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4500A6-DBC8-4492-B87F-935A72D93C44}"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3137259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500A6-DBC8-4492-B87F-935A72D93C44}"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2268143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500A6-DBC8-4492-B87F-935A72D93C44}"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7225DC-0D8B-4301-A60D-8110B77667A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3360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94500A6-DBC8-4492-B87F-935A72D93C44}"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3468797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94500A6-DBC8-4492-B87F-935A72D93C44}"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7225DC-0D8B-4301-A60D-8110B77667A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5452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94500A6-DBC8-4492-B87F-935A72D93C44}"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334257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4500A6-DBC8-4492-B87F-935A72D93C44}"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475767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4500A6-DBC8-4492-B87F-935A72D93C44}"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787003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4500A6-DBC8-4492-B87F-935A72D93C44}"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439803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4500A6-DBC8-4492-B87F-935A72D93C44}" type="datetimeFigureOut">
              <a:rPr lang="en-US" smtClean="0"/>
              <a:t>7/3/2015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213707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4500A6-DBC8-4492-B87F-935A72D93C44}"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4080986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4500A6-DBC8-4492-B87F-935A72D93C44}" type="datetimeFigureOut">
              <a:rPr lang="en-US" smtClean="0"/>
              <a:t>7/3/2015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1418448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4500A6-DBC8-4492-B87F-935A72D93C44}" type="datetimeFigureOut">
              <a:rPr lang="en-US" smtClean="0"/>
              <a:t>7/3/2015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403636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500A6-DBC8-4492-B87F-935A72D93C44}" type="datetimeFigureOut">
              <a:rPr lang="en-US" smtClean="0"/>
              <a:t>7/3/2015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1865210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500A6-DBC8-4492-B87F-935A72D93C44}"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423157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4500A6-DBC8-4492-B87F-935A72D93C44}" type="datetimeFigureOut">
              <a:rPr lang="en-US" smtClean="0"/>
              <a:t>7/3/2015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D7225DC-0D8B-4301-A60D-8110B77667A6}" type="slidenum">
              <a:rPr lang="en-US" smtClean="0"/>
              <a:t>‹#›</a:t>
            </a:fld>
            <a:endParaRPr lang="en-US"/>
          </a:p>
        </p:txBody>
      </p:sp>
    </p:spTree>
    <p:extLst>
      <p:ext uri="{BB962C8B-B14F-4D97-AF65-F5344CB8AC3E}">
        <p14:creationId xmlns:p14="http://schemas.microsoft.com/office/powerpoint/2010/main" val="86115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94500A6-DBC8-4492-B87F-935A72D93C44}" type="datetimeFigureOut">
              <a:rPr lang="en-US" smtClean="0"/>
              <a:t>7/3/2015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D7225DC-0D8B-4301-A60D-8110B77667A6}" type="slidenum">
              <a:rPr lang="en-US" smtClean="0"/>
              <a:t>‹#›</a:t>
            </a:fld>
            <a:endParaRPr lang="en-US"/>
          </a:p>
        </p:txBody>
      </p:sp>
    </p:spTree>
    <p:extLst>
      <p:ext uri="{BB962C8B-B14F-4D97-AF65-F5344CB8AC3E}">
        <p14:creationId xmlns:p14="http://schemas.microsoft.com/office/powerpoint/2010/main" val="1548078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Unity of Art</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Name</a:t>
            </a:r>
          </a:p>
          <a:p>
            <a:r>
              <a:rPr lang="en-US" dirty="0" smtClean="0"/>
              <a:t>Class</a:t>
            </a:r>
          </a:p>
          <a:p>
            <a:r>
              <a:rPr lang="en-US" dirty="0" smtClean="0"/>
              <a:t>Professor</a:t>
            </a:r>
          </a:p>
          <a:p>
            <a:r>
              <a:rPr lang="en-US" dirty="0" smtClean="0"/>
              <a:t>June 30, 2015</a:t>
            </a:r>
            <a:endParaRPr lang="en-US" dirty="0"/>
          </a:p>
        </p:txBody>
      </p:sp>
    </p:spTree>
    <p:extLst>
      <p:ext uri="{BB962C8B-B14F-4D97-AF65-F5344CB8AC3E}">
        <p14:creationId xmlns:p14="http://schemas.microsoft.com/office/powerpoint/2010/main" val="22671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Dystopian Sci-Fi Countryside </a:t>
            </a:r>
            <a:r>
              <a:rPr lang="en-US" dirty="0" smtClean="0"/>
              <a:t>Painting: Summary</a:t>
            </a:r>
            <a:endParaRPr lang="en-US" dirty="0"/>
          </a:p>
        </p:txBody>
      </p:sp>
      <p:sp>
        <p:nvSpPr>
          <p:cNvPr id="3" name="Content Placeholder 2"/>
          <p:cNvSpPr>
            <a:spLocks noGrp="1"/>
          </p:cNvSpPr>
          <p:nvPr>
            <p:ph idx="1"/>
          </p:nvPr>
        </p:nvSpPr>
        <p:spPr/>
        <p:txBody>
          <a:bodyPr/>
          <a:lstStyle/>
          <a:p>
            <a:r>
              <a:rPr lang="en-US" dirty="0"/>
              <a:t>The artist blends future images with images of the past to show the impact that technology and politics can have on </a:t>
            </a:r>
            <a:r>
              <a:rPr lang="en-US" dirty="0" smtClean="0"/>
              <a:t>life</a:t>
            </a:r>
          </a:p>
          <a:p>
            <a:r>
              <a:rPr lang="en-US" dirty="0" smtClean="0"/>
              <a:t>It shows robot figures walking past a farm</a:t>
            </a:r>
          </a:p>
          <a:p>
            <a:pPr lvl="1"/>
            <a:r>
              <a:rPr lang="en-US" dirty="0" smtClean="0"/>
              <a:t>Some workers watch it, looking concerned and others ignore it, demonstrating that this is a normal occurrence </a:t>
            </a:r>
          </a:p>
          <a:p>
            <a:r>
              <a:rPr lang="en-US" dirty="0"/>
              <a:t>It </a:t>
            </a:r>
            <a:r>
              <a:rPr lang="en-US" dirty="0" smtClean="0"/>
              <a:t>appears that this invasion is either a military or government force</a:t>
            </a:r>
            <a:endParaRPr lang="en-US" dirty="0"/>
          </a:p>
          <a:p>
            <a:pPr marL="457200" lvl="1" indent="0">
              <a:buNone/>
            </a:pPr>
            <a:endParaRPr lang="en-US" dirty="0"/>
          </a:p>
          <a:p>
            <a:pPr lvl="1"/>
            <a:endParaRPr lang="en-US" dirty="0" smtClean="0"/>
          </a:p>
        </p:txBody>
      </p:sp>
    </p:spTree>
    <p:extLst>
      <p:ext uri="{BB962C8B-B14F-4D97-AF65-F5344CB8AC3E}">
        <p14:creationId xmlns:p14="http://schemas.microsoft.com/office/powerpoint/2010/main" val="1162628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Dystopian Sci-Fi Countryside </a:t>
            </a:r>
            <a:r>
              <a:rPr lang="en-US" dirty="0" smtClean="0"/>
              <a:t>Painting: Non-Literary Elements</a:t>
            </a:r>
            <a:endParaRPr lang="en-US" dirty="0"/>
          </a:p>
        </p:txBody>
      </p:sp>
      <p:sp>
        <p:nvSpPr>
          <p:cNvPr id="3" name="Content Placeholder 2"/>
          <p:cNvSpPr>
            <a:spLocks noGrp="1"/>
          </p:cNvSpPr>
          <p:nvPr>
            <p:ph idx="1"/>
          </p:nvPr>
        </p:nvSpPr>
        <p:spPr/>
        <p:txBody>
          <a:bodyPr>
            <a:normAutofit/>
          </a:bodyPr>
          <a:lstStyle/>
          <a:p>
            <a:r>
              <a:rPr lang="en-US" dirty="0" smtClean="0"/>
              <a:t>Color contrast is used to draw a comparison between the workers and the robots</a:t>
            </a:r>
          </a:p>
          <a:p>
            <a:pPr lvl="1"/>
            <a:r>
              <a:rPr lang="en-US" dirty="0" smtClean="0"/>
              <a:t>The robots are shrouded in darkness to represent their evil nature </a:t>
            </a:r>
          </a:p>
          <a:p>
            <a:r>
              <a:rPr lang="en-US" dirty="0" smtClean="0"/>
              <a:t>Perspective </a:t>
            </a:r>
            <a:r>
              <a:rPr lang="en-US" dirty="0" smtClean="0"/>
              <a:t>is </a:t>
            </a:r>
            <a:r>
              <a:rPr lang="en-US" dirty="0" smtClean="0"/>
              <a:t>used</a:t>
            </a:r>
          </a:p>
          <a:p>
            <a:pPr lvl="1"/>
            <a:r>
              <a:rPr lang="en-US" dirty="0" smtClean="0"/>
              <a:t>The workers </a:t>
            </a:r>
            <a:r>
              <a:rPr lang="en-US" dirty="0" smtClean="0"/>
              <a:t>in the foreground and the </a:t>
            </a:r>
            <a:r>
              <a:rPr lang="en-US" dirty="0" smtClean="0"/>
              <a:t>robots are </a:t>
            </a:r>
            <a:r>
              <a:rPr lang="en-US" dirty="0" smtClean="0"/>
              <a:t>in the background</a:t>
            </a:r>
          </a:p>
          <a:p>
            <a:r>
              <a:rPr lang="en-US" dirty="0" smtClean="0"/>
              <a:t>Focal area is present to emphasize the subject of the painting</a:t>
            </a:r>
          </a:p>
          <a:p>
            <a:pPr lvl="1"/>
            <a:r>
              <a:rPr lang="en-US" dirty="0" smtClean="0"/>
              <a:t>Even the robots are in the background, they are the main focus of the painting</a:t>
            </a:r>
            <a:endParaRPr lang="en-US" dirty="0" smtClean="0"/>
          </a:p>
          <a:p>
            <a:r>
              <a:rPr lang="en-US" dirty="0" smtClean="0"/>
              <a:t>Repetition is used</a:t>
            </a:r>
          </a:p>
          <a:p>
            <a:pPr lvl="1"/>
            <a:r>
              <a:rPr lang="en-US" dirty="0" smtClean="0"/>
              <a:t>The fact that there is two of the same robot marks the severity of the situation</a:t>
            </a:r>
            <a:endParaRPr lang="en-US" dirty="0" smtClean="0"/>
          </a:p>
          <a:p>
            <a:endParaRPr lang="en-US"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827362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Lottery: Mood</a:t>
            </a:r>
            <a:endParaRPr lang="en-US" dirty="0"/>
          </a:p>
        </p:txBody>
      </p:sp>
      <p:sp>
        <p:nvSpPr>
          <p:cNvPr id="3" name="Content Placeholder 2"/>
          <p:cNvSpPr>
            <a:spLocks noGrp="1"/>
          </p:cNvSpPr>
          <p:nvPr>
            <p:ph idx="1"/>
          </p:nvPr>
        </p:nvSpPr>
        <p:spPr/>
        <p:txBody>
          <a:bodyPr/>
          <a:lstStyle/>
          <a:p>
            <a:r>
              <a:rPr lang="en-US" dirty="0" smtClean="0"/>
              <a:t>The author creates a mood of permanence and necessity in the story</a:t>
            </a:r>
          </a:p>
          <a:p>
            <a:pPr lvl="1"/>
            <a:r>
              <a:rPr lang="en-US" dirty="0" smtClean="0"/>
              <a:t>“Mr</a:t>
            </a:r>
            <a:r>
              <a:rPr lang="en-US" dirty="0"/>
              <a:t>. Summers spoke frequently to the villagers about making a new box, but no one liked to upset even as much tradition as was represented by the black box</a:t>
            </a:r>
            <a:r>
              <a:rPr lang="en-US" dirty="0" smtClean="0"/>
              <a:t>.”</a:t>
            </a:r>
          </a:p>
          <a:p>
            <a:pPr lvl="1"/>
            <a:r>
              <a:rPr lang="en-US" dirty="0" smtClean="0"/>
              <a:t>Everyone is participating in this tradition because they believe that they need to in order to survive  </a:t>
            </a:r>
          </a:p>
          <a:p>
            <a:pPr lvl="1"/>
            <a:endParaRPr lang="en-US" dirty="0"/>
          </a:p>
        </p:txBody>
      </p:sp>
    </p:spTree>
    <p:extLst>
      <p:ext uri="{BB962C8B-B14F-4D97-AF65-F5344CB8AC3E}">
        <p14:creationId xmlns:p14="http://schemas.microsoft.com/office/powerpoint/2010/main" val="2919353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Lottery: Theme </a:t>
            </a:r>
            <a:endParaRPr lang="en-US" dirty="0"/>
          </a:p>
        </p:txBody>
      </p:sp>
      <p:sp>
        <p:nvSpPr>
          <p:cNvPr id="3" name="Content Placeholder 2"/>
          <p:cNvSpPr>
            <a:spLocks noGrp="1"/>
          </p:cNvSpPr>
          <p:nvPr>
            <p:ph idx="1"/>
          </p:nvPr>
        </p:nvSpPr>
        <p:spPr/>
        <p:txBody>
          <a:bodyPr/>
          <a:lstStyle/>
          <a:p>
            <a:r>
              <a:rPr lang="en-US" dirty="0" smtClean="0"/>
              <a:t>The theme of the story is that it is dangerous to blindly follow tradition</a:t>
            </a:r>
          </a:p>
          <a:p>
            <a:pPr lvl="1"/>
            <a:r>
              <a:rPr lang="en-US" dirty="0" smtClean="0"/>
              <a:t>There are enough people that either don’t know why they are scheduling the stoning or are actively against it, yet the tradition persists</a:t>
            </a:r>
          </a:p>
          <a:p>
            <a:pPr lvl="1"/>
            <a:r>
              <a:rPr lang="en-US" dirty="0" smtClean="0"/>
              <a:t>Even though Tessie actively indicates that she is bothered with her fate, the others in her community do not question this and the tradition persists</a:t>
            </a:r>
          </a:p>
          <a:p>
            <a:pPr lvl="1"/>
            <a:endParaRPr lang="en-US" dirty="0" smtClean="0"/>
          </a:p>
        </p:txBody>
      </p:sp>
    </p:spTree>
    <p:extLst>
      <p:ext uri="{BB962C8B-B14F-4D97-AF65-F5344CB8AC3E}">
        <p14:creationId xmlns:p14="http://schemas.microsoft.com/office/powerpoint/2010/main" val="1337727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Lottery: Subjective Interpretation</a:t>
            </a:r>
            <a:endParaRPr lang="en-US" dirty="0"/>
          </a:p>
        </p:txBody>
      </p:sp>
      <p:sp>
        <p:nvSpPr>
          <p:cNvPr id="3" name="Content Placeholder 2"/>
          <p:cNvSpPr>
            <a:spLocks noGrp="1"/>
          </p:cNvSpPr>
          <p:nvPr>
            <p:ph idx="1"/>
          </p:nvPr>
        </p:nvSpPr>
        <p:spPr/>
        <p:txBody>
          <a:bodyPr/>
          <a:lstStyle/>
          <a:p>
            <a:r>
              <a:rPr lang="en-US" dirty="0" smtClean="0"/>
              <a:t>“The Lottery” tells us that it is necessary to question traditions and governance</a:t>
            </a:r>
          </a:p>
          <a:p>
            <a:pPr lvl="1"/>
            <a:r>
              <a:rPr lang="en-US" dirty="0" smtClean="0"/>
              <a:t>The preparation of the lottery box appears to be natural and unquestioned by the individuals who set up the box and participate in the ceremony</a:t>
            </a:r>
          </a:p>
          <a:p>
            <a:pPr lvl="1"/>
            <a:r>
              <a:rPr lang="en-US" dirty="0" smtClean="0"/>
              <a:t>There is no evidence of advantage from this tradition</a:t>
            </a:r>
          </a:p>
          <a:p>
            <a:pPr lvl="1"/>
            <a:r>
              <a:rPr lang="en-US" dirty="0" smtClean="0"/>
              <a:t>Since more harm is done than good, it would be beneficial for the society to rethink their actions </a:t>
            </a:r>
            <a:endParaRPr lang="en-US" dirty="0"/>
          </a:p>
        </p:txBody>
      </p:sp>
    </p:spTree>
    <p:extLst>
      <p:ext uri="{BB962C8B-B14F-4D97-AF65-F5344CB8AC3E}">
        <p14:creationId xmlns:p14="http://schemas.microsoft.com/office/powerpoint/2010/main" val="3626877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Hunger Games: Mood</a:t>
            </a:r>
            <a:endParaRPr lang="en-US" dirty="0"/>
          </a:p>
        </p:txBody>
      </p:sp>
      <p:sp>
        <p:nvSpPr>
          <p:cNvPr id="3" name="Content Placeholder 2"/>
          <p:cNvSpPr>
            <a:spLocks noGrp="1"/>
          </p:cNvSpPr>
          <p:nvPr>
            <p:ph idx="1"/>
          </p:nvPr>
        </p:nvSpPr>
        <p:spPr/>
        <p:txBody>
          <a:bodyPr/>
          <a:lstStyle/>
          <a:p>
            <a:r>
              <a:rPr lang="en-US" dirty="0" smtClean="0"/>
              <a:t>The mood of the film is hopeful and fearless</a:t>
            </a:r>
          </a:p>
          <a:p>
            <a:pPr lvl="1"/>
            <a:r>
              <a:rPr lang="en-US" dirty="0" smtClean="0"/>
              <a:t>Katniss is forced to participate in an event that may end her life</a:t>
            </a:r>
          </a:p>
          <a:p>
            <a:pPr lvl="1"/>
            <a:r>
              <a:rPr lang="en-US" dirty="0" smtClean="0"/>
              <a:t>Throughout the process, she acts as this does not impact her emotionally and she works hard to support the other participants</a:t>
            </a:r>
          </a:p>
          <a:p>
            <a:pPr lvl="1"/>
            <a:r>
              <a:rPr lang="en-US" dirty="0" smtClean="0"/>
              <a:t>Even though Katniss is not fearless, she pretends to be because she wants others to be able to get through their hard time as well</a:t>
            </a:r>
          </a:p>
        </p:txBody>
      </p:sp>
    </p:spTree>
    <p:extLst>
      <p:ext uri="{BB962C8B-B14F-4D97-AF65-F5344CB8AC3E}">
        <p14:creationId xmlns:p14="http://schemas.microsoft.com/office/powerpoint/2010/main" val="3225119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Hunger Games: Theme	</a:t>
            </a:r>
            <a:endParaRPr lang="en-US" dirty="0"/>
          </a:p>
        </p:txBody>
      </p:sp>
      <p:sp>
        <p:nvSpPr>
          <p:cNvPr id="3" name="Content Placeholder 2"/>
          <p:cNvSpPr>
            <a:spLocks noGrp="1"/>
          </p:cNvSpPr>
          <p:nvPr>
            <p:ph idx="1"/>
          </p:nvPr>
        </p:nvSpPr>
        <p:spPr/>
        <p:txBody>
          <a:bodyPr/>
          <a:lstStyle/>
          <a:p>
            <a:r>
              <a:rPr lang="en-US" dirty="0" smtClean="0"/>
              <a:t>The theme of the film is that it is necessary to fight against conventional beliefs to benefit society</a:t>
            </a:r>
          </a:p>
          <a:p>
            <a:pPr lvl="1"/>
            <a:r>
              <a:rPr lang="en-US" dirty="0" smtClean="0"/>
              <a:t>Katniss does this by agreeing with </a:t>
            </a:r>
            <a:r>
              <a:rPr lang="en-US" dirty="0" err="1" smtClean="0"/>
              <a:t>Peeta</a:t>
            </a:r>
            <a:r>
              <a:rPr lang="en-US" dirty="0" smtClean="0"/>
              <a:t> that they will end their own lives instead of opting to kill each other</a:t>
            </a:r>
          </a:p>
          <a:p>
            <a:pPr lvl="1"/>
            <a:r>
              <a:rPr lang="en-US" dirty="0" smtClean="0"/>
              <a:t>She takes advantage of the government because she knows that she and </a:t>
            </a:r>
            <a:r>
              <a:rPr lang="en-US" dirty="0" err="1" smtClean="0"/>
              <a:t>Peeta</a:t>
            </a:r>
            <a:r>
              <a:rPr lang="en-US" dirty="0" smtClean="0"/>
              <a:t> have become popular characters and their mutual death would make the government look very bad</a:t>
            </a:r>
          </a:p>
        </p:txBody>
      </p:sp>
    </p:spTree>
    <p:extLst>
      <p:ext uri="{BB962C8B-B14F-4D97-AF65-F5344CB8AC3E}">
        <p14:creationId xmlns:p14="http://schemas.microsoft.com/office/powerpoint/2010/main" val="520693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Hunger Games: Subjective Interpretation</a:t>
            </a:r>
            <a:endParaRPr lang="en-US" dirty="0"/>
          </a:p>
        </p:txBody>
      </p:sp>
      <p:sp>
        <p:nvSpPr>
          <p:cNvPr id="3" name="Content Placeholder 2"/>
          <p:cNvSpPr>
            <a:spLocks noGrp="1"/>
          </p:cNvSpPr>
          <p:nvPr>
            <p:ph idx="1"/>
          </p:nvPr>
        </p:nvSpPr>
        <p:spPr/>
        <p:txBody>
          <a:bodyPr/>
          <a:lstStyle/>
          <a:p>
            <a:r>
              <a:rPr lang="en-US" dirty="0" smtClean="0"/>
              <a:t>The film shows us that it is important for us to question our societal normalities to determine if they are really the best for everyone</a:t>
            </a:r>
          </a:p>
          <a:p>
            <a:r>
              <a:rPr lang="en-US" dirty="0" smtClean="0"/>
              <a:t>Katniss raises this question throughout the movie, but is able to finally demonstrate this to the world when she refuses to play her role in the cruel game that the government had crafted</a:t>
            </a:r>
          </a:p>
          <a:p>
            <a:r>
              <a:rPr lang="en-US" dirty="0" smtClean="0"/>
              <a:t>Since this action undermined their authority, she helped start a revolution</a:t>
            </a:r>
            <a:endParaRPr lang="en-US" dirty="0"/>
          </a:p>
        </p:txBody>
      </p:sp>
    </p:spTree>
    <p:extLst>
      <p:ext uri="{BB962C8B-B14F-4D97-AF65-F5344CB8AC3E}">
        <p14:creationId xmlns:p14="http://schemas.microsoft.com/office/powerpoint/2010/main" val="416863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Dystopian Sci-Fi Countryside </a:t>
            </a:r>
            <a:r>
              <a:rPr lang="en-US" dirty="0" smtClean="0"/>
              <a:t>Painting: Mood	</a:t>
            </a:r>
            <a:endParaRPr lang="en-US" dirty="0"/>
          </a:p>
        </p:txBody>
      </p:sp>
      <p:sp>
        <p:nvSpPr>
          <p:cNvPr id="3" name="Content Placeholder 2"/>
          <p:cNvSpPr>
            <a:spLocks noGrp="1"/>
          </p:cNvSpPr>
          <p:nvPr>
            <p:ph idx="1"/>
          </p:nvPr>
        </p:nvSpPr>
        <p:spPr/>
        <p:txBody>
          <a:bodyPr/>
          <a:lstStyle/>
          <a:p>
            <a:r>
              <a:rPr lang="en-US" dirty="0" smtClean="0"/>
              <a:t>The mood of the painting is simultaneously light and dark</a:t>
            </a:r>
          </a:p>
          <a:p>
            <a:pPr lvl="1"/>
            <a:r>
              <a:rPr lang="en-US" dirty="0" smtClean="0"/>
              <a:t>The light color of the workers represents good while the dark color of the robots and the military represents evil</a:t>
            </a:r>
            <a:endParaRPr lang="en-US" dirty="0"/>
          </a:p>
        </p:txBody>
      </p:sp>
    </p:spTree>
    <p:extLst>
      <p:ext uri="{BB962C8B-B14F-4D97-AF65-F5344CB8AC3E}">
        <p14:creationId xmlns:p14="http://schemas.microsoft.com/office/powerpoint/2010/main" val="2657536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Dystopian Sci-Fi Countryside </a:t>
            </a:r>
            <a:r>
              <a:rPr lang="en-US" dirty="0" smtClean="0"/>
              <a:t>Painting: Theme</a:t>
            </a:r>
            <a:endParaRPr lang="en-US" dirty="0"/>
          </a:p>
        </p:txBody>
      </p:sp>
      <p:sp>
        <p:nvSpPr>
          <p:cNvPr id="3" name="Content Placeholder 2"/>
          <p:cNvSpPr>
            <a:spLocks noGrp="1"/>
          </p:cNvSpPr>
          <p:nvPr>
            <p:ph idx="1"/>
          </p:nvPr>
        </p:nvSpPr>
        <p:spPr/>
        <p:txBody>
          <a:bodyPr/>
          <a:lstStyle/>
          <a:p>
            <a:r>
              <a:rPr lang="en-US" dirty="0" smtClean="0"/>
              <a:t>The theme of this painting is the invasiveness of military</a:t>
            </a:r>
          </a:p>
          <a:p>
            <a:pPr lvl="1"/>
            <a:r>
              <a:rPr lang="en-US" dirty="0" smtClean="0"/>
              <a:t>The image shows workers acting as they normally would, but some are distracted by the imposing nature of these robots in the background</a:t>
            </a:r>
          </a:p>
          <a:p>
            <a:pPr lvl="1"/>
            <a:r>
              <a:rPr lang="en-US" dirty="0" smtClean="0"/>
              <a:t>Other workers are aware of this problem but chose to ignore it because it appears to be so commonplace</a:t>
            </a:r>
          </a:p>
        </p:txBody>
      </p:sp>
    </p:spTree>
    <p:extLst>
      <p:ext uri="{BB962C8B-B14F-4D97-AF65-F5344CB8AC3E}">
        <p14:creationId xmlns:p14="http://schemas.microsoft.com/office/powerpoint/2010/main" val="1931747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Lottery" by Shirley Jackson, 1948</a:t>
            </a:r>
          </a:p>
        </p:txBody>
      </p:sp>
      <p:sp>
        <p:nvSpPr>
          <p:cNvPr id="3" name="Content Placeholder 2"/>
          <p:cNvSpPr>
            <a:spLocks noGrp="1"/>
          </p:cNvSpPr>
          <p:nvPr>
            <p:ph idx="1"/>
          </p:nvPr>
        </p:nvSpPr>
        <p:spPr>
          <a:xfrm>
            <a:off x="2592925" y="2094962"/>
            <a:ext cx="4288107" cy="3777622"/>
          </a:xfrm>
        </p:spPr>
        <p:txBody>
          <a:bodyPr>
            <a:normAutofit fontScale="92500" lnSpcReduction="10000"/>
          </a:bodyPr>
          <a:lstStyle/>
          <a:p>
            <a:r>
              <a:rPr lang="en-US" dirty="0" smtClean="0"/>
              <a:t>“The Lottery” is a short story that takes place in a dystopian future in which townspeople must sacrifice one resident, chosen at random, to ensure that the harvest would be successful</a:t>
            </a:r>
          </a:p>
          <a:p>
            <a:r>
              <a:rPr lang="en-US" dirty="0" smtClean="0"/>
              <a:t>Book Citation:</a:t>
            </a:r>
          </a:p>
          <a:p>
            <a:pPr lvl="1"/>
            <a:r>
              <a:rPr lang="en-US" dirty="0" smtClean="0"/>
              <a:t>Jackson</a:t>
            </a:r>
            <a:r>
              <a:rPr lang="en-US" dirty="0"/>
              <a:t>, Shirley</a:t>
            </a:r>
            <a:r>
              <a:rPr lang="en-US" dirty="0" smtClean="0"/>
              <a:t>. (1991). The </a:t>
            </a:r>
            <a:r>
              <a:rPr lang="en-US" dirty="0"/>
              <a:t>Lottery</a:t>
            </a:r>
            <a:r>
              <a:rPr lang="en-US" dirty="0" smtClean="0"/>
              <a:t>. New </a:t>
            </a:r>
            <a:r>
              <a:rPr lang="en-US" dirty="0"/>
              <a:t>York: </a:t>
            </a:r>
            <a:r>
              <a:rPr lang="en-US" dirty="0" smtClean="0"/>
              <a:t>Farrar.</a:t>
            </a:r>
          </a:p>
          <a:p>
            <a:r>
              <a:rPr lang="en-US" dirty="0" smtClean="0"/>
              <a:t>Image Citation:</a:t>
            </a:r>
          </a:p>
          <a:p>
            <a:pPr lvl="1"/>
            <a:r>
              <a:rPr lang="en-US" dirty="0" smtClean="0"/>
              <a:t>H Chelsea. (</a:t>
            </a:r>
            <a:r>
              <a:rPr lang="en-US" dirty="0" err="1" smtClean="0"/>
              <a:t>n.d.</a:t>
            </a:r>
            <a:r>
              <a:rPr lang="en-US" dirty="0" smtClean="0"/>
              <a:t>). Class Activities. </a:t>
            </a:r>
            <a:r>
              <a:rPr lang="en-US" dirty="0"/>
              <a:t>Retrieved from https://chelseah07americanlit.wikispaces.com/Class+Activities</a:t>
            </a:r>
          </a:p>
        </p:txBody>
      </p:sp>
      <p:pic>
        <p:nvPicPr>
          <p:cNvPr id="4" name="Picture 3"/>
          <p:cNvPicPr>
            <a:picLocks noChangeAspect="1"/>
          </p:cNvPicPr>
          <p:nvPr/>
        </p:nvPicPr>
        <p:blipFill>
          <a:blip r:embed="rId2"/>
          <a:stretch>
            <a:fillRect/>
          </a:stretch>
        </p:blipFill>
        <p:spPr>
          <a:xfrm>
            <a:off x="7800058" y="1712831"/>
            <a:ext cx="3704554" cy="4541885"/>
          </a:xfrm>
          <a:prstGeom prst="rect">
            <a:avLst/>
          </a:prstGeom>
        </p:spPr>
      </p:pic>
    </p:spTree>
    <p:extLst>
      <p:ext uri="{BB962C8B-B14F-4D97-AF65-F5344CB8AC3E}">
        <p14:creationId xmlns:p14="http://schemas.microsoft.com/office/powerpoint/2010/main" val="455243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Dystopian Sci-Fi Countryside Painting</a:t>
            </a:r>
            <a:r>
              <a:rPr lang="en-US" dirty="0" smtClean="0"/>
              <a:t>: Subjective Interpretation</a:t>
            </a:r>
            <a:endParaRPr lang="en-US" dirty="0"/>
          </a:p>
        </p:txBody>
      </p:sp>
      <p:sp>
        <p:nvSpPr>
          <p:cNvPr id="3" name="Content Placeholder 2"/>
          <p:cNvSpPr>
            <a:spLocks noGrp="1"/>
          </p:cNvSpPr>
          <p:nvPr>
            <p:ph idx="1"/>
          </p:nvPr>
        </p:nvSpPr>
        <p:spPr/>
        <p:txBody>
          <a:bodyPr/>
          <a:lstStyle/>
          <a:p>
            <a:r>
              <a:rPr lang="en-US" dirty="0" smtClean="0"/>
              <a:t>The image shows us that we are sometimes not able to resist horrors; we must simply sit and watch</a:t>
            </a:r>
          </a:p>
          <a:p>
            <a:r>
              <a:rPr lang="en-US" dirty="0" smtClean="0"/>
              <a:t>Even though the workers may not want these military personnel this close to them, impeding their lives, they are powerless to stop them</a:t>
            </a:r>
          </a:p>
          <a:p>
            <a:pPr lvl="1"/>
            <a:r>
              <a:rPr lang="en-US" dirty="0" smtClean="0"/>
              <a:t>However, if this bothers them, it is important for them to find a way to resist this invasion</a:t>
            </a:r>
            <a:endParaRPr lang="en-US" dirty="0"/>
          </a:p>
        </p:txBody>
      </p:sp>
    </p:spTree>
    <p:extLst>
      <p:ext uri="{BB962C8B-B14F-4D97-AF65-F5344CB8AC3E}">
        <p14:creationId xmlns:p14="http://schemas.microsoft.com/office/powerpoint/2010/main" val="482879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Mood and Theme</a:t>
            </a:r>
            <a:endParaRPr lang="en-US" dirty="0"/>
          </a:p>
        </p:txBody>
      </p:sp>
      <p:sp>
        <p:nvSpPr>
          <p:cNvPr id="3" name="Content Placeholder 2"/>
          <p:cNvSpPr>
            <a:spLocks noGrp="1"/>
          </p:cNvSpPr>
          <p:nvPr>
            <p:ph idx="1"/>
          </p:nvPr>
        </p:nvSpPr>
        <p:spPr/>
        <p:txBody>
          <a:bodyPr/>
          <a:lstStyle/>
          <a:p>
            <a:r>
              <a:rPr lang="en-US" dirty="0" smtClean="0"/>
              <a:t>The moods of these three works are similar; they present an ominous situation</a:t>
            </a:r>
          </a:p>
          <a:p>
            <a:pPr lvl="1"/>
            <a:r>
              <a:rPr lang="en-US" dirty="0" smtClean="0"/>
              <a:t>However, the personalities of the characters impact the mood in a different way</a:t>
            </a:r>
          </a:p>
          <a:p>
            <a:pPr lvl="2"/>
            <a:r>
              <a:rPr lang="en-US" dirty="0" smtClean="0"/>
              <a:t>Katniss is fearless, while Tessie and the farm workers are clearly anxious</a:t>
            </a:r>
          </a:p>
          <a:p>
            <a:r>
              <a:rPr lang="en-US" dirty="0" smtClean="0"/>
              <a:t>The theme of all three works is that it is important to fight against societal beliefs </a:t>
            </a:r>
          </a:p>
          <a:p>
            <a:pPr lvl="1"/>
            <a:r>
              <a:rPr lang="en-US" dirty="0" smtClean="0"/>
              <a:t>In “The Hunger Games”, Katniss works to stop these problems</a:t>
            </a:r>
          </a:p>
          <a:p>
            <a:pPr lvl="1"/>
            <a:r>
              <a:rPr lang="en-US" dirty="0" smtClean="0"/>
              <a:t>In “The Lottery” and the painting, the characters appear powerless to do so</a:t>
            </a:r>
            <a:endParaRPr lang="en-US" dirty="0"/>
          </a:p>
        </p:txBody>
      </p:sp>
    </p:spTree>
    <p:extLst>
      <p:ext uri="{BB962C8B-B14F-4D97-AF65-F5344CB8AC3E}">
        <p14:creationId xmlns:p14="http://schemas.microsoft.com/office/powerpoint/2010/main" val="1727274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Common Theme </a:t>
            </a:r>
            <a:endParaRPr lang="en-US" dirty="0"/>
          </a:p>
        </p:txBody>
      </p:sp>
      <p:sp>
        <p:nvSpPr>
          <p:cNvPr id="3" name="Content Placeholder 2"/>
          <p:cNvSpPr>
            <a:spLocks noGrp="1"/>
          </p:cNvSpPr>
          <p:nvPr>
            <p:ph idx="1"/>
          </p:nvPr>
        </p:nvSpPr>
        <p:spPr/>
        <p:txBody>
          <a:bodyPr/>
          <a:lstStyle/>
          <a:p>
            <a:r>
              <a:rPr lang="en-US" dirty="0" smtClean="0"/>
              <a:t>All three works indicate the dangers of deferring to the government or traditional beliefs without questioning them</a:t>
            </a:r>
          </a:p>
          <a:p>
            <a:r>
              <a:rPr lang="en-US" dirty="0" smtClean="0"/>
              <a:t>As a consequence of this previous lack of questioning, there has been human suffering to different degrees in these works</a:t>
            </a:r>
            <a:endParaRPr lang="en-US" dirty="0"/>
          </a:p>
        </p:txBody>
      </p:sp>
    </p:spTree>
    <p:extLst>
      <p:ext uri="{BB962C8B-B14F-4D97-AF65-F5344CB8AC3E}">
        <p14:creationId xmlns:p14="http://schemas.microsoft.com/office/powerpoint/2010/main" val="4074135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to the Human Experience</a:t>
            </a:r>
            <a:endParaRPr lang="en-US" dirty="0"/>
          </a:p>
        </p:txBody>
      </p:sp>
      <p:sp>
        <p:nvSpPr>
          <p:cNvPr id="3" name="Content Placeholder 2"/>
          <p:cNvSpPr>
            <a:spLocks noGrp="1"/>
          </p:cNvSpPr>
          <p:nvPr>
            <p:ph idx="1"/>
          </p:nvPr>
        </p:nvSpPr>
        <p:spPr/>
        <p:txBody>
          <a:bodyPr/>
          <a:lstStyle/>
          <a:p>
            <a:r>
              <a:rPr lang="en-US" dirty="0" smtClean="0"/>
              <a:t>Humans tend to follow the influence of their peers and leadership forces</a:t>
            </a:r>
          </a:p>
          <a:p>
            <a:pPr lvl="1"/>
            <a:r>
              <a:rPr lang="en-US" dirty="0" smtClean="0"/>
              <a:t>In some cases, this influence is positive and others it is negative</a:t>
            </a:r>
          </a:p>
          <a:p>
            <a:pPr lvl="1"/>
            <a:r>
              <a:rPr lang="en-US" dirty="0" smtClean="0"/>
              <a:t>It is important for each individual to question the morality of their decisions and those made by their government</a:t>
            </a:r>
          </a:p>
          <a:p>
            <a:pPr lvl="2"/>
            <a:r>
              <a:rPr lang="en-US" dirty="0" smtClean="0"/>
              <a:t>Different government systems contribute to this ability in different ways; in democracies, people are better able to contribute to their individual lifestyles and that of others</a:t>
            </a:r>
          </a:p>
          <a:p>
            <a:pPr lvl="2"/>
            <a:r>
              <a:rPr lang="en-US" dirty="0" smtClean="0"/>
              <a:t>It is also important for people to advocate for others that live in societies in which they are powerless to take action</a:t>
            </a:r>
            <a:endParaRPr lang="en-US" dirty="0"/>
          </a:p>
        </p:txBody>
      </p:sp>
    </p:spTree>
    <p:extLst>
      <p:ext uri="{BB962C8B-B14F-4D97-AF65-F5344CB8AC3E}">
        <p14:creationId xmlns:p14="http://schemas.microsoft.com/office/powerpoint/2010/main" val="684766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Field of Study</a:t>
            </a:r>
            <a:endParaRPr lang="en-US" dirty="0"/>
          </a:p>
        </p:txBody>
      </p:sp>
      <p:sp>
        <p:nvSpPr>
          <p:cNvPr id="3" name="Content Placeholder 2"/>
          <p:cNvSpPr>
            <a:spLocks noGrp="1"/>
          </p:cNvSpPr>
          <p:nvPr>
            <p:ph idx="1"/>
          </p:nvPr>
        </p:nvSpPr>
        <p:spPr/>
        <p:txBody>
          <a:bodyPr/>
          <a:lstStyle/>
          <a:p>
            <a:r>
              <a:rPr lang="en-US" dirty="0" smtClean="0"/>
              <a:t>Leadership is an important component of my field of study, and this information is helpful because it demonstrates the qualities of negative leaders</a:t>
            </a:r>
          </a:p>
          <a:p>
            <a:r>
              <a:rPr lang="en-US" dirty="0" smtClean="0"/>
              <a:t>While the leaders of the military and government forces are powerful in all three examples, they do not enhance the happiness of their people</a:t>
            </a:r>
          </a:p>
          <a:p>
            <a:r>
              <a:rPr lang="en-US" dirty="0" smtClean="0"/>
              <a:t>It is therefore important to lead a team using a moral code as a basis for decisions and actions</a:t>
            </a:r>
          </a:p>
          <a:p>
            <a:pPr lvl="1"/>
            <a:r>
              <a:rPr lang="en-US" dirty="0" smtClean="0"/>
              <a:t>This is applicable in a range of fields, including, education, politics, and office management</a:t>
            </a:r>
          </a:p>
          <a:p>
            <a:pPr lvl="1"/>
            <a:r>
              <a:rPr lang="en-US" dirty="0" smtClean="0"/>
              <a:t>All people should apply this ethical practice to their work, independently of their particular position</a:t>
            </a:r>
            <a:endParaRPr lang="en-US" dirty="0"/>
          </a:p>
        </p:txBody>
      </p:sp>
    </p:spTree>
    <p:extLst>
      <p:ext uri="{BB962C8B-B14F-4D97-AF65-F5344CB8AC3E}">
        <p14:creationId xmlns:p14="http://schemas.microsoft.com/office/powerpoint/2010/main" val="3333328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Humanities</a:t>
            </a:r>
            <a:endParaRPr lang="en-US" dirty="0"/>
          </a:p>
        </p:txBody>
      </p:sp>
      <p:sp>
        <p:nvSpPr>
          <p:cNvPr id="3" name="Content Placeholder 2"/>
          <p:cNvSpPr>
            <a:spLocks noGrp="1"/>
          </p:cNvSpPr>
          <p:nvPr>
            <p:ph idx="1"/>
          </p:nvPr>
        </p:nvSpPr>
        <p:spPr/>
        <p:txBody>
          <a:bodyPr/>
          <a:lstStyle/>
          <a:p>
            <a:r>
              <a:rPr lang="en-US" dirty="0" smtClean="0"/>
              <a:t>A knowledge of humanities is important because this will increase my critical thinking skills as it pertains to both literary documents and information that requires knowledge of a historical context</a:t>
            </a:r>
          </a:p>
          <a:p>
            <a:r>
              <a:rPr lang="en-US" dirty="0" smtClean="0"/>
              <a:t>An understanding of the humanities helps people develop a greater conceptualization of the wants and needs of people, which helps them build communication skills that will help them in both their personal and work relationships</a:t>
            </a:r>
            <a:endParaRPr lang="en-US" dirty="0"/>
          </a:p>
        </p:txBody>
      </p:sp>
    </p:spTree>
    <p:extLst>
      <p:ext uri="{BB962C8B-B14F-4D97-AF65-F5344CB8AC3E}">
        <p14:creationId xmlns:p14="http://schemas.microsoft.com/office/powerpoint/2010/main" val="1110650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All three works indicate the dangers of deferring to the government or traditional beliefs without questioning </a:t>
            </a:r>
            <a:r>
              <a:rPr lang="en-US" dirty="0" smtClean="0"/>
              <a:t>them</a:t>
            </a:r>
          </a:p>
          <a:p>
            <a:r>
              <a:rPr lang="en-US" dirty="0" smtClean="0"/>
              <a:t>It is important to question governmental or societal values</a:t>
            </a:r>
          </a:p>
          <a:p>
            <a:r>
              <a:rPr lang="en-US" dirty="0" smtClean="0"/>
              <a:t>It is the responsibility of each individual to act in a manner that will promote the freedoms of others</a:t>
            </a:r>
          </a:p>
        </p:txBody>
      </p:sp>
    </p:spTree>
    <p:extLst>
      <p:ext uri="{BB962C8B-B14F-4D97-AF65-F5344CB8AC3E}">
        <p14:creationId xmlns:p14="http://schemas.microsoft.com/office/powerpoint/2010/main" val="3324986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457200" lvl="1" indent="0">
              <a:buNone/>
            </a:pPr>
            <a:r>
              <a:rPr lang="en-US" dirty="0"/>
              <a:t>H Chelsea. (</a:t>
            </a:r>
            <a:r>
              <a:rPr lang="en-US" dirty="0" err="1"/>
              <a:t>n.d.</a:t>
            </a:r>
            <a:r>
              <a:rPr lang="en-US" dirty="0"/>
              <a:t>). Class Activities. Retrieved from </a:t>
            </a:r>
            <a:r>
              <a:rPr lang="en-US" dirty="0" smtClean="0"/>
              <a:t>	https</a:t>
            </a:r>
            <a:r>
              <a:rPr lang="en-US" dirty="0"/>
              <a:t>://</a:t>
            </a:r>
            <a:r>
              <a:rPr lang="en-US" dirty="0" smtClean="0"/>
              <a:t>chelseah07americanlit.wikispaces.com/Class+Activities</a:t>
            </a:r>
          </a:p>
          <a:p>
            <a:pPr marL="457200" lvl="1" indent="0">
              <a:buNone/>
            </a:pPr>
            <a:r>
              <a:rPr lang="en-US" dirty="0" smtClean="0"/>
              <a:t>Jackson</a:t>
            </a:r>
            <a:r>
              <a:rPr lang="en-US" dirty="0"/>
              <a:t>, Shirley. (1991). The Lottery. New York: </a:t>
            </a:r>
            <a:r>
              <a:rPr lang="en-US" dirty="0" smtClean="0"/>
              <a:t>Farrar.</a:t>
            </a:r>
          </a:p>
          <a:p>
            <a:pPr marL="457200" lvl="1" indent="0">
              <a:buNone/>
            </a:pPr>
            <a:r>
              <a:rPr lang="en-US" dirty="0"/>
              <a:t>Ross, G. (Director). (2012). The Hunger Games [Motion picture on </a:t>
            </a:r>
            <a:r>
              <a:rPr lang="en-US" dirty="0" err="1"/>
              <a:t>Blu</a:t>
            </a:r>
            <a:r>
              <a:rPr lang="en-US" dirty="0"/>
              <a:t> Ray]. USA: </a:t>
            </a:r>
            <a:r>
              <a:rPr lang="en-US" dirty="0" smtClean="0"/>
              <a:t>	</a:t>
            </a:r>
            <a:r>
              <a:rPr lang="en-US" dirty="0" err="1" smtClean="0"/>
              <a:t>Lionsgate</a:t>
            </a:r>
            <a:r>
              <a:rPr lang="en-US" dirty="0" smtClean="0"/>
              <a:t> </a:t>
            </a:r>
            <a:r>
              <a:rPr lang="en-US" dirty="0"/>
              <a:t>Films. </a:t>
            </a:r>
            <a:endParaRPr lang="en-US" dirty="0" smtClean="0"/>
          </a:p>
          <a:p>
            <a:pPr marL="457200" lvl="1" indent="0">
              <a:buNone/>
            </a:pPr>
            <a:r>
              <a:rPr lang="en-US" dirty="0" err="1"/>
              <a:t>Rozalski</a:t>
            </a:r>
            <a:r>
              <a:rPr lang="en-US" dirty="0"/>
              <a:t> J. (2014). Jakub </a:t>
            </a:r>
            <a:r>
              <a:rPr lang="en-US" dirty="0" err="1"/>
              <a:t>Rozalski's</a:t>
            </a:r>
            <a:r>
              <a:rPr lang="en-US" dirty="0"/>
              <a:t> dystopian sci-fi countryside paintings. Retrieved </a:t>
            </a:r>
            <a:r>
              <a:rPr lang="en-US" dirty="0" smtClean="0"/>
              <a:t>	from </a:t>
            </a:r>
            <a:r>
              <a:rPr lang="en-US" dirty="0"/>
              <a:t>http://boingboing.net/2014/10/09/jakub-rozalskis-dystopian-sc.html</a:t>
            </a:r>
          </a:p>
          <a:p>
            <a:pPr marL="457200" lvl="1" indent="0">
              <a:buNone/>
            </a:pPr>
            <a:endParaRPr lang="en-US" dirty="0"/>
          </a:p>
          <a:p>
            <a:pPr marL="457200" lvl="1" indent="0">
              <a:buNone/>
            </a:pPr>
            <a:endParaRPr lang="en-US" dirty="0" smtClean="0"/>
          </a:p>
          <a:p>
            <a:endParaRPr lang="en-US" dirty="0"/>
          </a:p>
        </p:txBody>
      </p:sp>
    </p:spTree>
    <p:extLst>
      <p:ext uri="{BB962C8B-B14F-4D97-AF65-F5344CB8AC3E}">
        <p14:creationId xmlns:p14="http://schemas.microsoft.com/office/powerpoint/2010/main" val="149099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Hunger Games, directed by Gary Ross, 2012</a:t>
            </a:r>
            <a:endParaRPr lang="en-US" dirty="0"/>
          </a:p>
        </p:txBody>
      </p:sp>
      <p:sp>
        <p:nvSpPr>
          <p:cNvPr id="3" name="Content Placeholder 2"/>
          <p:cNvSpPr>
            <a:spLocks noGrp="1"/>
          </p:cNvSpPr>
          <p:nvPr>
            <p:ph idx="1"/>
          </p:nvPr>
        </p:nvSpPr>
        <p:spPr>
          <a:xfrm>
            <a:off x="2589212" y="2133600"/>
            <a:ext cx="3914619" cy="3777622"/>
          </a:xfrm>
        </p:spPr>
        <p:txBody>
          <a:bodyPr/>
          <a:lstStyle/>
          <a:p>
            <a:r>
              <a:rPr lang="en-US" dirty="0" smtClean="0"/>
              <a:t>The “Hunger Games” portrays a dystopian future in which residents of small districts are required to fight for the viewing pleasure of residents in the city capitol</a:t>
            </a:r>
          </a:p>
          <a:p>
            <a:r>
              <a:rPr lang="en-US" dirty="0" smtClean="0"/>
              <a:t>Film and Image Citation:</a:t>
            </a:r>
          </a:p>
          <a:p>
            <a:pPr lvl="1"/>
            <a:r>
              <a:rPr lang="en-US" dirty="0"/>
              <a:t>Ross, G. (Director). (2012). The Hunger Games [Motion picture on </a:t>
            </a:r>
            <a:r>
              <a:rPr lang="en-US" dirty="0" err="1"/>
              <a:t>Blu</a:t>
            </a:r>
            <a:r>
              <a:rPr lang="en-US" dirty="0"/>
              <a:t> Ray]. USA: </a:t>
            </a:r>
            <a:r>
              <a:rPr lang="en-US" dirty="0" err="1"/>
              <a:t>Lionsgate</a:t>
            </a:r>
            <a:r>
              <a:rPr lang="en-US" dirty="0"/>
              <a:t> </a:t>
            </a:r>
            <a:r>
              <a:rPr lang="en-US" dirty="0" smtClean="0"/>
              <a:t>Films. </a:t>
            </a:r>
          </a:p>
        </p:txBody>
      </p:sp>
      <p:pic>
        <p:nvPicPr>
          <p:cNvPr id="5" name="Picture 4"/>
          <p:cNvPicPr>
            <a:picLocks noChangeAspect="1"/>
          </p:cNvPicPr>
          <p:nvPr/>
        </p:nvPicPr>
        <p:blipFill>
          <a:blip r:embed="rId2"/>
          <a:stretch>
            <a:fillRect/>
          </a:stretch>
        </p:blipFill>
        <p:spPr>
          <a:xfrm>
            <a:off x="7446874" y="1749257"/>
            <a:ext cx="3422896" cy="4546308"/>
          </a:xfrm>
          <a:prstGeom prst="rect">
            <a:avLst/>
          </a:prstGeom>
        </p:spPr>
      </p:pic>
      <p:sp>
        <p:nvSpPr>
          <p:cNvPr id="6" name="AutoShape 2" descr="data:image/jpeg;base64,/9j/4AAQSkZJRgABAQAAAQABAAD/2wCEAAkGBxQTEhUUExQUFRUXGBcXGBcXGBcYGxgVFxgXFxccGBgcHCggGB0lHBUYITEhJSkrLi4uFx8zODMsNygtLisBCgoKDg0OGxAQGy8kICQsLC8sLCwsLCwsNCwsLCwsLCwsLCwsLCwsLCwsLCwsLCwsLCwsLCwsLCwsLCwsLCwsLP/AABEIAQMAwwMBEQACEQEDEQH/xAAcAAABBAMBAAAAAAAAAAAAAAAGAwQFBwABAgj/xABKEAACAQIEAwUEBQgIBAYDAAABAgMAEQQSITEFBkETIlFhcQcygZEUQlKhsSM0YnOzwdHwCBUkM0NygpJE0uHxFiU1U2R0g6Oy/8QAGgEAAgMBAQAAAAAAAAAAAAAAAwQBAgUABv/EADkRAAEEAAQCCAUEAgEEAwAAAAEAAgMRBBIhMUFRBRMiYXGBofAykbHB0RRCUuEVI/EGM4KyQ3Ki/9oADAMBAAIRAxEAPwC75HCgliAALkk2AA3JPSuXIF457UsLBrGjzrqMyWCkj7Jb3h57HpehmQJhuHcd9FDL7bsOf+Fn/wB0f8ar1wRRgnHiEqvtngP/AA03+6P+NVOIaEQdHOP7h6pZPa/Af+Gm/wByfxqhxbRwRB0U8/uHqpCD2jh4zIuDxBjF7uMttN9fLr4VX9a3ku/xlOymRt8ktgufu1GaPCTsL5bgqe9a9t9TbpVf17f4lWf0UIzT5Wj5paHnfNa2Fm1tbVRfMSFtc6klTYb6Go/yA/iVzui2N3mb6rP/ABv3c/0WbLYm/d2BsTa97A6X2qP8iP4lW/xDc+Trm35rcfO2Zc4wsxXU3BXZfe69OtQOkmkXlPopd0OGPyOmaDy1W051uxUYWYspAIutwSCwvr1AJ9BXf5EfxPoud0Q1rQ4zNo7b8N0nPz2qGz4eVSRcXK6jxHiKg9JNG7T6K8XQZlFslaR3Wsw/PiubJh5WNibArsNzvXDpNp2afRTJ0E6NuZ8jQPNKnnTXL9FnvdRbu7tcrbxuFPyNT/kh/A+iGOiGkWJm1r6brDzlY2+jTbA7paxOW4N7HXT1qf8AIjbIfRVHRTC3N1za81tuciGy/RZswUtlut8o3Nr7VH+RH8D6KR0SwtzCZtbceKbvz+gteCQZhmGq6rci412uD8qj/Jt/ifRGb0C9xIEg033S3/jXuZ/o02W17933b2va97X0vtU/5IVeU+iEehwH9WZm3y1XTc4kEA4Se5JAF13ALEHXQ5QTY9BU/wCRH8T6Ko6KYQSJm6b7+C4fnW1r4WfUqB7upa+W2vWxt6Gu/wAiP4n0XN6Ja7aZvrw3TN/aTEP8CTT9JOnxrv8AIt/ifRGHQTyMwkFeaQf2pQj/AAJfmn8asMe08CqO6EeP3j1Td/a7AP8Ah5f9yfxq4xjTwQj0S8fuHqm8ntngH/DTf7o/40QYhp4IR6OcP3D1VkcPxQlijkAIDorgHoGUNb76ONVnuFGlR/8ASD45MmLhw4kYQGBZGjBsrOZJFu1tWsEXQ6C1VeLFI0TgynId5oxaNhoWXrGrE9e8AbHzGopWJhAop577OYIMXFqNz9xq5jJUDEMG5TiPiKfa+4/woZhdyRm4uLn9U6j4rF9v7m/hQzBJyR242H+XofwiDBc44dIDFYZiJFMoLhssm6j8mSq7XCkZtb71TqJf4/RDfNh3yZzJy0yngnmE53wwVQ4jfLKJlsrRAOqhR3UQAjS/Shfp5v4+oRXT4cm2zcCNQXaFP4PaLh73d1bRQRaQKxVpHOZCjKQTIRa1wOtVME/8PUIZ/R1pL/8Ak8gNxXLw7klNztgnFyYw/Z9kGVZQFjuxACAW0DEDW3iDVDBif4eoR2YnCs0E2lgm22bHf/SXw3PGDUR2kQvEJAjkS6dpe5K5dd/GqDD4kD4PUKZ8XhpXPPW0HVYynhyP9Jxh+dsJ+SBmjIjVgb9oC5MRhUscu6xkgepruoxenY9QhST4NxfTz2ttDpqCa8SFjcw4JsgXEQKkYIVTmI7zFmLZh3rk+FqG7DYo1TPVMR9JQNL3F5JdVkCthQpSEXGsIzyucRhyJRIrKGyjLICDsN7HfrUfp8VmvKhHHQdS2IOOhBsi9vsuhzThEsBiMNlAVQuZvcVZlIvuSe3fXpppVxDihsz1QHzYaUkvebN8OJrh5eaZY/mHBrGYu0gRSoS4DEkB0ksxCDMRlA8s2utQIsS4U1nqEz+oijl62R5u7+EgbEVua38kkOfMIrySLLFmkeNicsh0jtlAsB1VT/pFW6jF3eT1CGZ8G+NsbpDTb4cT89k1xnOeBcAZ1UqMqkCWwTOzgZcmts5F/SpOHxJ/+P1CPh8dDE4nrbBq+yeArdaPPWD7rB07RUSMOVl91D3e5axNtN7eVS3D4kD4PUflUdisK4uHW9lzsxGXW/Gvta7T2gYRGYxsi53eR7rK2Z3SRditgAZma2t9Be1XEGI3yeoQnyYV7Q182jRQ7JHEb89u7mmkPPUKB7Yi5aIwiyMgVTcgqqIFUgliLAasa4YfEXeX1H5TEs/RzxQd+4E2HEnmLOuqjcVzPhTbK6qAALKr9Ou1W/Szfx9QiN6Sw7buS7Omh07tkwk45C2z39Ff+FXGGkG49QoOPhd8Lr8j+EiZ8/u3+II/GrZcu6oZM2ya4mNrHb/cv8aK0hAcHFeqOWvzPDfqIv2a1ojZeff8RVTf0g8CjNHKQMyxgButs7XHzI+dLSPImAHL8p2BjXQOLhsVW+LjZcKgcEBl7t/DofTer6HULoyWnK7YoXmjq7ShSxpGrpdZXLllcuWVy5aqVCyuULVcuWVy5P8AgnB5sVKsMCF3a9ugAG5JOgA/eKDPOyFmd5oIkcTpDQVlcK9i8lw2KnVEsC2TcHqLnui3jt5VjSdNWP8ASy/HZPDDQBu5LjwqvzfyS+B5LwbYsrhRcxi6vI2aHODo/jKd+7opt1FBkx04i/2nfet65d3qU8cFFG0PIIIG3fwvl8/VDfMfL02Zy7LjJLEBlYKiDpkAsGa3TYbWbcO4XERgANGQctyfHl9T3LpMDiJ4xLWfQ1rVeXj7KBpomRirAqw3BFiPUVrtcHCwsFzXMOVwohaFcpCwiutQRS2K5SF3EF63qpvgixiP9yWEyDZR8arlceKOJom7NXf9YsNgBVepHFSca7gFw2Pc7sasImjgqfq5DxSLyk9TVw0BCdM87leyeVvzLC/qIf2a1ZLquPbFhnnxCwlR2K4SWRnvYrL3+y08M6KP9WuwpKYtbKDeun3WlhmkwkVoSQfSvfcqn45jDLho2a91RV1/RAFHY3KECZ2Y+CgolzLfqN6qdDSO12dtpjMlj5UZptJyMylcVKGsrlK3lrrU5StWrlFFLYbClzoVHmTaqPkDUaHDGU6EDxKefQYVF2mUnwUFvvoXWyHZvzTYwuGYO3KPLVOcHFAWUKryMTZR3e83mOg13PwvQ3mWiSQBx3RmfpBQYC48NlbvKskOBgZ4I/pGIZMzkMqhUB2GZu7GCRc9SR5ViSNlxDtTlaPfzUylvWZDoFG4riJaP6TjpC7EsqrcGKMqBdYlBKl+8O9qdau6F+bJEKHPifE8u5NwyYeEnKeGp+w96+ijeLcQxMmeCHDmyojTkyJEVEwvEty2VQVtpre+tHgwTW9t7teGl7bn5oEvSTbysFjTjSgocZiMHJ2wGdFyiWNykuVW2uwJBGh6i3gN6afCyZuQ6HgRY9n3qlXYl7D1kZIB311RBzlh0mwYxCZDE651YKx23RgpBBB33Gl7eCODc6OfqzvtuPnr/wA96155Y8ThHHiN7s/StPHbiOKqpSL+FegOy8wwjMlmjuKpaZdGCEiKulRoV2y1AKIWhJ2qyHSy1cuWWrlywiuXEaL2Zyt+ZYX9RD+zWpQ0Je0HMssmZ0WOaCKFde/2gkmY5R5hlF/KsjHOqZtbgelrY6Ojzxnx8tlTnHsCPo3dTIv1BrsALi53IvYn7QNOMk71WSAagD379UG4KcK2u2x9KM9uYaJSJ4aaKW4hCB6HUGqRuRJgKUdR0klsLKFN2UN5E21qrgTsiRvDTqnbcSNrKka+g1+dU6vmjdceCYGiIBHNcmpVTSxd/wCFcoBCMcPwtMKcrupmbQ2NxEoGZ7nqbWBt108ay3zOm2HZHqdgvR4OLDwRh7jb3egGvv8AFpLg3Gsss627Q4mCWG5bKI1cKQRob2Cbae8NRR3R5GXtRHms+R/XzZLuyT6cER8M4hmhTCxOsXZyOxeyPfOqbKy2+re9xfML2saUkdlGYi7V+pzuIuq0UXLz2Y8RjCYmvN9HQlJEBU4VRHcZ4WU5st7ZdL286ebBmY2jz9deYWY85Xke9FCcK4qgxDdnFIUmVkeN3WQsWub3WNBo1jbLtcbGrzNPVmz79UXDFpeAeJ9EUcGw6JhWgnkKmOcSRIozSOuosEFyM3mNjWTO5zphJGN20eA+fctbDN6qPK48bFa8dtOf3SHFuFYdVeTsmaQ2XI7KipmIPee9gQOi7Dr1qYZ5XEMzUOYF34Df5pjFYeMf7CztEbE1v39w98UL4yKNNQwa/hooOmxDHT+G9aLHPdoRSz3iNmoN/T6++ajJ1G4php4JKZovMFyrVJCG1w2XLGpVXELV6lVtYDXKQQtk1CsTovZfK35lhf1EP7Nasgqlv6QGNk/rHCxqQAIkdenfaWQEk+ACD01oEjG6uPJPYWSQZWs/l7tIc88REsaEWLKMrMDfOQF18N7nTxpDCtIj1WpI3K+vHyTD2ZYcCbEHKG7qEAgeEl9/nS/Sbz1TfP8A9ShRRhsrjzr6ppy5hcMcdGBiTIweS0ZgZQSVe4zFiNNenSpxMk36c2yhQ1zeHCkGEMMgGa9Tw8UTcJgT+sOK91bBYraDT8k23hSs7j1EWv8AP6q8YHWSf+P0Qh7HIlbHkMoYdi24B1zx+NaXSxIhFfyH3SeDAL/I/ZT3LckEfD8dJiIVliGMZXXKC2RzEoynoQTm+Glt6TmbI+aMRuo5BXqfsiMLQx5cNMx+yleS+U4oZJ8Th3SfCTYaTsybFo3BBysCNwL66HQggdR4vFyPZ1cgyvF3yIo6+/JUZGA7M02FC4THNhOXYJ4BGkrYllZzFE5ZSZNDnU/ZXXyrQIEmMLHbVz7kuNI7T1JnxGCxbpjcNixEiOwOAELoQcw7NwEFyV3Ia2UfEbw1kjWuaWk7dq1eMEnn5J7iMWkHDcAzYtcIz9vdzg0xRlyv9bMO7a+/XN5VEYzyOAbe3GuCvMacUD8P5hnxfE8IksomjjxKhGEEceZGkUElEUaMoGhva9PSRMjgeQK0PHuS7XEuCsd555MViBDxLD9lBIS+HGFVnSJWsyj8jmew0JW9tNazg5gjbmYdRvf9oxBvdB3EuC4TF4vEYhARA73SylFK2XMwAsRc5iLjqSas7FyxNEY3Cbw+EjkGZyctxEYPgqT4MRqzY5oyzRxyFo+zc2vIrdUXWjsa6SbLLvlSspjY+2fDal4MbLPhcY0WPw03ZRqzg4Hsni949yRQoLaHWzWy7C9Bka0ZQ5m/fv78kRhLZbGmqecD4bJBhfpccK4iaZo1iSQxi2GBUySHtGALOF03+p50vYcaJqr57+XAflMY2cyv04KA5g5a+j8awcyD+z4mZGVdCI2zAyRm1xa5uPI26UwzEiTCvafiA1/KSObrBZ0UnzPypheI4qQxSJh3w8hjxa6LeFQSsijYNYZb7ePu6rYbFS4eMNeM1i2n7e/urZc23mm3MwgaDhrYdFWH6ZCsfd1MSkqCxOpuQW11111qsJkzzZzrkdfijkNqOtswTbnbiCwzOqYtYWCAiH6IkgJsbflSNLn5VbAQ9ZGC5mbXfMR6K+JkyPoOrTarQ9ylxgs2JkxCsxZEXtVgVljClicwRbDx21trTeNw1ZGRGtToXVe3MoWHm1c5+um9bfJOMDMZcyx4uOY5b2fC5LDxBBX99ClaI6Loy3wff5RInF5Ia8Hxb/wgyWdrGM2sCRsOhvYHcDTbyrXa0aOCRBNZSvYHK/5lhf1EP7NaMgHdUj/SBT/zGN7i4wsSC/i82J/cp+dCkOoHn8k3hRVu46Aef9WhE4j+zoCd9L+fShub2U0yYdaATul+EzTR5uwkMbMLEgKb2va9wfE/OkZQx2jxY9hanUF40NFD3DcVJFOHuRIjm5AF7m4a19LkE05Kxj48vAhY8Qc19H4gVZPDMGZJZ5Y8Q4dgudrL+UewyLYi1wPLTWsyQMLQ1zdBdfdNBjgbG538lF8e4vjYQQsri25JizEeQQafO9EiwuHP7fr+Vz84HxIOfic6xSYcuyxyMHeOy2ZwVNySM1+4OvStARMLg+tRoD78SknWNOC64Nx2fDZxBK0YkFnUWswtbYgi/na9Vmw8cvxtulDSL0KlOV+Y8VDaGHFPBACWOYIwW++XMpPnYb+FBxMMZ7ZZbvNFwsDZJKumjf8ACPE41JPYPiJJY2ygK2UBu9pmyqNdL22rHfHl4UV6JnRcIbmBv/hRPG8bxDBnEJDiWSKAysqARmytNdNSl/da5pzD9RKGZm2XUL14DXisSbDO6szcKv5n/lRnN/FcQi4Sb6aMRIpkYHLFaNg4UWyr7xyE69AaYwrWOc9mShpz1070rI3Ixr99fL097qO/rNVnGISSTMzdszgKJFka97Ee8D5aam4tvbq3lmQgaad1e/dpibqRRAOuvP36qI45zFNimZRmCMb5ABdjoSWCixNxfQUxBhWQjM7fmkXzPk7DNuSn+R8TjYVZExLQRXLFLKxJFgzBSrWFh03++lca+Em8uY+/BO4LAuf2nmhy4lTHNnFceqLE+KkeKTRgVQEhiWVSoUG2UajypfCdU+yG0R3n34J6TAhjGPbxJHf3CvBCXNHFMRiJMzys2VQu6qAovZVAA01OvX5U/ho42N+H37+SzsTGQ6oz4/1x/KZwcw4uGKOJZSI4pBLGMqHJICTmUlbjVj8z40U4eF7y8jUiikSJGgJKTics0kkkjsZJL9ow7ucHe4WwI02qeqYwBrRoNu5MwU4Ud1IQ43EyJFGJSI4HVoxZPybi5U7XOt97ig9VEC52XVwo76hFkYdKOyWk5wx4cq2Je19bKn/LVRgMNWjPU/lU66YOrN9PwsPFcV2pcYhw5UXPdswF8ulraXqf00GUNyivNcZJLvMm3EOO4sWzYhmvfov8KlmDw/8AH6qj5pR+76KCbXX+b053IHeF7J5YP9jw36iH9mtXCCd1Q39I5v8AzKEf/FjP/wC2eorW1OY5cqCMSf7ItdS6084Djcyg9Rof41nYiPKV6no/EdbHfEbpzx/C9m8eJFhfuv5DYNbraqwPztMZ8kLpGLI8Tt8D+URS8Zihw4jhXPmAJeQ2BOl2C3B13y36i+9AbE57rcrHscUO8VnBUDOzgg6hAqA36d439TTMba4IEtlDOI0Nv3D+FON1WdJ2UijE7a+XX/rViAgtcSdNU+gwzHWxTxuP5NBc8DvT0OHkcQaLfH3aN+W7KURyFVrZXa9g4/y3sMpbXp41kYmzZb8u5ekY8xRjc8PRH3M3CFn7SSMZocTAyMw2DsECOL+aqT6NSDJerI0+Eg/lZcbushOHeaI08tfya8lUz8rZUaOWaOJkdS6lsz2Ae+RVJvobja4FbgxtuDmNJsacuG5Sj8AzIGF43vfhrdePDS+5EnBOWcFPfsRKVexAZgoAGgbUE3NidfHppSU2LxEf/cqwrshgLDk2Q3DwuUTSxJGIUR5I3lC3zorEZQW3Bt6HS+gp10zMjXk5iQCByNb6LsJhZXuOUZGC7cRuOWvP3yRjypwvVZFvYucpXS2Xe40zXy/5bfKszF4hw7F7D373Wk3DwsDnjiNLvbx9/dJc2cMbFBfyhzqQQQNb6AHKOu5JG2ppjBgQ3lGhU4+OIxiMnLrYrXz8uCAuKzTsSJCWyad4Anc6k2udOtaUTI2jsirWRiZ5n9kmwNtvnsohi436/wA/OmRlWac4ItdyLlZrCy+8t/smqjtAWrg9W4kbb+RTyB+o2/dQitFoDx4pbGRBlzqLlbZ12up2Y287fdUsPBKSsINLMOO6Le8LlfNeoridVSl1LGDma2hUW++/7qm1WlB3tcdKPul/hsL2Tyt+ZYX9RD+zWrIRVC/0jv8A1KH/AOpH+2nrlCCsQP7ItcpAUdwjF9nID0Oh9D1+FBnjzsT3R+I6iYE7HQou5mJCKu4yhm65c21/XS3oazcMNbXocc8EZVC8BMd2ElrrazO+UZOlhbU/GnJr0IWRhiLLX7j6LrjGOzHuFCPJb3+LC5qIo63Vp5r+FQjsDuoHp/A6UyBSznHNuEvg8a8X92bG+9lvbqL2v02vVHxtf8SNDiJINYzR8B+F3LxFmvmBJPUm/wAhoB8qqIQNkV2Oe68w34k38tgPkiblrmyaDVDC11yHtUDMijU5dQtjbU26ClJsMw8PfyKMcS+YAPNgeXmrD5F5juWTFyhldvdbNlAPu5dCFW/p08NcueMBwyjStf7rW+8beifkw7nxB0Q7Y4ir+uvsKf4zyXgsc4mDAPcEvAygvlBAzixBsCRelxNNhgWscHN5Hcce70+Sy3Z43f7GkHvQvzHwGaPEH6Jh5JCdc+UixIsbPou2noBRoJmuZchoLWbPGYATlBN+P1XPD+XZZHWTHsBELlYgQC+U6dr4jTUC9UfiWMBbANTx5eCmRxlGVutHyXXHOZ8hyRLkboqm2nQk9B0rsPgQe1Jr4o5EcXxdtxQZieY58+cZRYWzLpobg3Hhrb51rxwtAq1nz4gyGyAPmmGO4or3ltZ9AR4gC5uPO330ZrCOyl3OHxKJ4hMrqO7Y6bddyCfO1x8vCixgtKDNTmplNMWVb7hcvw6CigUSgONtA7qT3hM6FRC91fMbM3ugG24AuNb6+dUlafiC7Dv/AGHdSOELYWcCYBo2Gtu+pVtLrcX+Hkaoac3RFOa9U/5iwHYMssQXsmFtLkZm2I+yCLWI0vVY3ZtDuqlR5Wx0tZ7EeGY62+P41a1BCgeIwgMbbfhcXtR2FLyt4r2Dyt+ZYX9RD+zWipZVF7asBhpMez4mRk7PBRFFX6xabEqLixNg2QaW96lMTLKxzGxi7PviOFpiGONzXF52VYTRn6EGsbXC36XIuB8gflTRIukJoNEqFwceZgPHSqPdQTGGjzvAR9zdgjFgcPnkUu26DcAe6Seuh+8Vl4V2aUkLbxLuwWkbUgoQ93OPqnUeK7G2nStC9cp4rLc3s9YOG/gps8PPZ541zIR13tp0vS4kGbK7dOmK2BzNih3EJY7FT4dD6U202suRoB2opIn+etWQ7Wdr412Vd1nNKxsv/Y1UgorS0p9w/HNEwKscvUdbdbdL0GWJrxqNU1BPJCQWHTkjrlzmVswsczDYZipK31y9FPW17XHnWXNhRxWuMcJG5XhWNFzBJJFmjbNYaqws1/DprYH112saQdhMx1J+dhAbDhs2or378FFRcaTE3tYsL6HQgnXztfxI69dqYZh+rRxIyIf6yhHmjClkYoSsgJBBsCQCbqfAG99D86eioEByTkkeQS07oJTEXX4i/ip226j+fCmy2ilmvsWm+IjtqpNvGrtPAqjxWoSY10On4bdD00qe8LtxR0TeeJhuLC+/Q+hojXApeRjhwSUgIObX1qwo6ITw5pzqYixhdVUA5rk31bS3u5fI328aXLaJtPZg4BzeKJOX8ZdWwmIVjn/u7gruL5e9a3iD5+lCeP3NUVzTDG4YRytDKWOVBYhSQSxFthofPa4qw1FhVJ1pJyYLtIXUAdopubfW07rfED53qwdRtVIXqDlcWweF/UQ/s1pxZ53VS+2SLDNj37dpMxwEYjRFZsx7fEOSbA2AKJrcbmksWZQ5mSqvUn5cxzPNMQBlOzcv7+ygfZ7w5MVgcRhZLASqhVvsSKGKN8/xt1qMZIYy144IuEiD2O8vf3QHhuEyR4kQzKyMGsw20G5B6ggGxq8kzXRlzdUxhMO9swaUR82KJBGVG7Eaa2BN1X4a+tx4UjhSWk2tfGMzAKd4FwTDZVV7ElSGBOVrNuGBIHlQpJpC6wqdU1rKAUJw7hCQ4mbCyTTR5O/AyIZA8Z1IKqpJt5aXDU492dgkAHf4rOgLo3GK+8eCi+OcLIuQc6+IikiPqY3Fvip+FXif7sH1UzRuI118iPTbzBCGpAtzr/P4/jTYtZr8l+/f1SJFXQSFqpULauRUUpDyE9wONKMDfbwoMkQcKTUM7mm1c/KOL+kw3Ru8BYqNCGsd9NL7+Btcaish0ZY6itXrA4ZgmnMEV5MyHLOlwStvyo21G99duutEYaFHZUIvUIYxPH1dgxJWT3XGwI218/A6aAUfqiPBUEo80K8ViySEqSQfhrYXB89j8vHRmM5m0UrKMrrakMNP4H4E6Hyqzmq0cgOyexhHNmGXxGtvgdSKEczdQmBldoVKPxVoLCDNHpqdLN5W1Vh/PnQQzPq5HJA0AUJxTECQ5giRk+8EFkJ8Quyk+A0pmMEaE39UnMBWgpNMFJla2wJ0Pgw2okgsWg4Z4a7I7Y+hRZHxtmULJZ2G197eIO4It91K5eITkjchpS2Pi+mQLNGD2sZyg2sXG5Rv3Hx9ahpymjsgOHEKIixOpkQE5LBtNwwuVI+0LE28QatVaFcaOy9N8AYHC4cjYwxEemRaebsFlu3Kqf2y4vEx4t/oqFy+FhWSyZ8sWfGkn9H1NI4pkTpWdaaq68bCZhc9sbsg8fDVVxwrElMGxDFbgA26ijYhuagnein5Mxvl91KYjGDGYb6Qbdth0MbaXJT6h+B/E1nBhifk4ErWbJG4GRo11+ah+G8UaWaBDbL2gsLa2TQE9Rc3+PrR5IQxjnd31SkOKMkrW959FfnDMIhAuqn1ANZEapiHutQ3tL4O3ZRY3DqO3wbdpYD34f8AFQ/DX0zW3rSw7hqw7FZri67G4UXjnjnjSeL3JFDD49D5jb4UFwyuIK2cPJmagnjPDo2N2RSfTWixyObsVM0THfEEJY/haD3QR8adjmdxWbJhY+GiiZMPamQ+0k+DLskitWtBLStxmxriuaaKLeR+PnDSg3IU6X6EdVa/Tr8PUFPERZtQtDDyV2Tsp/nabVZ4zo41tfR+vzN9Oht8VoBwKalsCwgLHT5zn1zdfH4/xp9jcuiQldm14rI8T2gCudRoD5etcW5TYXNkDxTt0hPAynUEH8R4jyq4cCENzHNNrqLEdDcelVczkisnGzk+gxhQWPeQ6Zb6H/lNCLL8UyJK8ErgIQ79mCAJQVUno+6An/MAL+dQ4kC+X0V20628/qomQbgix1B8iP8ArTAWe7UaqU4ZOGylgGKkXB628ba2NLStLTotXDPbiI+1upfhXExFP2ipkA95AxIt5X/GquFtQC0tJBT3mdDHOs8b2hxAB0tlEgAHe9bXv43rmatriEKyHDkvSXL4/suH6fkYtP8AQtPN2Czn/EVVntWP9vlH0p8P/wCXoxRFv2qo+LJu1u6Bt557UhjfiYct689rI+f9I8GztaVUwD+x+elh8Kal4I+CFh1bpTkPiSxYrs3sUnUxtfbvaD+HxpXFxl0eYcEzhpA2Qx3v9Qozhg7DHRKwIKS5Wv8A5iPlax+NFl7cBI4hAg/14tre8j53X5XpTh8wtXnWOpOzsNp5LitLGmWvSwi1VV8Pj+i4qXAH+6bNPhvAK2roPQ309T1puU9YwSDfY/lMYY9W8xnxH3Hkm/F8KRQ2FPuFhC/EsPYXphhSkjVAYiG9NNclHttMZABRhqlH03dIsb9KuBSATm4JwFIW/wBU6G3Rtx+FU3KNVDuP1UhgOJEoYX1U+6fA6A/Db5eWgnx0cwRo5rGRyjpxZvPr5/Lf/vRW6hAeKNpKTfMNOul9DVhtRQnCjmCIeXMZCSY8T7jiyv8AYbof0R6bGlZmOGrN0/BKCKciflzkxMQJozld4jffKzIdVZTYhgR0IHrQDM67CO5jGinC0Ecc4RJhZ3iYHTUX6qdVPnp607HIJGgpJ0ZY7s7KOEhGouCNfQjUEUSuaCXkbJ/xaYSP2g/xVDsALWkuQ/zIv/qobAQK5aIzyHGxsRfnxTHCTZG8uvpV3tzNQ8NN1Ml8OKJcK2oZSQbWNvrA9D4i9I3l0K3pYetbbdx6qaOITFwnDuLlSXRo+6WYKwtYgd7XqNfWpFsOYLNc3MKK9FctfmeG/URb/q1rQGyy3blVV7YZMKMXOuIkkjd8BCsfZoWLBZ8RIwJAIVSyR3J6XpTEiQvYWCwDr9PyrxkUbVWIx+hWGxtf+FHeBYTGFc4McBtxQ7EDe40INwfMVY1VIcbXF2YcFOc0/wB5FiR/iqr+jrYN94pXDatdEeC0OkG5JGYhvGvRXvy/ie0hjfoyqfmL15xwyuLVozgZrClMhIq7SlrCE+e+FNJEs0P9/h27WP8ASA99PRh94FO4Z4Byu2OhVJGki27jUfjzUVJjEnhSZPddQfQ9QfMG4+FSWlji08E9E8PYHDihbi9HYgyoa4niQosN6biYTqkJ5AwKHAJ1NNbbJAAuNldEgVFFXJaFiSizC24++pLeKGHgghJq1SQqhy7z6WNRSvm0orIpSNNx1HQ1xCq11J7h8IWXMgLJfUDUqegPjfxFDc+jRTDI7bbdvopvlnmN8JMr94gDKRcXyeHn/PpQJIg7UI7ZNMrlOc5Y7DY9Y5o5kDqCjI4IYre49bEn50GIPisEJhuR4pQ/HsJw9cNGsDvJiLqXfKwXYZxcgAr4DcHqb6GifKXW7ZLyxMOyFlYZgL3Avb476UyQatLMIDwAm825ojdkvL8RUtwbFfV6jb0pWdnFbPRuIzNyHcfRTcEIEiyFiiFu+wt3G6P6X3pdrrGXimMZDX+1u3H8r1Jwk/kIrEH8mmo2PdGorRZ8IXnH/EVW3tKxMqYyTsmAVsLAsvdBLRGTGLlBI7urg38AaRxbWmRubhdeOiuw6FVFw3BGXB2G2l/lR55AyitHovDGfM0bafdMJOGFdAKXE9rYf0dk2CloMEJcFKnvSQsJB5I2jW9N6CZC2YO2B0UvgBhybkeh92jf2W8UvD2Uh1j281PQeNj+IrPx7KkzN4qr43mJp47HyVhNJceVAYkMtFRWPawNGCZjFqtmYYfEPD/hTEyR+Cv/AIiD7mA9afP+xgdxGh+xXM/1Slh2dqPHiPuoTi8liavGLVZkJ4t7nWtBgoLIndZ1SQarUhBwXWERXazX18Be1c4kDRVYA86pxNwwj3bsPHKR++q9cOKL+lI2ScPD3Y7EVxlaFDcM4nVJ4vDNGcrD0PiKsx4cLCpJGWGikk3qxVBupHg7uko7PNc6WHe36EWOYfCgy0W6pnD21+idcRkAc54jGdbgAgX62U3tQowa0NpmQj9wpIDCxFQ3aZdSNtj06m/Xw2omdwNUhGNjhmBTTEKq+7IW+Fvuuau2zuEJ9N2cm8S3bSruNBBjGZ+idzYQKM7ddul/TxobXkmgmZIWNtzklDIcy9mmo3/h6VZwFHMVSOQh4MTdvdKewfBMXPsjnqBY5QfT99LF8bdk8TI83IfLgvVXL8ZXC4dTuIYgfUIoNOtNgLGf8RVY+1TCSvjJsmM+jKMFBmXJn7Y9tisq3v3NTa/6dJ4lzQ9ttvfy29+SswGjqgLk780f/T+BoeP4L0X/AE58T/L7qL4vOblV36/9aXhaNytrGSO+Fm6e8kSKk4DnuyAxkfazC1qjF25tjglIYy1hvfh4hDh4lLhMbm1BhkIydMt7FfiOtPCFksFcxv3rz+IxcrMUSToDoOFH8hXTiedsPHEjAmQsqsFXwYAi56b7ViRwPulpdRn7V6KueYOf8TNdYwI18tTb41pxYNg1dqgPnLNIx5lDknFJXWzNmKkOp6hh/Hb40wImNOiC6WR7dTqNR4o54FwpMbGHUjUWI6huoNISZo3ZU82SOSMP5oX5w5XfDMbjSnMPPehSGJw4c3MxCdOrK1BRDyYYxL3x6UtibpP4INF2rQwXDoZdcot41nElaZICR49g8OisVAOmo8bC1x4EeNcLtVGo1Cq7mGcM1hsNvKtDDgjVZ+KIIpQlNrOTiDEBSDrobjYEehqjmkhFZKGkIm4xzbHiIVV4m7RRbNe9wNtSbj76UZhXtdYOiddjYy2q+iHIEaQMEQGylifsqupN700abuUpmdJeVvmubDKAd228l3+ZNq69fD36KS3si9z9P7WsGnfF9NQCd7a1zzouw7SH6q3cLyNFxNMPKpMYRFSUgEK58FJ3INxppa1Z7JnR2Am8TlcRnR9wb2dYSACyAkeNBdI526B15GjdEUYbh0aCyqB8KpaCXuO6k4hoPQVtx/APBLndU37X5Jxj/wAlBLKi4aB5ii3AjWTFnvH6veAa/wCgaBOGZhmIGmnorNukIcDg7LBAKyOZERro2YLfNoTYWYW1HQ0DGHNV8F6L/p+wX13fdQuNQILk/wDegRkuNBbk4bG0uKHnxbZwwJBBBHlbUU+IxlorzEuKeZMw4Ka9oIEjwYtbWxESlrf+6llf91BwJLQ6I/tPog9JMFtkbsf+R6GvJOeRHglDRSi8igmO+xXqB5g6+npQsc17DnbtxTvReIa8dU4ajbwUfx2MLJkjGZjoAPEmwomHtzbdsr49wjdlaLJURj8DNFJ2ciMj6d0i177W8fhTjXMLbCw39bno7o79laSw4pVk7sc2cISPelUAgHwuuYi++WksTlkb2dx9E9F1kOj9nfX+1a/OPB1xGGzEahaWd8IeEbDPyyGM7FebuIQZJGXwJFacTraClMRGGvIW8FNlYGukbYXQuoqwuDY45NDWc5uq1WGwozjnETqL1djbQ5HoMxT3NPsFBZcx1TaiJVbUVxVmjVGvC8fH2GVkRjbcqCfnWZI1wdoVsMLS3UIejnCzXI7hYZhtdL6im8ts70sXU/uS+IwweaRr3AtbpZnuVH+lbk/5aq12VgHvT8rizPKTy+p/ARNDylnwSvHrKCzjzW9sp+ABFKHE1LR22TIhAbQ3RFypznhoolXEyvG0dgAuY3BJvcKDqLnSpMTj8IQJkRH20YJQe7M5G2VAL+HvEWrv0r0oWDmhvjXt1lIIw2GRD0eVi+n+RbC/xNGZgx+4oTqGyu7gGIaTCwSObs8MTMdrsyKTp01NPgUKQFWftKAHEpGMuQjARd0uFDKuIneQnXvEKhAHXOaVxW7RVojNigrCqY8Gl4+xBhhawz3cMGOcZibZt9LDyFAxPaqje69B0Ccucnu+6DuKYzMfAeHWrQx0mcfig7S6HqoSWW+1OtavNyylxoIn4Uvb8OmjOrYdu1X/ACNowpGX/XiGu4O0Wnh6lwpad2/8/kIf4fjDBLHKt8yNfyIvqPK66fGnJGdY0sPFZrJOqe2Ru49/TRW5FyqHnTGQsp0WRLi67XGgOp1rAGJc1picvSO6p5D3b17KW4phppDaRsxOmVVC+Ru3vEeVwPEGrtmHBWbDGNRsppeUM+CaO+WXSSJ+qTprGwPSx09CaLFJldmKzMY8SHK1TfK3GRjMAWIyyLmjmTqkq6OtvvHkRRXNytLfl4JVrrkD/dqgub8MFxD26k0xhXdik1jmDNagGpsLNOmymODcbKDK3wpeWG9QmoMTwK3xHF59arGykV77ULMaaas+QpOrIK6QVBV2iyifgXCXkF7G1IzSC1qRMNJPimByHKykXBt52BNdG8nVdI0VRXPLuFLHIb3fI3wN9flf51bEPrUcLVcI3TXjRVs8NTIqrbYAeWlZDjZTjkK8/ckmQHEYYEta7xj63iy+fl1/F7CYoN7D9uaSxMJk1G6rHJ471q2kA3msKiosq2Vq9j8rfmWF/UQ/s1oiUVK+3vgmIxHEA8MTSLDg42kK65F7XEm5/wBp+VUfIxhAcatSASoURJJhFECooEcYfJ9ZwDdm1PePXb0pOdxbRct7oaMvzhvd90KYvhZG5rmT3sm8R0bWpKjWgUdaYDyVkOw8TeKIORMUseKVH/u5gYX9HFh99qUxrS6PMNxqm8EQ1xaOP1GqguL4JoJ5IT9VyvyOhHwpuF4ewPWfiI+rlLBt7pW17I+L9rhjCx70Jy/6Dqvy1HwFYnSUWSXMNnfVaGEkLoa4t0/HvuVkYXBrfNYXpaNVlldsn+TSmgUtdFVlzBO+BxrGE5YseUhkP/tTFgokA2uULfFb0zEc7C3i36f0jZQ14e7Y/wDtw+aDvaJwJMNLlS9gdybk31uT40TDvOYhNSgPiD0GNGKcspB0bQmjjWijZJPFO0XSyEVBAVmvcNFp6kKHarkCpVALUpwbAZ3A86XmkoJ2CPVXTy3wZUiGnSstzrK0Ca0CHOeOGhk03BFviQP30SF9FQ8ZmqB4RCQQ3+LhwI2UfWi128yCCD5W61eVw24O181ELarm3TyVh8NmWRA6EEH+bHwPlSDgQaKKVM4U6VRCcEKc9ciRYlWnjKwyqCzE6I4Gvf8AA/pfO9O4bFOj7J1HvZLSQh/iqaMVr3t+I/61rXaAI8o1XsLlb8ywv6iH9mtGWeq99puDZ8Y7KWAiw2HdsrAXVpMYhDD6y2LG3iBSWJIEjb4g/ZEZsql4dxIw4I2tdranyB/jRJ4esItaXRuN/TNeRua+6GsRxBmOpvV2Qtbshz9IySHUrUmGlChypyH6w1X5jQVwewnLeqE9k7RmI05jUfMJTAynMCNwQQfMVWRuhTWDeS8I75t4E0zxYpRcSIpYj7SgA3rJwuJEbTGeBWxJhGyvviPpuFB8oY84PGK50Ru4/hY7H4Gx+dN4pgnhobjUJGKEwzGxofYV4RcVy2uawmEph+FzahO34wMulHD0v+kObVBPHT9JLwm9nQhSN0kXvxsPRlHwJpiJ2Q505Lhg6HLsq/41xOfHuqdm5nXuSIAb510Y+W2x2rQZG2I5idDskDKZY8gGo397IZxWDkDlWRgVuCLbW3ptr21drPlhkLqorhMG/wBk/KuMreaqMO+9Qu2wjDcVHWAonUkJNkqwKGWBdRIL1DiVZjQjXlHBgsCPKkZXJ6FqtvCLljA8qTKud0Fc44gAgeJvb0Nx99quwK90FCYdiWWVN1FmA+sl/wARcn51J2ylFA1zBGHCIQGzIAc2pA0zeY8/xpVx4FS/ZFcWG0qqVLlUvtQ5mMrnCxN+SQ98jZ3HTzVfx9BWlg4cvbO/BUlulXkjaVogJOR+lFexOVvzLC/qIf2a0VIKrfbDwpMTi5U92VcFDJE4vukmMZ0a2ysoOvRlXzpWeTq3Ndw2r3xV2iwVUU/5otNKqgK5QiDk/jLYeUHdCbOp1BHpSWMhEje9a/RkpaSw7H3auXhvDeGTjO0MQJ12A/CsEyzN0srRmjmadAD30EV8NXCiPsoguWxFh0HX8aASbs7pOUYjPneoVuSMIWzZM2t9dau2eQCrTbsfIRqB8kvjuX9O6dBsPKpa5TFjtdVGo4gusguD40Qapg3N2mpLB4Fe1DqbpY28jVi7Sl0khyZTuoLmTEHh+KOMjXNFOnZSrsBMoPZOT0B2J9fGnIKmZ1Z3Go8OKzJB1T8/A6Hx4H7LrlfB4fALNi8TLHiJn0CoQRrqbE/jVnSZ+yBoNkz+nkcd6vUnbyCG+Oc55/chhTzyg1ePDniVaSRjBob7yhXEcSkmNgA3othTYiazdZ7pTJowWmOIwjqAW60Vr2k0EtJE9oslIoKsUNtqwOQGOYaVnT7rTh2ViYviYjUkmwA60uBatSp/jHHmxE7uL5b2Ufoj+b08IQ1uqC2TM7RSnL0zButqTnoLQhaSrI5dwttfq3uPL08v4mkXyWVEwoUkOfebVhU4aJ7SsO+3VEI6fpEfK9MQxl2taIUEIvO/yVJY7EL9UW9a142HigYqdgHZUcWvTNUsgvDt17K5W/MsL+oh/ZrVkFVj7XYJ5MVPFh5YI2bBQmTO5WV4UlxbOsQsbg2722lhsTSWKexkjHPBPKtrNb/ZEYCQQFUTLfB266EU040QrxNztcOPBDwWrEoYaSnOFU3oTyKTuGY7PQVkcuzWwpc3NtKxJ2/7KXqou0xqe8gcYlnxbQrlAKMRfplt+NVxWGa2MOS0+JYQcw0CIcZx+SGTJJdDfr+6lGxWLCI3DxSMzBdY3mrKl1kU/GpZE4mkJuDZeoQTxTm12OtmFPx4bRGLo4vhCneW+OqwsDa/SgSxlp1XPaJBYSPtGxd8IVAurEAnw6j76Jgx/tBSszB1Lg7lSr/g74nEFMKgUsSI1Lm1r6i9z0A38BWrIyNpzrOhxOILOqodnid/l4Ivn5FwkH5xiWncDVY7Kga219Tb/pS5xZ/aE1HgOs7Ul+enyA2+aE+IY9VJSFQiDw3PqetFYwu7TionlZH2IxQURLKWPjRw0NWa95eaUvwngbyEECl5JwNExFhiVZHL3BOxW5tekXSWU3krRD/O2OzHsQTrq3kPD4/hRYT+5c6MEUh3DYUC1hVnyE7o0cDQpmCYJ6+A/fSjmlyca0NU/wAO5n7JWZtbDQdL9KF1NmgqSRhwVecSnaSR5CSzMSWY+J3rXjAaAEjKN8qhpludTTbTQWPM3M7UrHKgaG5I1028qkZidVVxiY2m6k+ncvYvK35lhf1EP7NaIk1WftYwEkuKxQiAB/q2IZ7jMB9IxDsn+V1jZSf8t9Caz8ZKxkkWbn/V+IvTzR4mFzXUq04Hhw2GBIva330XFuIFLV6Eha+QuI2pJ8X5f7MhrDK4zL6Gk4cUXacQtubo6IuLmhNuE8LLSoLbm3zq809MKFh8FlkDiNFPxFo4poANTc28LUoSHODytExgDTyQzw7ib4adJVNnQ3FvvrQdGJWUvPukEb6frehR9zhzThcdhIybrP1sNv8ApWdDBJFJ3JjDxiMOGbsnbmqrlxLKSL3FbIY0i6WPLiZI3FuawuPpRq3VhD/VuUvwfGEHQ2NKTxrYwOIzClZXK/ElkssgBHW/jWTK0t2WhK0lmZu6ccxchs8yYrBMoce8rfWG2h9CaLFiQGFj9QszrP8AaJHaOHGtCO9CXMvAccihnCjMwUKCSSTR4JYbpNTSSSj/AFkKPi5FxLe8yg+F6OcdGNgkv0Dzq5ycwcnmNh2jUJ+LzDRMR4FrdbtG3Co4owNqUJJRnNOwSHMfNKRIcti2wHnV44i8oJGUWVXSO0jF3N2JuTTjqaKCvG0nUp4pIHd+dBO+qPtst+7q7W8v51qN9GhXBrUlNsbxBQAAMx89vlRY4XbnRLy4lo0Gqgsbiyf50p6OMBY2KxTjomdjRtEhTjquGWpBQyCN17N5W/MsL+oh/ZrUqqq/2uYaFsc5lVywwcIjZGKlWaXFLrYi4JK3HlWdjnSB7Aw6a2D5JzDNYWuLh4IE5Ve2EY2ue7+Bq2OGy2f+njRf5fdPsNIJo2iY3dAXQeK/WH76y3AscHDY6L0ZcM2vHf7Jry02fGRRqPrfhrRJ21ESUvJiGjMOQKJPaVgUwhV00kkuW/n40DCW85TsElhsY58TnHhoqm4iwJuOtbsQIFFY2PcHOzNSEbnrVyAlo3vA7SQnOtEbslJj2tEmKlDBTnCS5TQ3tsJzCy5HWiPh3Fijg0hJBmC9FFihdFWbyzzMXyi971jTRFiLNh2PbmCP8quveAPr40ASLEtzDoUGc1wyQnOikr4jW3rR4nAmitjCyte2uKrriXGizG5PpWkyHRWkeAo/E8bYCwJ9KM2C90rJiK0Ci+0Z2zMb/uo9BooJdhLnZnJ4JRtt+J+FBylN5hsumxWUWJt5dfj4VAjvVSXhgo/LimTS5jcnTwo4bQ0Sjn5jqm08hOwtRGgDdLyOc7RqThwZY6a+dWMgAQG4YuK6nwxXS3xqGvBV5IS0UAmhw560XOEl+mcdSvY/K35lhf1EP7NaIlVUvtnw7vxEFGUZMLE5VrjNZ8Zpm6eltyNrUji3taW5hvp4ahNYdriDXDX0KBuAD+xtrYd38DU4zgtfoIfHry+6jYuJdlMJE+qfmNiD8KD1WdmVy0ZMS1klt24o99n/AA1W4mJFsY+zMi+hsLfAms/EPPUhp3tRj3ZYnOHEAJh7Y8d2mLKjZAF+PWjdHgUSlxGWYRo56quyoBua1LsaJLKGutySk1/dVhol5CHhNXWigpF7aOqTNWQiulaqkK7XAJ9g8zsAoJJ0AFBkposrTwznSOpu6tHkzgxgs8xsx2HhXnsZOJTTNluC42ZCbPFHi8WRV1akA0pIxZio9+Y0c5bi1X6tw1R2YavFTfC4MLIMrQxENvdV1+6mIZQDRSeJbO02HFV97TvZ5Hh1+lYUZYr/AJRNTkudGX9G+lula0U5vKdeSFhpGymnaH6/2qxkxCjb502GE7oz8QxujUkeJMFyrYeJAFz6nerdQCbKXPSDg3K303+aQWUmr5aQGylye4WEv7o+PShPcG7pqMZtgngwqL7xufkKCXuOyYDGjdcySqBb8KkNcVLntASLvcd2rgVuhF1/CmhjLG1FsNCXcxzyvXnK4/seF/UQ/s1plY5FFVB7bMXGnEMrtlLYSHL55Z8QT+750lio3uc0tG12mcO9oDg4qusPiMuC9bfhR5WZiEfAzmJrq4191BiQmq5QEYSvdsjTkrjLwAtHrJFcgHZo295f31mYuIOdrsfqtrDNbLAY360ojmbjX0iVpMuUkk26XpjDQdWKQMViG5Axt6aIclkJp5raWHLKXFJmU1bKhGUjQLhWqxCE12trmpVE94fwx5dQLJ1Y7fDxoEs7WePJPYTo+XEG9m8z9ka8uSwYY90At1Y7/DwrIxQlm32Xq8Lh4IGZGeZ4oxjxEcwzF7WrNLXMNUhyRFp0UdxORToGNEjB3V44lEdosRuTc0xRfoEbKG6lPsDzE5NlPxqrsMG7ruw/grL4DKcThnjl7yurKb+BFqGy2nRYONY2OUOavNHFMK0UrxsdUdk/2kj91elicHNBHJZOJYWuIJ4n5JneiJe09w0exP8A3vQXnknoWbEp82OsLLoKCIrNlN9cBsmzYgmiBgCGZidlsA9a5WFnUpXDqGNtfgL/AD8Kq6wFwcCaVg8mchdqO2xA7p/u0vo/6RI1y/jQHy1oFR8lGlf3C48sMS+EaD5KBWgz4Qsp/wARXn7+kU+XikJ/+In7XEVJFilANISg/NNgdt6HKn8CRrYtRZktvb0FByrQMoG48k44fizG6v52I8QdxQ5Iw5pajQTFjw4rrjcIVzl906r6Gow7rbqr9Ix5XWOKg5Gp4BedkdwSdWQVlcuUlw7hZbvSd1PvPpS0uIy9lupWtgujHSf7JdG+pUlxLHFgFUZUXQAUvFEAbO61MViHVkZoAmEUvnRnNScUpB1KkIOIsBYGgOhad0+zFmkr/WDE7k1TqQijE60EnxGcm2tWiYAqYuR1ABSfLrqCM2v3CgYkHgmMORkAO6t3lviwKgKBl6kWsPW23xrO+E0s/FwWbtVt7VOXlgxLYpo3kjmsQFIVVe2uZrE67jTxrWwcrnN6tpApZzuq/wC5I0u0qrrzJ3QLDxNVP5OCIeb5nPzuPwpx0JcO04+WipHj2sP+qJo8bcfUpfE8SmnAViAo6KLD1t1qjYo4tRujvxWIxIyuOndoE84bwISHvOqgfM/PQVV01bLhACiWTljCLHftVBFtS/1uum1B615KvkaOChIeyuVaNJBfRzdNB+ne1Etw4qCAeCL+VeSVdlnKOkYNwockSdddAcg++qOlOxQHkM0CtDDAfHb4dAB0HlQClSi3Bf3af5V/AVsM+EJR2687/wBI7/1KH/6kf7aerKEKQtbB6b6UKQbJ/BOIDgN1Cvppuepqg1R32zQb807wEIJ716FK48E/goQT20pxmVMgCnb76rh2uzWVfpSWPqg1h2UCTT68wTa1XKEQ8r8D7bNK/uJtfq1I4zE5Ow3crc6IwAlPWybDbvP9LjjWNIbKOmldh4gRZTHSeMcx2VqZJi7ijGOik2YzM3XdIiXWr5dEuJe1aVSWqFqOyZKifwquRGGIPBKKCdWNVJrQIrWlxzPK7OKNrLpVerG5V3Yh1ZWJ9w/jMsRUxsykalut/wCHlQpIGu3R2YjQMqxxvmrBwvF/pcDRS2ZXBBXwJ8PDWs0tMTrHBHdh4yLrxVS47h7RyOlj3SR/Ct6OVrmh3Nedlwj2vLWjQLUeFbext5A1xkCszDOGpTyAkaOjZeouy3oTq4FNsa8ii3REvDcXgAtmwrFrbvJcX8aXf1nNHbEB3eKLuA8uxYuTLLEkYQKyx52LMp2LKdFX7zQ8xaLtAnlyjTVWKi5LC3d20tYAbfCqLPPaXM6ADMN+nmalVCKOGm8MZ/QT/wDkVsM+EJV25Xn7+kPAz8UhVFLH6IhsBc6S4gnSuc9rRbjShrS40EMcPgZsLYC50oGIcBVrW6Kic8uDRyWYbgWUZ5Nh08TSL8VfZavRQ9Ftb25FF47EAXy/E0zGy91n4zEBgIZ81CyOTTgFLzcjy46rirISc8OwTTSJGguzGw/jQ5ZBGwuPBHw8BmkDB7HFWnxhIsJhFgXWy7+LdT868/GXzS5yvYQ1GzTQAUFVmOmzNW/G2gvK42brH2kI1ubCiE0lo2lxoKUh4WSL0q6cLZi6McRZSU+Fym1Wa+xaHNhSw0F3hobm9reFQ91K+HhLjdae9U77MdTQrKf6scSt5VqLKtlZwXBA6m341OqGQ0bmkY8h4hBJlte/jWfjGu3KcYWmI5VMceiAn7wFiM21726UOF3ZUtGZoUPjMWikMUVVU7EgEnpcDp5UZoc7QKCGMFuKZf8AjKUy9ksKNnIA/J3NttBfamG4QZcxKzpca0SZGtKKeE8DXuvMkbsGzA5RZD4fpem1VutAhSyF26Jp0uVli7s6bE7OvVG8j08NKqOR2SvcdkQJiA0Ycgrce6dwfDz1qnGkAto0gHnvnDsSMPE4E7kKxGohVtNP0vwpiOOxmOyI1osK3+XRbCYcb/kYtf8AQtabdlnv+Iqkfbq5Xi0TBC4XBKWAGay9rOCSOoFxcaadRvQcQAWZbqzp4q8Jp11ajOU+/BKRc3a9zvY5jc+dJY3ssaDyXov+n3DPIe8fdaxUZk7uyj8PGkGnLqvUSDNoUKcdw4Tf4D95rSwzy5ed6UjZG3MfIfcobY1oheTcbNrVcoRRypIsKvMw7xBC+Q6ms7GZpCGDZeh6LhDIzK7j9P7TPivE2l3OlEhgDFGLxhkbQ0ChX3pwLBduu8M9mBqHiwi4eQMkBKn/AOsgF3pDqDa9P/kIwzdRf0ksx9LfA0zkDQsf9S+SQkbJ1FNahFtp6OYAaLJH8dK4Bc95G6QMpO1EygbpYzOdo1LQRKdWJJ8Bb8ao5x4I0UTDq4k9ym+B8RWFw2noNfvNKTxOeFoMkjaMqn+ceJST4dZIDbL71t8v+bpQcLGxr6ekpXSsaRGdVXq40H37sb+OnrbrWsYyNlmtxTSafqfT38lYnBsEkeHWWOx0Gcje/gT4Ui5xLqKcBANIg4fxUOMv3fwqhbSG8UnkUuQ94+gG/wAT0qN9lFWFB82e0DsFKR2MtrKBqFv9dtd/AUaLD5jZ2QJXNjHeqixGIZu8xJYkkk7kk3uTWgGgJN8hIC9j8r/mWF/UQ/s1q6Ed1T3tlxwh4vEzBspwaKWH1bzzWOoIO1rHfa43pLHQmVgaN7v3x+SYw0mR1nZJcpp2yYkpaxddQLDZtbXNiSLnU6k6ms3F3FBGHcvf9LY6Kma2Z7uFhIcWAg0QZ39Ov7/wpSH/AGb6BeoEhe3NSA+YsMxO+YnU2/jWzhXgBYXS2He8aalDjxkU+HWvLviLTqtxRZiBXOdQUxRGRwCnpe8oRNgP5vSLdCXOXpnNzsEcewURi2ANhqabjF6rDxTw05QbKaUVILK5cuktfW9utqg7aK7avtbdy6zC+mg+f31Fc1bMM1t29+CdQEk2AJ9NaG6hunYXPeaaPkt5vT49KilfNrw81qNrHSuIUMdR0W3l/kaVwapfKdvouFY3vUkITXG7CKOX+L2/JvqraW6a0hPDXaC1Y5BKKO6guZeEnDykD3G7yHyPT4U7hpusZ3rHxmH6p9gaH3SX5Z480DZSbxtoVO1jXTQ5hY3U4af9jvJGsK5CHjbutsQdx1HwpIm91p5bUdj+Y2YtFEdQD3h4+XjRBHQzFCBbmLQgCRiSSSSSTcne9aA2WM4nMbWxtXKRqF7L5W/MsL+oh/ZrUoaDvadyBNjZFxWFlCzJGIjFJ/dyorO1ibd1vyjDXTb3d6HJE2QU5XZI5hsIa5GwMkEeIikgbDuDHmRr2B7+qknVT0IJGlYfSwLWtDze/wBlp9HFpeTVbJvxKJe+BlLkizknu730B9Ld00lBK0MII8Pd0vXxmQ5SLA5UPLUj7hQknD8MkeoYyW1YtYE52OiXuO6QPht1p4ThzaA1/v8AC5mGlzkmspO3Hbn43+ShzmWLC2TskysEUPv3pLDMfeOhN7aDf5PxSE1l81j4zCxtLnSjj2R3cNK5eN+qZ8u/R8zfSEbJaymIgMp2J7zWIAYtr9ZFGgLUZzmgUVnQxSvOaOhXvfU/hK4bi2EVnEiMVLqRlzsAl2Lop7VDexUBmvsdKmOK+04eAVMVj8jerhdf8ncz3dyicDicKIJFliZpznySBiAuiZNAwB1zk6fZ3voysYm01xHY9lHkziUAiQFe6Tmchg2Y/VKC1hsfjynROuMvh3K/RY2XVrizDunLlFjI9yO9ciwNxpUEgbqzGOeaaLPcnHCMNh4wTjUkKsBk7O4dWNwdDZTYMXsT70ajQFqG2VrjTdU3JgJYYw+Xs3tYN/SvXRNTLBaS0ZzF1KAscqpaTMu9zqY7Xv7p1HXjmpRH1Idtfia9B+VIticOZky5+wJGeMAKQLC4BD97W5uSKplaDaZE0rm5AQO4UB9lHzLGpNm7QdNMo+Nib+gPxru0dtPfv8KajYO1qeQ2+e58q8U6xuMwpwsarGwxIa7vshW8ugGe17ND9W/cbXxIGikpJK7NqdOQ0Hy9lccVxOGYp2CsgCLnDXuZLDMbl2Fib7Afw5wPBdDI3XOV1wOfDZnGJilddMnZGxG4a+ouLNm9Y1GgJrhTRqucXyuqMeQTrgaQ5nMwIuCI1Q3yE3IOrXOWwFjvc3OmoZHt4hP4eCUVRF+9ER8ZjjmwDFlVpUsVYlhlX62zWPTcGs/DSiOXLzWhjsG6Vl8Br5++9BOIkw/YIqLaYe+1m11fZu1taxQWyA6HXx2V5ggA6KYHHsL2fZrHOFzX1kHu2TbQ21D6a7jXoASQ2QW+adw+MoFr9eWwW+DY3Bqzs8Jsz3QmU5lQZ9GXOoN+4N/E3NrNDm8DfkFaN2gczKP/ALO1+Wi1hHh7CQP2InJfIyMigXEeTvdoNiJL3VveGulqjsgUQ4/NWJmu2uYPDKPXf1UDJw59e/Cf/wA0X/NRBK3kfkfwljhnn9zT/wCbfyvYHK4/sWF/UQ/s1oyUIo0pSuULRFQQCuta7MeA+VdQU5jzWuyXwHyFdQU5nc1owL9lfkKmlFlZ9HX7K/IVy6ytfRk+wvyFcoWfRk+wvyFcuWfRk+wvyFcuWxAv2V+QrqUgkbLDAv2V+QrlxJO619HT7K/IVyhZ9HT7K/IVym1n0dPsr8hXKLWfR0+yvyFcuWfR0+wvyFcuW+wX7K/IVymys7Bfsr8hXLrK32K/ZHyFRQXZjzXP0dPsr8hUqFn0ZPsL8hXLln0dPsr8hXLln0dPsr8hXLln0dPsr8hXLkoBXLl//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29969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Dystopian Sci-Fi Countryside Painting by </a:t>
            </a:r>
            <a:r>
              <a:rPr lang="en-US" dirty="0"/>
              <a:t>Jakub </a:t>
            </a:r>
            <a:r>
              <a:rPr lang="en-US" dirty="0" err="1" smtClean="0"/>
              <a:t>Rozalski</a:t>
            </a:r>
            <a:endParaRPr lang="en-US" dirty="0"/>
          </a:p>
        </p:txBody>
      </p:sp>
      <p:sp>
        <p:nvSpPr>
          <p:cNvPr id="3" name="Content Placeholder 2"/>
          <p:cNvSpPr>
            <a:spLocks noGrp="1"/>
          </p:cNvSpPr>
          <p:nvPr>
            <p:ph idx="1"/>
          </p:nvPr>
        </p:nvSpPr>
        <p:spPr>
          <a:xfrm>
            <a:off x="2589212" y="2133600"/>
            <a:ext cx="3438101" cy="3777622"/>
          </a:xfrm>
        </p:spPr>
        <p:txBody>
          <a:bodyPr/>
          <a:lstStyle/>
          <a:p>
            <a:r>
              <a:rPr lang="en-US" dirty="0" smtClean="0"/>
              <a:t>The artist blends future images with images of the past to show the impact that technology and politics can have on life</a:t>
            </a:r>
          </a:p>
          <a:p>
            <a:r>
              <a:rPr lang="en-US" dirty="0" smtClean="0"/>
              <a:t>Image Citation:</a:t>
            </a:r>
          </a:p>
          <a:p>
            <a:pPr lvl="1"/>
            <a:r>
              <a:rPr lang="en-US" dirty="0" err="1" smtClean="0"/>
              <a:t>Rozalski</a:t>
            </a:r>
            <a:r>
              <a:rPr lang="en-US" dirty="0" smtClean="0"/>
              <a:t> J. </a:t>
            </a:r>
            <a:r>
              <a:rPr lang="en-US" dirty="0"/>
              <a:t>(2014). Jakub </a:t>
            </a:r>
            <a:r>
              <a:rPr lang="en-US" dirty="0" err="1"/>
              <a:t>Rozalski's</a:t>
            </a:r>
            <a:r>
              <a:rPr lang="en-US" dirty="0"/>
              <a:t> dystopian sci-fi countryside </a:t>
            </a:r>
            <a:r>
              <a:rPr lang="en-US" dirty="0" smtClean="0"/>
              <a:t>paintings. </a:t>
            </a:r>
            <a:r>
              <a:rPr lang="en-US" dirty="0"/>
              <a:t>Retrieved from http://boingboing.net/2014/10/09/jakub-rozalskis-dystopian-sc.html</a:t>
            </a:r>
          </a:p>
        </p:txBody>
      </p:sp>
      <p:pic>
        <p:nvPicPr>
          <p:cNvPr id="4" name="Picture 3"/>
          <p:cNvPicPr>
            <a:picLocks noChangeAspect="1"/>
          </p:cNvPicPr>
          <p:nvPr/>
        </p:nvPicPr>
        <p:blipFill>
          <a:blip r:embed="rId2"/>
          <a:stretch>
            <a:fillRect/>
          </a:stretch>
        </p:blipFill>
        <p:spPr>
          <a:xfrm>
            <a:off x="6239277" y="2679141"/>
            <a:ext cx="5715000" cy="3019425"/>
          </a:xfrm>
          <a:prstGeom prst="rect">
            <a:avLst/>
          </a:prstGeom>
        </p:spPr>
      </p:pic>
    </p:spTree>
    <p:extLst>
      <p:ext uri="{BB962C8B-B14F-4D97-AF65-F5344CB8AC3E}">
        <p14:creationId xmlns:p14="http://schemas.microsoft.com/office/powerpoint/2010/main" val="104466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Common Theme</a:t>
            </a:r>
            <a:endParaRPr lang="en-US" dirty="0"/>
          </a:p>
        </p:txBody>
      </p:sp>
      <p:sp>
        <p:nvSpPr>
          <p:cNvPr id="3" name="Content Placeholder 2"/>
          <p:cNvSpPr>
            <a:spLocks noGrp="1"/>
          </p:cNvSpPr>
          <p:nvPr>
            <p:ph idx="1"/>
          </p:nvPr>
        </p:nvSpPr>
        <p:spPr>
          <a:xfrm>
            <a:off x="2692243" y="2069206"/>
            <a:ext cx="8915400" cy="3777622"/>
          </a:xfrm>
        </p:spPr>
        <p:txBody>
          <a:bodyPr>
            <a:normAutofit fontScale="92500" lnSpcReduction="10000"/>
          </a:bodyPr>
          <a:lstStyle/>
          <a:p>
            <a:pPr marL="0" indent="0" algn="ctr">
              <a:buNone/>
            </a:pPr>
            <a:r>
              <a:rPr lang="en-US" sz="4000" b="1" dirty="0" smtClean="0"/>
              <a:t>It is important for us to pay attention to the politics of the world and to become actively involved to prevent our descendants from suffering. </a:t>
            </a:r>
            <a:endParaRPr lang="en-US" sz="4000" b="1" dirty="0" smtClean="0"/>
          </a:p>
          <a:p>
            <a:pPr marL="0" indent="0" algn="ctr">
              <a:buNone/>
            </a:pPr>
            <a:endParaRPr lang="en-US" sz="4000" b="1" dirty="0"/>
          </a:p>
          <a:p>
            <a:pPr marL="0" indent="0">
              <a:buNone/>
            </a:pPr>
            <a:r>
              <a:rPr lang="en-US" sz="2000" dirty="0" smtClean="0"/>
              <a:t>This is related to my field of study because it is important to observe knowledge and understanding of the world into my own personal practice.</a:t>
            </a:r>
            <a:endParaRPr lang="en-US" sz="2000" dirty="0"/>
          </a:p>
        </p:txBody>
      </p:sp>
    </p:spTree>
    <p:extLst>
      <p:ext uri="{BB962C8B-B14F-4D97-AF65-F5344CB8AC3E}">
        <p14:creationId xmlns:p14="http://schemas.microsoft.com/office/powerpoint/2010/main" val="2590256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Lottery: Summary</a:t>
            </a:r>
            <a:endParaRPr lang="en-US" dirty="0"/>
          </a:p>
        </p:txBody>
      </p:sp>
      <p:sp>
        <p:nvSpPr>
          <p:cNvPr id="3" name="Content Placeholder 2"/>
          <p:cNvSpPr>
            <a:spLocks noGrp="1"/>
          </p:cNvSpPr>
          <p:nvPr>
            <p:ph idx="1"/>
          </p:nvPr>
        </p:nvSpPr>
        <p:spPr/>
        <p:txBody>
          <a:bodyPr/>
          <a:lstStyle/>
          <a:p>
            <a:r>
              <a:rPr lang="en-US" dirty="0" smtClean="0"/>
              <a:t>“The Lottery” is a short story</a:t>
            </a:r>
          </a:p>
          <a:p>
            <a:r>
              <a:rPr lang="en-US" dirty="0" smtClean="0"/>
              <a:t>It informs the reader of a realistic yet sadistic tradition enacted by citizens of a seemingly normal town</a:t>
            </a:r>
          </a:p>
          <a:p>
            <a:pPr lvl="1"/>
            <a:r>
              <a:rPr lang="en-US" dirty="0" smtClean="0"/>
              <a:t>A lottery system is used to sacrifice one member of the town to ensure that the harvest will go smoothly</a:t>
            </a:r>
          </a:p>
          <a:p>
            <a:r>
              <a:rPr lang="en-US" dirty="0" smtClean="0"/>
              <a:t>This is a painful experience for the individual sacrificed and their family, but it appears to be normal and unquestioned by the other members of the society</a:t>
            </a:r>
            <a:endParaRPr lang="en-US" dirty="0"/>
          </a:p>
        </p:txBody>
      </p:sp>
    </p:spTree>
    <p:extLst>
      <p:ext uri="{BB962C8B-B14F-4D97-AF65-F5344CB8AC3E}">
        <p14:creationId xmlns:p14="http://schemas.microsoft.com/office/powerpoint/2010/main" val="1730487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Lottery: Literary Elements </a:t>
            </a:r>
            <a:endParaRPr lang="en-US" dirty="0"/>
          </a:p>
        </p:txBody>
      </p:sp>
      <p:sp>
        <p:nvSpPr>
          <p:cNvPr id="3" name="Content Placeholder 2"/>
          <p:cNvSpPr>
            <a:spLocks noGrp="1"/>
          </p:cNvSpPr>
          <p:nvPr>
            <p:ph idx="1"/>
          </p:nvPr>
        </p:nvSpPr>
        <p:spPr>
          <a:xfrm>
            <a:off x="2589212" y="1506828"/>
            <a:ext cx="8915400" cy="4404394"/>
          </a:xfrm>
        </p:spPr>
        <p:txBody>
          <a:bodyPr>
            <a:normAutofit fontScale="92500"/>
          </a:bodyPr>
          <a:lstStyle/>
          <a:p>
            <a:r>
              <a:rPr lang="en-US" dirty="0" smtClean="0"/>
              <a:t>The setting of the story is used to make the reader feel as if the town in the tale is similar to their own</a:t>
            </a:r>
          </a:p>
          <a:p>
            <a:pPr lvl="1"/>
            <a:r>
              <a:rPr lang="en-US" dirty="0" smtClean="0"/>
              <a:t>“</a:t>
            </a:r>
            <a:r>
              <a:rPr lang="en-US" dirty="0"/>
              <a:t>The people of the village began to gather in the square, between the post office and the bank, around ten </a:t>
            </a:r>
            <a:r>
              <a:rPr lang="en-US" dirty="0" smtClean="0"/>
              <a:t>o'clock”</a:t>
            </a:r>
          </a:p>
          <a:p>
            <a:pPr lvl="3"/>
            <a:r>
              <a:rPr lang="en-US" dirty="0" smtClean="0"/>
              <a:t>This is an ordinary town with normal features</a:t>
            </a:r>
          </a:p>
          <a:p>
            <a:r>
              <a:rPr lang="en-US" dirty="0" smtClean="0"/>
              <a:t>The tone is used to help the reader connect with the emotions of the characters</a:t>
            </a:r>
          </a:p>
          <a:p>
            <a:pPr lvl="1"/>
            <a:r>
              <a:rPr lang="en-US" dirty="0" smtClean="0"/>
              <a:t>This was especially the case for Tessie who was selected to be stoned to death, who voiced her fear until the last moment </a:t>
            </a:r>
          </a:p>
          <a:p>
            <a:r>
              <a:rPr lang="en-US" dirty="0" smtClean="0"/>
              <a:t>Foreshadowing was used to indicate to the audience that someone would die</a:t>
            </a:r>
          </a:p>
          <a:p>
            <a:pPr lvl="1"/>
            <a:r>
              <a:rPr lang="en-US" dirty="0" smtClean="0"/>
              <a:t>The townspeople are gathering a lot of rocks, which we later learn is for the stoning</a:t>
            </a:r>
          </a:p>
          <a:p>
            <a:r>
              <a:rPr lang="en-US" dirty="0" smtClean="0"/>
              <a:t>Symbolism is used to illustrate the situation more poetically </a:t>
            </a:r>
            <a:endParaRPr lang="en-US" dirty="0"/>
          </a:p>
          <a:p>
            <a:pPr lvl="1"/>
            <a:r>
              <a:rPr lang="en-US" dirty="0"/>
              <a:t>The </a:t>
            </a:r>
            <a:r>
              <a:rPr lang="en-US" dirty="0" smtClean="0"/>
              <a:t>black box is a symbol for death and tradition</a:t>
            </a:r>
          </a:p>
          <a:p>
            <a:endParaRPr lang="en-US" dirty="0"/>
          </a:p>
        </p:txBody>
      </p:sp>
    </p:spTree>
    <p:extLst>
      <p:ext uri="{BB962C8B-B14F-4D97-AF65-F5344CB8AC3E}">
        <p14:creationId xmlns:p14="http://schemas.microsoft.com/office/powerpoint/2010/main" val="3305151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Hunger Games: Summary</a:t>
            </a:r>
            <a:endParaRPr lang="en-US" dirty="0"/>
          </a:p>
        </p:txBody>
      </p:sp>
      <p:sp>
        <p:nvSpPr>
          <p:cNvPr id="3" name="Content Placeholder 2"/>
          <p:cNvSpPr>
            <a:spLocks noGrp="1"/>
          </p:cNvSpPr>
          <p:nvPr>
            <p:ph idx="1"/>
          </p:nvPr>
        </p:nvSpPr>
        <p:spPr/>
        <p:txBody>
          <a:bodyPr/>
          <a:lstStyle/>
          <a:p>
            <a:r>
              <a:rPr lang="en-US" dirty="0"/>
              <a:t>The “Hunger Games” </a:t>
            </a:r>
            <a:r>
              <a:rPr lang="en-US" dirty="0" smtClean="0"/>
              <a:t>is a film that portrays </a:t>
            </a:r>
            <a:r>
              <a:rPr lang="en-US" dirty="0"/>
              <a:t>a dystopian future in which residents of small districts are required to fight for the viewing pleasure of residents in the city capitol</a:t>
            </a:r>
          </a:p>
          <a:p>
            <a:r>
              <a:rPr lang="en-US" dirty="0" smtClean="0"/>
              <a:t>Katniss is the main character and she is thrust into fighting in these games in the place of her sister, who was originally selected for participation</a:t>
            </a:r>
          </a:p>
          <a:p>
            <a:r>
              <a:rPr lang="en-US" dirty="0" smtClean="0"/>
              <a:t>Katniss does not want to kill the other participants, but she does not want to die either, so she partners up with a boy named </a:t>
            </a:r>
            <a:r>
              <a:rPr lang="en-US" dirty="0" err="1" smtClean="0"/>
              <a:t>Peeta</a:t>
            </a:r>
            <a:r>
              <a:rPr lang="en-US" dirty="0" smtClean="0"/>
              <a:t> and they win together </a:t>
            </a:r>
          </a:p>
          <a:p>
            <a:pPr lvl="1"/>
            <a:r>
              <a:rPr lang="en-US" dirty="0" smtClean="0"/>
              <a:t>The government becomes angry at this because this is violating their rules and shows that they are weak</a:t>
            </a:r>
            <a:endParaRPr lang="en-US" dirty="0"/>
          </a:p>
        </p:txBody>
      </p:sp>
    </p:spTree>
    <p:extLst>
      <p:ext uri="{BB962C8B-B14F-4D97-AF65-F5344CB8AC3E}">
        <p14:creationId xmlns:p14="http://schemas.microsoft.com/office/powerpoint/2010/main" val="2845471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Hunger Games: </a:t>
            </a:r>
            <a:r>
              <a:rPr lang="en-US" dirty="0" smtClean="0"/>
              <a:t>Non-Literary </a:t>
            </a:r>
            <a:r>
              <a:rPr lang="en-US" dirty="0" smtClean="0"/>
              <a:t>Elements</a:t>
            </a:r>
            <a:endParaRPr lang="en-US" dirty="0"/>
          </a:p>
        </p:txBody>
      </p:sp>
      <p:sp>
        <p:nvSpPr>
          <p:cNvPr id="3" name="Content Placeholder 2"/>
          <p:cNvSpPr>
            <a:spLocks noGrp="1"/>
          </p:cNvSpPr>
          <p:nvPr>
            <p:ph idx="1"/>
          </p:nvPr>
        </p:nvSpPr>
        <p:spPr>
          <a:xfrm>
            <a:off x="2589212" y="1905000"/>
            <a:ext cx="8915400" cy="4700789"/>
          </a:xfrm>
        </p:spPr>
        <p:txBody>
          <a:bodyPr>
            <a:normAutofit/>
          </a:bodyPr>
          <a:lstStyle/>
          <a:p>
            <a:r>
              <a:rPr lang="en-US" dirty="0" smtClean="0"/>
              <a:t>Sound and music are used </a:t>
            </a:r>
            <a:r>
              <a:rPr lang="en-US" dirty="0" smtClean="0"/>
              <a:t>to help the viewers understand about the Hunger Games</a:t>
            </a:r>
          </a:p>
          <a:p>
            <a:pPr lvl="1"/>
            <a:r>
              <a:rPr lang="en-US" dirty="0" smtClean="0"/>
              <a:t>Dramatic music is used to emphasize important themes, such as the music that plays when Katniss needs to leave her family</a:t>
            </a:r>
            <a:endParaRPr lang="en-US" dirty="0" smtClean="0"/>
          </a:p>
          <a:p>
            <a:r>
              <a:rPr lang="en-US" dirty="0" smtClean="0"/>
              <a:t>Point of view is used to tell the story from Katniss’ perspective</a:t>
            </a:r>
            <a:endParaRPr lang="en-US" dirty="0" smtClean="0"/>
          </a:p>
          <a:p>
            <a:pPr lvl="1"/>
            <a:r>
              <a:rPr lang="en-US" dirty="0" smtClean="0"/>
              <a:t>We view the story through Katniss’ lens, so we are aware of her opinions and her personal experiences; the story begins in her village and we follow her over time</a:t>
            </a:r>
            <a:endParaRPr lang="en-US" dirty="0" smtClean="0"/>
          </a:p>
          <a:p>
            <a:r>
              <a:rPr lang="en-US" dirty="0" smtClean="0"/>
              <a:t>Cinematography is used to highlight the importance of scenes</a:t>
            </a:r>
          </a:p>
          <a:p>
            <a:pPr lvl="1"/>
            <a:r>
              <a:rPr lang="en-US" dirty="0" smtClean="0"/>
              <a:t>Lightness and darkness of shots are needed to create a comparison between good events and negative events, such as time Katniss spends with her family versus when she is required to hide from her opponents</a:t>
            </a:r>
          </a:p>
          <a:p>
            <a:r>
              <a:rPr lang="en-US" dirty="0" smtClean="0"/>
              <a:t>Editing was used to highlight only important points of the story</a:t>
            </a:r>
            <a:endParaRPr lang="en-US" dirty="0"/>
          </a:p>
          <a:p>
            <a:pPr lvl="1"/>
            <a:r>
              <a:rPr lang="en-US" dirty="0" smtClean="0"/>
              <a:t>Detai</a:t>
            </a:r>
            <a:r>
              <a:rPr lang="en-US" dirty="0" smtClean="0"/>
              <a:t>ls of conversations from the books, such as Gabriel’s conversations with Katniss, are cut from the movie and only the important parts are kept</a:t>
            </a:r>
            <a:endParaRPr lang="en-US" dirty="0"/>
          </a:p>
          <a:p>
            <a:pPr lvl="1"/>
            <a:endParaRPr lang="en-US" dirty="0"/>
          </a:p>
        </p:txBody>
      </p:sp>
    </p:spTree>
    <p:extLst>
      <p:ext uri="{BB962C8B-B14F-4D97-AF65-F5344CB8AC3E}">
        <p14:creationId xmlns:p14="http://schemas.microsoft.com/office/powerpoint/2010/main" val="323211473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93</TotalTime>
  <Words>1999</Words>
  <Application>Microsoft Office PowerPoint</Application>
  <PresentationFormat>Widescreen</PresentationFormat>
  <Paragraphs>140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Wingdings 3</vt:lpstr>
      <vt:lpstr>Wisp</vt:lpstr>
      <vt:lpstr>The Unity of Art</vt:lpstr>
      <vt:lpstr>“The Lottery" by Shirley Jackson, 1948</vt:lpstr>
      <vt:lpstr>The Hunger Games, directed by Gary Ross, 2012</vt:lpstr>
      <vt:lpstr>Dystopian Sci-Fi Countryside Painting by Jakub Rozalski</vt:lpstr>
      <vt:lpstr>A Common Theme</vt:lpstr>
      <vt:lpstr>The Lottery: Summary</vt:lpstr>
      <vt:lpstr>The Lottery: Literary Elements </vt:lpstr>
      <vt:lpstr>The Hunger Games: Summary</vt:lpstr>
      <vt:lpstr>The Hunger Games: Non-Literary Elements</vt:lpstr>
      <vt:lpstr>Dystopian Sci-Fi Countryside Painting: Summary</vt:lpstr>
      <vt:lpstr>Dystopian Sci-Fi Countryside Painting: Non-Literary Elements</vt:lpstr>
      <vt:lpstr>The Lottery: Mood</vt:lpstr>
      <vt:lpstr>The Lottery: Theme </vt:lpstr>
      <vt:lpstr>The Lottery: Subjective Interpretation</vt:lpstr>
      <vt:lpstr>The Hunger Games: Mood</vt:lpstr>
      <vt:lpstr>The Hunger Games: Theme </vt:lpstr>
      <vt:lpstr>The Hunger Games: Subjective Interpretation</vt:lpstr>
      <vt:lpstr>Dystopian Sci-Fi Countryside Painting: Mood </vt:lpstr>
      <vt:lpstr>Dystopian Sci-Fi Countryside Painting: Theme</vt:lpstr>
      <vt:lpstr>Dystopian Sci-Fi Countryside Painting: Subjective Interpretation</vt:lpstr>
      <vt:lpstr>Comparison of Mood and Theme</vt:lpstr>
      <vt:lpstr>A Common Theme </vt:lpstr>
      <vt:lpstr>Link to the Human Experience</vt:lpstr>
      <vt:lpstr>Relationship to Field of Study</vt:lpstr>
      <vt:lpstr>The Importance of Humanities</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Unity of Art</dc:title>
  <dc:creator>Cheryl Mazzeo</dc:creator>
  <cp:lastModifiedBy>Cheryl Mazzeo</cp:lastModifiedBy>
  <cp:revision>20</cp:revision>
  <dcterms:created xsi:type="dcterms:W3CDTF">2015-06-30T21:16:55Z</dcterms:created>
  <dcterms:modified xsi:type="dcterms:W3CDTF">2015-07-04T03:01:46Z</dcterms:modified>
</cp:coreProperties>
</file>