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59780D-4757-45D7-87FF-0B72BFD7A93A}" type="datetimeFigureOut">
              <a:rPr lang="en-US" smtClean="0"/>
              <a:t>4/12/2015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66AFBA-4A92-4CE0-A64A-168C73A42A9A}" type="slidenum">
              <a:rPr lang="en-US" smtClean="0"/>
              <a:t>‹#›</a:t>
            </a:fld>
            <a:endParaRPr lang="en-US"/>
          </a:p>
        </p:txBody>
      </p:sp>
    </p:spTree>
    <p:extLst>
      <p:ext uri="{BB962C8B-B14F-4D97-AF65-F5344CB8AC3E}">
        <p14:creationId xmlns:p14="http://schemas.microsoft.com/office/powerpoint/2010/main" val="36540258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Speaker 1: </a:t>
            </a:r>
            <a:r>
              <a:rPr lang="en-US" dirty="0" smtClean="0"/>
              <a:t>This</a:t>
            </a:r>
            <a:r>
              <a:rPr lang="en-US" baseline="0" dirty="0" smtClean="0"/>
              <a:t> presentation aims to create a more recognizable understanding as to how the iPhone market has been established, how it grew and how it became more effective in surviving the different terms of competition that exists in the market today. </a:t>
            </a:r>
            <a:endParaRPr lang="en-US" dirty="0"/>
          </a:p>
        </p:txBody>
      </p:sp>
      <p:sp>
        <p:nvSpPr>
          <p:cNvPr id="4" name="Slide Number Placeholder 3"/>
          <p:cNvSpPr>
            <a:spLocks noGrp="1"/>
          </p:cNvSpPr>
          <p:nvPr>
            <p:ph type="sldNum" sz="quarter" idx="10"/>
          </p:nvPr>
        </p:nvSpPr>
        <p:spPr/>
        <p:txBody>
          <a:bodyPr/>
          <a:lstStyle/>
          <a:p>
            <a:fld id="{7E66AFBA-4A92-4CE0-A64A-168C73A42A9A}" type="slidenum">
              <a:rPr lang="en-US" smtClean="0"/>
              <a:t>1</a:t>
            </a:fld>
            <a:endParaRPr lang="en-US"/>
          </a:p>
        </p:txBody>
      </p:sp>
    </p:spTree>
    <p:extLst>
      <p:ext uri="{BB962C8B-B14F-4D97-AF65-F5344CB8AC3E}">
        <p14:creationId xmlns:p14="http://schemas.microsoft.com/office/powerpoint/2010/main" val="790599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Speaker 2:</a:t>
            </a:r>
            <a:r>
              <a:rPr lang="en-US" baseline="0" dirty="0" smtClean="0"/>
              <a:t> leading computer companies such as Apple </a:t>
            </a:r>
            <a:r>
              <a:rPr lang="en-US" baseline="0" dirty="0" err="1" smtClean="0"/>
              <a:t>Inc</a:t>
            </a:r>
            <a:r>
              <a:rPr lang="en-US" baseline="0" dirty="0" smtClean="0"/>
              <a:t> lead the way towards creating a new set of gadgets that would make it easier for the world to embrace a new culture and a new perception on modern communication. </a:t>
            </a:r>
          </a:p>
          <a:p>
            <a:r>
              <a:rPr lang="en-US" baseline="0" dirty="0" smtClean="0"/>
              <a:t>Speaker 2: this innovation entails putting everything that  a person needs within a handheld device that was easy to navigate and carry elsewhere. </a:t>
            </a:r>
            <a:endParaRPr lang="en-US" dirty="0"/>
          </a:p>
        </p:txBody>
      </p:sp>
      <p:sp>
        <p:nvSpPr>
          <p:cNvPr id="4" name="Slide Number Placeholder 3"/>
          <p:cNvSpPr>
            <a:spLocks noGrp="1"/>
          </p:cNvSpPr>
          <p:nvPr>
            <p:ph type="sldNum" sz="quarter" idx="10"/>
          </p:nvPr>
        </p:nvSpPr>
        <p:spPr/>
        <p:txBody>
          <a:bodyPr/>
          <a:lstStyle/>
          <a:p>
            <a:fld id="{7E66AFBA-4A92-4CE0-A64A-168C73A42A9A}" type="slidenum">
              <a:rPr lang="en-US" smtClean="0"/>
              <a:t>2</a:t>
            </a:fld>
            <a:endParaRPr lang="en-US"/>
          </a:p>
        </p:txBody>
      </p:sp>
    </p:spTree>
    <p:extLst>
      <p:ext uri="{BB962C8B-B14F-4D97-AF65-F5344CB8AC3E}">
        <p14:creationId xmlns:p14="http://schemas.microsoft.com/office/powerpoint/2010/main" val="3695932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Speaker</a:t>
            </a:r>
            <a:r>
              <a:rPr lang="en-US" baseline="0" dirty="0" smtClean="0"/>
              <a:t> 1: What was very strategic about the process of market setup that Apple Inc. established is that the company first tried to target the behavior and perception of the people with regards communication making them realize the importance of owning a handheld device that would let them do almost everything they need and everything they want. </a:t>
            </a:r>
          </a:p>
          <a:p>
            <a:r>
              <a:rPr lang="en-US" baseline="0" dirty="0" smtClean="0"/>
              <a:t>Speaker 2: this made it easier for them create a sense of ‘want’ among the people hence making their product rather highly acceptable upon release</a:t>
            </a:r>
            <a:endParaRPr lang="en-US" dirty="0"/>
          </a:p>
        </p:txBody>
      </p:sp>
      <p:sp>
        <p:nvSpPr>
          <p:cNvPr id="4" name="Slide Number Placeholder 3"/>
          <p:cNvSpPr>
            <a:spLocks noGrp="1"/>
          </p:cNvSpPr>
          <p:nvPr>
            <p:ph type="sldNum" sz="quarter" idx="10"/>
          </p:nvPr>
        </p:nvSpPr>
        <p:spPr/>
        <p:txBody>
          <a:bodyPr/>
          <a:lstStyle/>
          <a:p>
            <a:fld id="{7E66AFBA-4A92-4CE0-A64A-168C73A42A9A}" type="slidenum">
              <a:rPr lang="en-US" smtClean="0"/>
              <a:t>3</a:t>
            </a:fld>
            <a:endParaRPr lang="en-US"/>
          </a:p>
        </p:txBody>
      </p:sp>
    </p:spTree>
    <p:extLst>
      <p:ext uri="{BB962C8B-B14F-4D97-AF65-F5344CB8AC3E}">
        <p14:creationId xmlns:p14="http://schemas.microsoft.com/office/powerpoint/2010/main" val="1095267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Speaker</a:t>
            </a:r>
            <a:r>
              <a:rPr lang="en-US" baseline="0" dirty="0" smtClean="0"/>
              <a:t> 3: Along with the release of the new iPhone product, the creation of new markets spur along with it</a:t>
            </a:r>
          </a:p>
          <a:p>
            <a:r>
              <a:rPr lang="en-US" baseline="0" dirty="0" smtClean="0"/>
              <a:t>Speaker 2: Apple </a:t>
            </a:r>
            <a:r>
              <a:rPr lang="en-US" baseline="0" dirty="0" err="1" smtClean="0"/>
              <a:t>Inc</a:t>
            </a:r>
            <a:r>
              <a:rPr lang="en-US" baseline="0" dirty="0" smtClean="0"/>
              <a:t> was smart enough to create alliances with top companies providing particular add-ons and product support to the product they have released in the market to assure their company of proper market share</a:t>
            </a:r>
            <a:endParaRPr lang="en-US" dirty="0"/>
          </a:p>
        </p:txBody>
      </p:sp>
      <p:sp>
        <p:nvSpPr>
          <p:cNvPr id="4" name="Slide Number Placeholder 3"/>
          <p:cNvSpPr>
            <a:spLocks noGrp="1"/>
          </p:cNvSpPr>
          <p:nvPr>
            <p:ph type="sldNum" sz="quarter" idx="10"/>
          </p:nvPr>
        </p:nvSpPr>
        <p:spPr/>
        <p:txBody>
          <a:bodyPr/>
          <a:lstStyle/>
          <a:p>
            <a:fld id="{7E66AFBA-4A92-4CE0-A64A-168C73A42A9A}" type="slidenum">
              <a:rPr lang="en-US" smtClean="0"/>
              <a:t>4</a:t>
            </a:fld>
            <a:endParaRPr lang="en-US"/>
          </a:p>
        </p:txBody>
      </p:sp>
    </p:spTree>
    <p:extLst>
      <p:ext uri="{BB962C8B-B14F-4D97-AF65-F5344CB8AC3E}">
        <p14:creationId xmlns:p14="http://schemas.microsoft.com/office/powerpoint/2010/main" val="17117410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Speaker</a:t>
            </a:r>
            <a:r>
              <a:rPr lang="en-US" baseline="0" dirty="0" smtClean="0"/>
              <a:t> 1: recognizing the point of competition in the industry that has been created by the introduction of iPhone provides a clear vision as to how and why modern communication trends were given birth and why it thrives at such a successful pattern of growth at present. </a:t>
            </a:r>
            <a:endParaRPr lang="en-US" dirty="0"/>
          </a:p>
        </p:txBody>
      </p:sp>
      <p:sp>
        <p:nvSpPr>
          <p:cNvPr id="4" name="Slide Number Placeholder 3"/>
          <p:cNvSpPr>
            <a:spLocks noGrp="1"/>
          </p:cNvSpPr>
          <p:nvPr>
            <p:ph type="sldNum" sz="quarter" idx="10"/>
          </p:nvPr>
        </p:nvSpPr>
        <p:spPr/>
        <p:txBody>
          <a:bodyPr/>
          <a:lstStyle/>
          <a:p>
            <a:fld id="{7E66AFBA-4A92-4CE0-A64A-168C73A42A9A}" type="slidenum">
              <a:rPr lang="en-US" smtClean="0"/>
              <a:t>5</a:t>
            </a:fld>
            <a:endParaRPr lang="en-US"/>
          </a:p>
        </p:txBody>
      </p:sp>
    </p:spTree>
    <p:extLst>
      <p:ext uri="{BB962C8B-B14F-4D97-AF65-F5344CB8AC3E}">
        <p14:creationId xmlns:p14="http://schemas.microsoft.com/office/powerpoint/2010/main" val="3483732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Speaker</a:t>
            </a:r>
            <a:r>
              <a:rPr lang="en-US" baseline="0" dirty="0" smtClean="0"/>
              <a:t> 2: As seen from the image herein, it could be understood that Apple and Samsung are among the top contenders in the field of providing smartphones and iPhone choices to the market. </a:t>
            </a:r>
          </a:p>
          <a:p>
            <a:r>
              <a:rPr lang="en-US" baseline="0" dirty="0" smtClean="0"/>
              <a:t>Speaker 2: the market’s recognition of the reputation of these companies is what makes them more effective in creating a more distinct sense of development that the mobile companies primarily embrace especially for the sake of establishing a more evident sense of improvement in the products they offer </a:t>
            </a:r>
            <a:endParaRPr lang="en-US" dirty="0"/>
          </a:p>
        </p:txBody>
      </p:sp>
      <p:sp>
        <p:nvSpPr>
          <p:cNvPr id="4" name="Slide Number Placeholder 3"/>
          <p:cNvSpPr>
            <a:spLocks noGrp="1"/>
          </p:cNvSpPr>
          <p:nvPr>
            <p:ph type="sldNum" sz="quarter" idx="10"/>
          </p:nvPr>
        </p:nvSpPr>
        <p:spPr/>
        <p:txBody>
          <a:bodyPr/>
          <a:lstStyle/>
          <a:p>
            <a:fld id="{7E66AFBA-4A92-4CE0-A64A-168C73A42A9A}" type="slidenum">
              <a:rPr lang="en-US" smtClean="0"/>
              <a:t>6</a:t>
            </a:fld>
            <a:endParaRPr lang="en-US"/>
          </a:p>
        </p:txBody>
      </p:sp>
    </p:spTree>
    <p:extLst>
      <p:ext uri="{BB962C8B-B14F-4D97-AF65-F5344CB8AC3E}">
        <p14:creationId xmlns:p14="http://schemas.microsoft.com/office/powerpoint/2010/main" val="28977384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Speaker 3: true, the creation of the iPhone</a:t>
            </a:r>
            <a:r>
              <a:rPr lang="en-US" baseline="0" dirty="0" smtClean="0"/>
              <a:t> market, the smartphone market and other android phone products all support the unending demands of the market especially when it comes to improving communication options and imposing a more defined mobile-culture among members of the modern society. </a:t>
            </a:r>
            <a:endParaRPr lang="en-US" dirty="0"/>
          </a:p>
        </p:txBody>
      </p:sp>
      <p:sp>
        <p:nvSpPr>
          <p:cNvPr id="4" name="Slide Number Placeholder 3"/>
          <p:cNvSpPr>
            <a:spLocks noGrp="1"/>
          </p:cNvSpPr>
          <p:nvPr>
            <p:ph type="sldNum" sz="quarter" idx="10"/>
          </p:nvPr>
        </p:nvSpPr>
        <p:spPr/>
        <p:txBody>
          <a:bodyPr/>
          <a:lstStyle/>
          <a:p>
            <a:fld id="{7E66AFBA-4A92-4CE0-A64A-168C73A42A9A}" type="slidenum">
              <a:rPr lang="en-US" smtClean="0"/>
              <a:t>7</a:t>
            </a:fld>
            <a:endParaRPr lang="en-US"/>
          </a:p>
        </p:txBody>
      </p:sp>
    </p:spTree>
    <p:extLst>
      <p:ext uri="{BB962C8B-B14F-4D97-AF65-F5344CB8AC3E}">
        <p14:creationId xmlns:p14="http://schemas.microsoft.com/office/powerpoint/2010/main" val="658670548"/>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png"/><Relationship Id="rId7" Type="http://schemas.openxmlformats.org/officeDocument/2006/relationships/image" Target="../media/image8.jpeg"/><Relationship Id="rId12" Type="http://schemas.openxmlformats.org/officeDocument/2006/relationships/image" Target="../media/image13.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jpeg"/><Relationship Id="rId10" Type="http://schemas.openxmlformats.org/officeDocument/2006/relationships/image" Target="../media/image11.jpeg"/><Relationship Id="rId4" Type="http://schemas.openxmlformats.org/officeDocument/2006/relationships/image" Target="../media/image5.png"/><Relationship Id="rId9" Type="http://schemas.openxmlformats.org/officeDocument/2006/relationships/image" Target="../media/image10.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amma/>
                <a:shade val="36471"/>
                <a:invGamma/>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3079" name="Rectangle 7"/>
          <p:cNvSpPr>
            <a:spLocks noChangeArrowheads="1"/>
          </p:cNvSpPr>
          <p:nvPr/>
        </p:nvSpPr>
        <p:spPr bwMode="ltGray">
          <a:xfrm>
            <a:off x="0" y="0"/>
            <a:ext cx="9144000" cy="6858000"/>
          </a:xfrm>
          <a:prstGeom prst="rect">
            <a:avLst/>
          </a:prstGeom>
          <a:gradFill rotWithShape="1">
            <a:gsLst>
              <a:gs pos="0">
                <a:schemeClr val="bg1">
                  <a:gamma/>
                  <a:shade val="33333"/>
                  <a:invGamma/>
                </a:schemeClr>
              </a:gs>
              <a:gs pos="100000">
                <a:schemeClr val="bg1"/>
              </a:gs>
            </a:gsLst>
            <a:lin ang="2700000" scaled="1"/>
          </a:gradFill>
          <a:ln>
            <a:noFill/>
          </a:ln>
          <a:effectLst/>
          <a:extLst>
            <a:ext uri="{91240B29-F687-4F45-9708-019B960494DF}">
              <a14:hiddenLine xmlns:a14="http://schemas.microsoft.com/office/drawing/2010/main" w="76200" algn="ctr">
                <a:solidFill>
                  <a:schemeClr val="accent1"/>
                </a:solidFill>
                <a:miter lim="800000"/>
                <a:headEnd/>
                <a:tailEnd/>
              </a14:hiddenLine>
            </a:ext>
            <a:ext uri="{AF507438-7753-43E0-B8FC-AC1667EBCBE1}">
              <a14:hiddenEffects xmlns:a14="http://schemas.microsoft.com/office/drawing/2010/main">
                <a:effectLst>
                  <a:outerShdw dist="17961" dir="2700000" algn="ctr" rotWithShape="0">
                    <a:schemeClr val="bg1">
                      <a:gamma/>
                      <a:shade val="60000"/>
                      <a:invGamma/>
                    </a:schemeClr>
                  </a:outerShdw>
                </a:effectLst>
              </a14:hiddenEffects>
            </a:ext>
          </a:extLst>
        </p:spPr>
        <p:txBody>
          <a:bodyPr wrap="none" anchor="ctr"/>
          <a:lstStyle/>
          <a:p>
            <a:endParaRPr lang="en-US"/>
          </a:p>
        </p:txBody>
      </p:sp>
      <p:pic>
        <p:nvPicPr>
          <p:cNvPr id="3080" name="Picture 8" descr="back_bi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ltGray">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3081" name="Picture 9" descr="back cop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523875"/>
            <a:ext cx="4248150" cy="6181725"/>
          </a:xfrm>
          <a:prstGeom prst="rect">
            <a:avLst/>
          </a:prstGeom>
          <a:noFill/>
          <a:extLst>
            <a:ext uri="{909E8E84-426E-40DD-AFC4-6F175D3DCCD1}">
              <a14:hiddenFill xmlns:a14="http://schemas.microsoft.com/office/drawing/2010/main">
                <a:solidFill>
                  <a:srgbClr val="FFFFFF"/>
                </a:solidFill>
              </a14:hiddenFill>
            </a:ext>
          </a:extLst>
        </p:spPr>
      </p:pic>
      <p:grpSp>
        <p:nvGrpSpPr>
          <p:cNvPr id="3082" name="Group 10"/>
          <p:cNvGrpSpPr>
            <a:grpSpLocks/>
          </p:cNvGrpSpPr>
          <p:nvPr/>
        </p:nvGrpSpPr>
        <p:grpSpPr bwMode="auto">
          <a:xfrm>
            <a:off x="190500" y="-4763"/>
            <a:ext cx="2876550" cy="1900238"/>
            <a:chOff x="120" y="-3"/>
            <a:chExt cx="1812" cy="1197"/>
          </a:xfrm>
        </p:grpSpPr>
        <p:pic>
          <p:nvPicPr>
            <p:cNvPr id="3083" name="Picture 11" descr="t_2_top"/>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20" y="0"/>
              <a:ext cx="1812" cy="1194"/>
            </a:xfrm>
            <a:prstGeom prst="rect">
              <a:avLst/>
            </a:prstGeom>
            <a:noFill/>
            <a:extLst>
              <a:ext uri="{909E8E84-426E-40DD-AFC4-6F175D3DCCD1}">
                <a14:hiddenFill xmlns:a14="http://schemas.microsoft.com/office/drawing/2010/main">
                  <a:solidFill>
                    <a:srgbClr val="FFFFFF"/>
                  </a:solidFill>
                </a14:hiddenFill>
              </a:ext>
            </a:extLst>
          </p:spPr>
        </p:pic>
        <p:sp>
          <p:nvSpPr>
            <p:cNvPr id="3084" name="Freeform 12"/>
            <p:cNvSpPr>
              <a:spLocks/>
            </p:cNvSpPr>
            <p:nvPr userDrawn="1"/>
          </p:nvSpPr>
          <p:spPr bwMode="gray">
            <a:xfrm>
              <a:off x="186" y="-3"/>
              <a:ext cx="1629" cy="1071"/>
            </a:xfrm>
            <a:custGeom>
              <a:avLst/>
              <a:gdLst>
                <a:gd name="T0" fmla="*/ 81 w 1617"/>
                <a:gd name="T1" fmla="*/ 0 h 1071"/>
                <a:gd name="T2" fmla="*/ 42 w 1617"/>
                <a:gd name="T3" fmla="*/ 744 h 1071"/>
                <a:gd name="T4" fmla="*/ 174 w 1617"/>
                <a:gd name="T5" fmla="*/ 924 h 1071"/>
                <a:gd name="T6" fmla="*/ 1467 w 1617"/>
                <a:gd name="T7" fmla="*/ 1044 h 1071"/>
                <a:gd name="T8" fmla="*/ 1557 w 1617"/>
                <a:gd name="T9" fmla="*/ 924 h 1071"/>
                <a:gd name="T10" fmla="*/ 1596 w 1617"/>
                <a:gd name="T11" fmla="*/ 285 h 1071"/>
                <a:gd name="T12" fmla="*/ 1524 w 1617"/>
                <a:gd name="T13" fmla="*/ 147 h 1071"/>
                <a:gd name="T14" fmla="*/ 1092 w 1617"/>
                <a:gd name="T15" fmla="*/ 3 h 1071"/>
                <a:gd name="T16" fmla="*/ 81 w 1617"/>
                <a:gd name="T17" fmla="*/ 0 h 1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17" h="1071">
                  <a:moveTo>
                    <a:pt x="81" y="0"/>
                  </a:moveTo>
                  <a:lnTo>
                    <a:pt x="42" y="744"/>
                  </a:lnTo>
                  <a:cubicBezTo>
                    <a:pt x="42" y="744"/>
                    <a:pt x="0" y="906"/>
                    <a:pt x="174" y="924"/>
                  </a:cubicBezTo>
                  <a:cubicBezTo>
                    <a:pt x="820" y="984"/>
                    <a:pt x="1467" y="1044"/>
                    <a:pt x="1467" y="1044"/>
                  </a:cubicBezTo>
                  <a:cubicBezTo>
                    <a:pt x="1467" y="1044"/>
                    <a:pt x="1566" y="1071"/>
                    <a:pt x="1557" y="924"/>
                  </a:cubicBezTo>
                  <a:cubicBezTo>
                    <a:pt x="1576" y="604"/>
                    <a:pt x="1596" y="285"/>
                    <a:pt x="1596" y="285"/>
                  </a:cubicBezTo>
                  <a:cubicBezTo>
                    <a:pt x="1596" y="285"/>
                    <a:pt x="1617" y="183"/>
                    <a:pt x="1524" y="147"/>
                  </a:cubicBezTo>
                  <a:cubicBezTo>
                    <a:pt x="1308" y="75"/>
                    <a:pt x="1092" y="3"/>
                    <a:pt x="1092" y="3"/>
                  </a:cubicBezTo>
                  <a:lnTo>
                    <a:pt x="81" y="0"/>
                  </a:lnTo>
                  <a:close/>
                </a:path>
              </a:pathLst>
            </a:custGeom>
            <a:blipFill dpi="0" rotWithShape="1">
              <a:blip r:embed="rId5"/>
              <a:srcRect/>
              <a:stretch>
                <a:fillRect/>
              </a:stretch>
            </a:blip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292929"/>
                    </a:outerShdw>
                  </a:effectLst>
                </a14:hiddenEffects>
              </a:ext>
            </a:extLst>
          </p:spPr>
          <p:txBody>
            <a:bodyPr wrap="none" anchor="ctr"/>
            <a:lstStyle/>
            <a:p>
              <a:endParaRPr lang="en-US"/>
            </a:p>
          </p:txBody>
        </p:sp>
      </p:grpSp>
      <p:grpSp>
        <p:nvGrpSpPr>
          <p:cNvPr id="3085" name="Group 13"/>
          <p:cNvGrpSpPr>
            <a:grpSpLocks/>
          </p:cNvGrpSpPr>
          <p:nvPr/>
        </p:nvGrpSpPr>
        <p:grpSpPr bwMode="auto">
          <a:xfrm>
            <a:off x="123825" y="4095750"/>
            <a:ext cx="2390775" cy="1695450"/>
            <a:chOff x="78" y="2142"/>
            <a:chExt cx="1506" cy="1068"/>
          </a:xfrm>
        </p:grpSpPr>
        <p:pic>
          <p:nvPicPr>
            <p:cNvPr id="3086" name="Picture 14" descr="t_2_bo"/>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8" y="2142"/>
              <a:ext cx="1506" cy="1068"/>
            </a:xfrm>
            <a:prstGeom prst="rect">
              <a:avLst/>
            </a:prstGeom>
            <a:noFill/>
            <a:extLst>
              <a:ext uri="{909E8E84-426E-40DD-AFC4-6F175D3DCCD1}">
                <a14:hiddenFill xmlns:a14="http://schemas.microsoft.com/office/drawing/2010/main">
                  <a:solidFill>
                    <a:srgbClr val="FFFFFF"/>
                  </a:solidFill>
                </a14:hiddenFill>
              </a:ext>
            </a:extLst>
          </p:spPr>
        </p:pic>
        <p:sp>
          <p:nvSpPr>
            <p:cNvPr id="3087" name="Freeform 15"/>
            <p:cNvSpPr>
              <a:spLocks/>
            </p:cNvSpPr>
            <p:nvPr userDrawn="1"/>
          </p:nvSpPr>
          <p:spPr bwMode="gray">
            <a:xfrm>
              <a:off x="150" y="2181"/>
              <a:ext cx="1269" cy="939"/>
            </a:xfrm>
            <a:custGeom>
              <a:avLst/>
              <a:gdLst>
                <a:gd name="T0" fmla="*/ 15 w 1269"/>
                <a:gd name="T1" fmla="*/ 123 h 939"/>
                <a:gd name="T2" fmla="*/ 3 w 1269"/>
                <a:gd name="T3" fmla="*/ 792 h 939"/>
                <a:gd name="T4" fmla="*/ 138 w 1269"/>
                <a:gd name="T5" fmla="*/ 939 h 939"/>
                <a:gd name="T6" fmla="*/ 1176 w 1269"/>
                <a:gd name="T7" fmla="*/ 924 h 939"/>
                <a:gd name="T8" fmla="*/ 1254 w 1269"/>
                <a:gd name="T9" fmla="*/ 840 h 939"/>
                <a:gd name="T10" fmla="*/ 1269 w 1269"/>
                <a:gd name="T11" fmla="*/ 312 h 939"/>
                <a:gd name="T12" fmla="*/ 1164 w 1269"/>
                <a:gd name="T13" fmla="*/ 201 h 939"/>
                <a:gd name="T14" fmla="*/ 171 w 1269"/>
                <a:gd name="T15" fmla="*/ 33 h 939"/>
                <a:gd name="T16" fmla="*/ 15 w 1269"/>
                <a:gd name="T17" fmla="*/ 123 h 9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69" h="939">
                  <a:moveTo>
                    <a:pt x="15" y="123"/>
                  </a:moveTo>
                  <a:cubicBezTo>
                    <a:pt x="15" y="123"/>
                    <a:pt x="9" y="457"/>
                    <a:pt x="3" y="792"/>
                  </a:cubicBezTo>
                  <a:cubicBezTo>
                    <a:pt x="0" y="939"/>
                    <a:pt x="138" y="939"/>
                    <a:pt x="138" y="939"/>
                  </a:cubicBezTo>
                  <a:lnTo>
                    <a:pt x="1176" y="924"/>
                  </a:lnTo>
                  <a:cubicBezTo>
                    <a:pt x="1176" y="924"/>
                    <a:pt x="1248" y="915"/>
                    <a:pt x="1254" y="840"/>
                  </a:cubicBezTo>
                  <a:cubicBezTo>
                    <a:pt x="1261" y="576"/>
                    <a:pt x="1269" y="312"/>
                    <a:pt x="1269" y="312"/>
                  </a:cubicBezTo>
                  <a:cubicBezTo>
                    <a:pt x="1269" y="312"/>
                    <a:pt x="1263" y="222"/>
                    <a:pt x="1164" y="201"/>
                  </a:cubicBezTo>
                  <a:cubicBezTo>
                    <a:pt x="1164" y="201"/>
                    <a:pt x="667" y="117"/>
                    <a:pt x="171" y="33"/>
                  </a:cubicBezTo>
                  <a:cubicBezTo>
                    <a:pt x="48" y="0"/>
                    <a:pt x="15" y="123"/>
                    <a:pt x="15" y="123"/>
                  </a:cubicBezTo>
                  <a:close/>
                </a:path>
              </a:pathLst>
            </a:custGeom>
            <a:blipFill dpi="0" rotWithShape="1">
              <a:blip r:embed="rId7"/>
              <a:srcRect/>
              <a:stretch>
                <a:fillRect/>
              </a:stretch>
            </a:blip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292929"/>
                    </a:outerShdw>
                  </a:effectLst>
                </a14:hiddenEffects>
              </a:ext>
            </a:extLst>
          </p:spPr>
          <p:txBody>
            <a:bodyPr wrap="none" anchor="ctr"/>
            <a:lstStyle/>
            <a:p>
              <a:endParaRPr lang="en-US"/>
            </a:p>
          </p:txBody>
        </p:sp>
      </p:grpSp>
      <p:sp>
        <p:nvSpPr>
          <p:cNvPr id="3088" name="Freeform 16"/>
          <p:cNvSpPr>
            <a:spLocks/>
          </p:cNvSpPr>
          <p:nvPr/>
        </p:nvSpPr>
        <p:spPr bwMode="gray">
          <a:xfrm>
            <a:off x="241300" y="4157663"/>
            <a:ext cx="2014538" cy="1490662"/>
          </a:xfrm>
          <a:custGeom>
            <a:avLst/>
            <a:gdLst>
              <a:gd name="T0" fmla="*/ 15 w 1269"/>
              <a:gd name="T1" fmla="*/ 123 h 939"/>
              <a:gd name="T2" fmla="*/ 3 w 1269"/>
              <a:gd name="T3" fmla="*/ 792 h 939"/>
              <a:gd name="T4" fmla="*/ 138 w 1269"/>
              <a:gd name="T5" fmla="*/ 939 h 939"/>
              <a:gd name="T6" fmla="*/ 1176 w 1269"/>
              <a:gd name="T7" fmla="*/ 924 h 939"/>
              <a:gd name="T8" fmla="*/ 1254 w 1269"/>
              <a:gd name="T9" fmla="*/ 840 h 939"/>
              <a:gd name="T10" fmla="*/ 1269 w 1269"/>
              <a:gd name="T11" fmla="*/ 312 h 939"/>
              <a:gd name="T12" fmla="*/ 1164 w 1269"/>
              <a:gd name="T13" fmla="*/ 201 h 939"/>
              <a:gd name="T14" fmla="*/ 171 w 1269"/>
              <a:gd name="T15" fmla="*/ 33 h 939"/>
              <a:gd name="T16" fmla="*/ 15 w 1269"/>
              <a:gd name="T17" fmla="*/ 123 h 9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69" h="939">
                <a:moveTo>
                  <a:pt x="15" y="123"/>
                </a:moveTo>
                <a:cubicBezTo>
                  <a:pt x="15" y="123"/>
                  <a:pt x="9" y="457"/>
                  <a:pt x="3" y="792"/>
                </a:cubicBezTo>
                <a:cubicBezTo>
                  <a:pt x="0" y="939"/>
                  <a:pt x="138" y="939"/>
                  <a:pt x="138" y="939"/>
                </a:cubicBezTo>
                <a:lnTo>
                  <a:pt x="1176" y="924"/>
                </a:lnTo>
                <a:cubicBezTo>
                  <a:pt x="1176" y="924"/>
                  <a:pt x="1248" y="915"/>
                  <a:pt x="1254" y="840"/>
                </a:cubicBezTo>
                <a:cubicBezTo>
                  <a:pt x="1261" y="576"/>
                  <a:pt x="1269" y="312"/>
                  <a:pt x="1269" y="312"/>
                </a:cubicBezTo>
                <a:cubicBezTo>
                  <a:pt x="1269" y="312"/>
                  <a:pt x="1263" y="222"/>
                  <a:pt x="1164" y="201"/>
                </a:cubicBezTo>
                <a:cubicBezTo>
                  <a:pt x="1164" y="201"/>
                  <a:pt x="667" y="117"/>
                  <a:pt x="171" y="33"/>
                </a:cubicBezTo>
                <a:cubicBezTo>
                  <a:pt x="48" y="0"/>
                  <a:pt x="15" y="123"/>
                  <a:pt x="15" y="123"/>
                </a:cubicBezTo>
                <a:close/>
              </a:path>
            </a:pathLst>
          </a:custGeom>
          <a:blipFill dpi="0" rotWithShape="1">
            <a:blip r:embed="rId8"/>
            <a:srcRect/>
            <a:stretch>
              <a:fillRect/>
            </a:stretch>
          </a:blip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292929"/>
                  </a:outerShdw>
                </a:effectLst>
              </a14:hiddenEffects>
            </a:ext>
          </a:extLst>
        </p:spPr>
        <p:txBody>
          <a:bodyPr wrap="none" anchor="ctr"/>
          <a:lstStyle/>
          <a:p>
            <a:endParaRPr lang="en-US"/>
          </a:p>
        </p:txBody>
      </p:sp>
      <p:pic>
        <p:nvPicPr>
          <p:cNvPr id="3089" name="Picture 17" descr="w_1"/>
          <p:cNvPicPr>
            <a:picLocks noChangeAspect="1" noChangeArrowheads="1"/>
          </p:cNvPicPr>
          <p:nvPr/>
        </p:nvPicPr>
        <p:blipFill>
          <a:blip r:embed="rId9">
            <a:extLst>
              <a:ext uri="{28A0092B-C50C-407E-A947-70E740481C1C}">
                <a14:useLocalDpi xmlns:a14="http://schemas.microsoft.com/office/drawing/2010/main" val="0"/>
              </a:ext>
            </a:extLst>
          </a:blip>
          <a:srcRect t="47940"/>
          <a:stretch>
            <a:fillRect/>
          </a:stretch>
        </p:blipFill>
        <p:spPr bwMode="auto">
          <a:xfrm>
            <a:off x="0" y="2209800"/>
            <a:ext cx="4619625" cy="2647950"/>
          </a:xfrm>
          <a:prstGeom prst="rect">
            <a:avLst/>
          </a:prstGeom>
          <a:noFill/>
          <a:extLst>
            <a:ext uri="{909E8E84-426E-40DD-AFC4-6F175D3DCCD1}">
              <a14:hiddenFill xmlns:a14="http://schemas.microsoft.com/office/drawing/2010/main">
                <a:solidFill>
                  <a:srgbClr val="FFFFFF"/>
                </a:solidFill>
              </a14:hiddenFill>
            </a:ext>
          </a:extLst>
        </p:spPr>
      </p:pic>
      <p:sp>
        <p:nvSpPr>
          <p:cNvPr id="3090" name="Freeform 18"/>
          <p:cNvSpPr>
            <a:spLocks/>
          </p:cNvSpPr>
          <p:nvPr/>
        </p:nvSpPr>
        <p:spPr bwMode="gray">
          <a:xfrm>
            <a:off x="293688" y="0"/>
            <a:ext cx="2586037" cy="1700213"/>
          </a:xfrm>
          <a:custGeom>
            <a:avLst/>
            <a:gdLst>
              <a:gd name="T0" fmla="*/ 81 w 1617"/>
              <a:gd name="T1" fmla="*/ 0 h 1071"/>
              <a:gd name="T2" fmla="*/ 42 w 1617"/>
              <a:gd name="T3" fmla="*/ 744 h 1071"/>
              <a:gd name="T4" fmla="*/ 174 w 1617"/>
              <a:gd name="T5" fmla="*/ 924 h 1071"/>
              <a:gd name="T6" fmla="*/ 1467 w 1617"/>
              <a:gd name="T7" fmla="*/ 1044 h 1071"/>
              <a:gd name="T8" fmla="*/ 1557 w 1617"/>
              <a:gd name="T9" fmla="*/ 924 h 1071"/>
              <a:gd name="T10" fmla="*/ 1596 w 1617"/>
              <a:gd name="T11" fmla="*/ 285 h 1071"/>
              <a:gd name="T12" fmla="*/ 1524 w 1617"/>
              <a:gd name="T13" fmla="*/ 147 h 1071"/>
              <a:gd name="T14" fmla="*/ 1092 w 1617"/>
              <a:gd name="T15" fmla="*/ 3 h 1071"/>
              <a:gd name="T16" fmla="*/ 81 w 1617"/>
              <a:gd name="T17" fmla="*/ 0 h 1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17" h="1071">
                <a:moveTo>
                  <a:pt x="81" y="0"/>
                </a:moveTo>
                <a:lnTo>
                  <a:pt x="42" y="744"/>
                </a:lnTo>
                <a:cubicBezTo>
                  <a:pt x="42" y="744"/>
                  <a:pt x="0" y="906"/>
                  <a:pt x="174" y="924"/>
                </a:cubicBezTo>
                <a:cubicBezTo>
                  <a:pt x="820" y="984"/>
                  <a:pt x="1467" y="1044"/>
                  <a:pt x="1467" y="1044"/>
                </a:cubicBezTo>
                <a:cubicBezTo>
                  <a:pt x="1467" y="1044"/>
                  <a:pt x="1566" y="1071"/>
                  <a:pt x="1557" y="924"/>
                </a:cubicBezTo>
                <a:cubicBezTo>
                  <a:pt x="1576" y="604"/>
                  <a:pt x="1596" y="285"/>
                  <a:pt x="1596" y="285"/>
                </a:cubicBezTo>
                <a:cubicBezTo>
                  <a:pt x="1596" y="285"/>
                  <a:pt x="1617" y="183"/>
                  <a:pt x="1524" y="147"/>
                </a:cubicBezTo>
                <a:cubicBezTo>
                  <a:pt x="1308" y="75"/>
                  <a:pt x="1092" y="3"/>
                  <a:pt x="1092" y="3"/>
                </a:cubicBezTo>
                <a:lnTo>
                  <a:pt x="81" y="0"/>
                </a:lnTo>
                <a:close/>
              </a:path>
            </a:pathLst>
          </a:custGeom>
          <a:blipFill dpi="0" rotWithShape="1">
            <a:blip r:embed="rId10"/>
            <a:srcRect/>
            <a:stretch>
              <a:fillRect/>
            </a:stretch>
          </a:blip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292929"/>
                  </a:outerShdw>
                </a:effectLst>
              </a14:hiddenEffects>
            </a:ext>
          </a:extLst>
        </p:spPr>
        <p:txBody>
          <a:bodyPr wrap="none" anchor="ctr"/>
          <a:lstStyle/>
          <a:p>
            <a:endParaRPr lang="en-US"/>
          </a:p>
        </p:txBody>
      </p:sp>
      <p:grpSp>
        <p:nvGrpSpPr>
          <p:cNvPr id="3091" name="Group 19"/>
          <p:cNvGrpSpPr>
            <a:grpSpLocks/>
          </p:cNvGrpSpPr>
          <p:nvPr/>
        </p:nvGrpSpPr>
        <p:grpSpPr bwMode="auto">
          <a:xfrm>
            <a:off x="1676400" y="1143000"/>
            <a:ext cx="3476625" cy="3059113"/>
            <a:chOff x="1056" y="720"/>
            <a:chExt cx="2190" cy="1927"/>
          </a:xfrm>
        </p:grpSpPr>
        <p:pic>
          <p:nvPicPr>
            <p:cNvPr id="3092" name="Picture 20" descr="t_1_b"/>
            <p:cNvPicPr>
              <a:picLocks noChangeAspect="1" noChangeArrowheads="1"/>
            </p:cNvPicPr>
            <p:nvPr/>
          </p:nvPicPr>
          <p:blipFill>
            <a:blip r:embed="rId11">
              <a:extLst>
                <a:ext uri="{28A0092B-C50C-407E-A947-70E740481C1C}">
                  <a14:useLocalDpi xmlns:a14="http://schemas.microsoft.com/office/drawing/2010/main" val="0"/>
                </a:ext>
              </a:extLst>
            </a:blip>
            <a:srcRect t="3554"/>
            <a:stretch>
              <a:fillRect/>
            </a:stretch>
          </p:blipFill>
          <p:spPr bwMode="auto">
            <a:xfrm>
              <a:off x="1056" y="720"/>
              <a:ext cx="2190" cy="1927"/>
            </a:xfrm>
            <a:prstGeom prst="rect">
              <a:avLst/>
            </a:prstGeom>
            <a:noFill/>
            <a:extLst>
              <a:ext uri="{909E8E84-426E-40DD-AFC4-6F175D3DCCD1}">
                <a14:hiddenFill xmlns:a14="http://schemas.microsoft.com/office/drawing/2010/main">
                  <a:solidFill>
                    <a:srgbClr val="FFFFFF"/>
                  </a:solidFill>
                </a14:hiddenFill>
              </a:ext>
            </a:extLst>
          </p:spPr>
        </p:pic>
        <p:sp>
          <p:nvSpPr>
            <p:cNvPr id="3093" name="Freeform 21"/>
            <p:cNvSpPr>
              <a:spLocks/>
            </p:cNvSpPr>
            <p:nvPr userDrawn="1"/>
          </p:nvSpPr>
          <p:spPr bwMode="gray">
            <a:xfrm>
              <a:off x="1140" y="738"/>
              <a:ext cx="2040" cy="1746"/>
            </a:xfrm>
            <a:custGeom>
              <a:avLst/>
              <a:gdLst>
                <a:gd name="T0" fmla="*/ 105 w 2034"/>
                <a:gd name="T1" fmla="*/ 165 h 1734"/>
                <a:gd name="T2" fmla="*/ 39 w 2034"/>
                <a:gd name="T3" fmla="*/ 1347 h 1734"/>
                <a:gd name="T4" fmla="*/ 204 w 2034"/>
                <a:gd name="T5" fmla="*/ 1566 h 1734"/>
                <a:gd name="T6" fmla="*/ 1878 w 2034"/>
                <a:gd name="T7" fmla="*/ 1725 h 1734"/>
                <a:gd name="T8" fmla="*/ 1962 w 2034"/>
                <a:gd name="T9" fmla="*/ 1623 h 1734"/>
                <a:gd name="T10" fmla="*/ 2010 w 2034"/>
                <a:gd name="T11" fmla="*/ 735 h 1734"/>
                <a:gd name="T12" fmla="*/ 1944 w 2034"/>
                <a:gd name="T13" fmla="*/ 597 h 1734"/>
                <a:gd name="T14" fmla="*/ 237 w 2034"/>
                <a:gd name="T15" fmla="*/ 27 h 1734"/>
                <a:gd name="T16" fmla="*/ 105 w 2034"/>
                <a:gd name="T17" fmla="*/ 165 h 17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34" h="1734">
                  <a:moveTo>
                    <a:pt x="105" y="165"/>
                  </a:moveTo>
                  <a:lnTo>
                    <a:pt x="39" y="1347"/>
                  </a:lnTo>
                  <a:cubicBezTo>
                    <a:pt x="39" y="1347"/>
                    <a:pt x="0" y="1566"/>
                    <a:pt x="204" y="1566"/>
                  </a:cubicBezTo>
                  <a:cubicBezTo>
                    <a:pt x="1041" y="1645"/>
                    <a:pt x="1878" y="1725"/>
                    <a:pt x="1878" y="1725"/>
                  </a:cubicBezTo>
                  <a:cubicBezTo>
                    <a:pt x="1878" y="1725"/>
                    <a:pt x="1959" y="1734"/>
                    <a:pt x="1962" y="1623"/>
                  </a:cubicBezTo>
                  <a:cubicBezTo>
                    <a:pt x="1986" y="1179"/>
                    <a:pt x="2010" y="735"/>
                    <a:pt x="2010" y="735"/>
                  </a:cubicBezTo>
                  <a:cubicBezTo>
                    <a:pt x="2034" y="639"/>
                    <a:pt x="1944" y="597"/>
                    <a:pt x="1944" y="597"/>
                  </a:cubicBezTo>
                  <a:cubicBezTo>
                    <a:pt x="1944" y="597"/>
                    <a:pt x="1090" y="312"/>
                    <a:pt x="237" y="27"/>
                  </a:cubicBezTo>
                  <a:cubicBezTo>
                    <a:pt x="93" y="0"/>
                    <a:pt x="105" y="165"/>
                    <a:pt x="105" y="165"/>
                  </a:cubicBezTo>
                  <a:close/>
                </a:path>
              </a:pathLst>
            </a:custGeom>
            <a:blipFill dpi="0" rotWithShape="1">
              <a:blip r:embed="rId12"/>
              <a:srcRect/>
              <a:stretch>
                <a:fillRect/>
              </a:stretch>
            </a:blip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292929"/>
                    </a:outerShdw>
                  </a:effectLst>
                </a14:hiddenEffects>
              </a:ext>
            </a:extLst>
          </p:spPr>
          <p:txBody>
            <a:bodyPr wrap="none" anchor="ctr"/>
            <a:lstStyle/>
            <a:p>
              <a:endParaRPr lang="en-US"/>
            </a:p>
          </p:txBody>
        </p:sp>
      </p:grpSp>
      <p:sp>
        <p:nvSpPr>
          <p:cNvPr id="3074" name="Rectangle 2"/>
          <p:cNvSpPr>
            <a:spLocks noGrp="1" noChangeArrowheads="1"/>
          </p:cNvSpPr>
          <p:nvPr>
            <p:ph type="ctrTitle"/>
          </p:nvPr>
        </p:nvSpPr>
        <p:spPr>
          <a:xfrm>
            <a:off x="3505200" y="4648200"/>
            <a:ext cx="5410200" cy="838200"/>
          </a:xfrm>
        </p:spPr>
        <p:txBody>
          <a:bodyPr/>
          <a:lstStyle>
            <a:lvl1pPr>
              <a:defRPr sz="5000">
                <a:latin typeface="Arial" charset="0"/>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3505200" y="5791200"/>
            <a:ext cx="5410200" cy="533400"/>
          </a:xfrm>
        </p:spPr>
        <p:txBody>
          <a:bodyPr/>
          <a:lstStyle>
            <a:lvl1pPr marL="0" indent="0" algn="r">
              <a:buFont typeface="Wingdings" pitchFamily="2" charset="2"/>
              <a:buNone/>
              <a:defRPr sz="1600">
                <a:latin typeface="Arial" charset="0"/>
              </a:defRPr>
            </a:lvl1pPr>
          </a:lstStyle>
          <a:p>
            <a:pPr lvl="0"/>
            <a:r>
              <a:rPr lang="en-US" noProof="0" smtClean="0"/>
              <a:t>Click to edit Master subtitle style</a:t>
            </a:r>
          </a:p>
        </p:txBody>
      </p:sp>
      <p:sp>
        <p:nvSpPr>
          <p:cNvPr id="3076" name="Rectangle 4"/>
          <p:cNvSpPr>
            <a:spLocks noGrp="1" noChangeArrowheads="1"/>
          </p:cNvSpPr>
          <p:nvPr>
            <p:ph type="dt" sz="half" idx="2"/>
          </p:nvPr>
        </p:nvSpPr>
        <p:spPr>
          <a:xfrm>
            <a:off x="457200" y="6400800"/>
            <a:ext cx="2133600" cy="320675"/>
          </a:xfrm>
        </p:spPr>
        <p:txBody>
          <a:bodyPr/>
          <a:lstStyle>
            <a:lvl1pPr>
              <a:defRPr/>
            </a:lvl1pPr>
          </a:lstStyle>
          <a:p>
            <a:fld id="{6903C5CB-70BF-47E2-B265-F44BA3FA64A1}" type="datetimeFigureOut">
              <a:rPr lang="en-US" smtClean="0"/>
              <a:t>4/12/2015</a:t>
            </a:fld>
            <a:endParaRPr lang="en-US"/>
          </a:p>
        </p:txBody>
      </p:sp>
      <p:sp>
        <p:nvSpPr>
          <p:cNvPr id="3077" name="Rectangle 5"/>
          <p:cNvSpPr>
            <a:spLocks noGrp="1" noChangeArrowheads="1"/>
          </p:cNvSpPr>
          <p:nvPr>
            <p:ph type="ftr" sz="quarter" idx="3"/>
          </p:nvPr>
        </p:nvSpPr>
        <p:spPr>
          <a:xfrm>
            <a:off x="3124200" y="6400800"/>
            <a:ext cx="2895600" cy="320675"/>
          </a:xfrm>
        </p:spPr>
        <p:txBody>
          <a:bodyPr/>
          <a:lstStyle>
            <a:lvl1pPr>
              <a:defRPr/>
            </a:lvl1pPr>
          </a:lstStyle>
          <a:p>
            <a:endParaRPr lang="en-US"/>
          </a:p>
        </p:txBody>
      </p:sp>
      <p:sp>
        <p:nvSpPr>
          <p:cNvPr id="3078" name="Rectangle 6"/>
          <p:cNvSpPr>
            <a:spLocks noGrp="1" noChangeArrowheads="1"/>
          </p:cNvSpPr>
          <p:nvPr>
            <p:ph type="sldNum" sz="quarter" idx="4"/>
          </p:nvPr>
        </p:nvSpPr>
        <p:spPr>
          <a:xfrm>
            <a:off x="6553200" y="6400800"/>
            <a:ext cx="2133600" cy="320675"/>
          </a:xfrm>
        </p:spPr>
        <p:txBody>
          <a:bodyPr/>
          <a:lstStyle>
            <a:lvl1pPr>
              <a:defRPr/>
            </a:lvl1pPr>
          </a:lstStyle>
          <a:p>
            <a:fld id="{255F8C90-17F7-45A2-91F5-BD33E8F349AA}" type="slidenum">
              <a:rPr lang="en-US" smtClean="0"/>
              <a:t>‹#›</a:t>
            </a:fld>
            <a:endParaRPr lang="en-US"/>
          </a:p>
        </p:txBody>
      </p:sp>
      <p:sp>
        <p:nvSpPr>
          <p:cNvPr id="3094" name="Text Box 22"/>
          <p:cNvSpPr txBox="1">
            <a:spLocks noChangeArrowheads="1"/>
          </p:cNvSpPr>
          <p:nvPr/>
        </p:nvSpPr>
        <p:spPr bwMode="white">
          <a:xfrm>
            <a:off x="7696200" y="152400"/>
            <a:ext cx="1219200" cy="396875"/>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2000" i="1">
                <a:latin typeface="Arial Black" pitchFamily="34" charset="0"/>
              </a:rPr>
              <a:t>LOGO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080"/>
                                        </p:tgtEl>
                                        <p:attrNameLst>
                                          <p:attrName>style.visibility</p:attrName>
                                        </p:attrNameLst>
                                      </p:cBhvr>
                                      <p:to>
                                        <p:strVal val="visible"/>
                                      </p:to>
                                    </p:set>
                                    <p:animEffect transition="in" filter="fade">
                                      <p:cBhvr>
                                        <p:cTn id="7" dur="1000"/>
                                        <p:tgtEl>
                                          <p:spTgt spid="3080"/>
                                        </p:tgtEl>
                                      </p:cBhvr>
                                    </p:animEffect>
                                  </p:childTnLst>
                                </p:cTn>
                              </p:par>
                            </p:childTnLst>
                          </p:cTn>
                        </p:par>
                        <p:par>
                          <p:cTn id="8" fill="hold" nodeType="afterGroup">
                            <p:stCondLst>
                              <p:cond delay="1000"/>
                            </p:stCondLst>
                            <p:childTnLst>
                              <p:par>
                                <p:cTn id="9" presetID="10" presetClass="exit" presetSubtype="0" fill="hold" nodeType="afterEffect">
                                  <p:stCondLst>
                                    <p:cond delay="0"/>
                                  </p:stCondLst>
                                  <p:childTnLst>
                                    <p:animEffect transition="out" filter="fade">
                                      <p:cBhvr>
                                        <p:cTn id="10" dur="1000"/>
                                        <p:tgtEl>
                                          <p:spTgt spid="3080"/>
                                        </p:tgtEl>
                                      </p:cBhvr>
                                    </p:animEffect>
                                    <p:set>
                                      <p:cBhvr>
                                        <p:cTn id="11" dur="1" fill="hold">
                                          <p:stCondLst>
                                            <p:cond delay="999"/>
                                          </p:stCondLst>
                                        </p:cTn>
                                        <p:tgtEl>
                                          <p:spTgt spid="3080"/>
                                        </p:tgtEl>
                                        <p:attrNameLst>
                                          <p:attrName>style.visibility</p:attrName>
                                        </p:attrNameLst>
                                      </p:cBhvr>
                                      <p:to>
                                        <p:strVal val="hidden"/>
                                      </p:to>
                                    </p:set>
                                  </p:childTnLst>
                                </p:cTn>
                              </p:par>
                            </p:childTnLst>
                          </p:cTn>
                        </p:par>
                        <p:par>
                          <p:cTn id="12" fill="hold" nodeType="afterGroup">
                            <p:stCondLst>
                              <p:cond delay="2000"/>
                            </p:stCondLst>
                            <p:childTnLst>
                              <p:par>
                                <p:cTn id="13" presetID="10" presetClass="entr" presetSubtype="0" fill="hold" nodeType="afterEffect">
                                  <p:stCondLst>
                                    <p:cond delay="0"/>
                                  </p:stCondLst>
                                  <p:childTnLst>
                                    <p:set>
                                      <p:cBhvr>
                                        <p:cTn id="14" dur="1" fill="hold">
                                          <p:stCondLst>
                                            <p:cond delay="0"/>
                                          </p:stCondLst>
                                        </p:cTn>
                                        <p:tgtEl>
                                          <p:spTgt spid="3080"/>
                                        </p:tgtEl>
                                        <p:attrNameLst>
                                          <p:attrName>style.visibility</p:attrName>
                                        </p:attrNameLst>
                                      </p:cBhvr>
                                      <p:to>
                                        <p:strVal val="visible"/>
                                      </p:to>
                                    </p:set>
                                    <p:animEffect transition="in" filter="fade">
                                      <p:cBhvr>
                                        <p:cTn id="15" dur="1000"/>
                                        <p:tgtEl>
                                          <p:spTgt spid="3080"/>
                                        </p:tgtEl>
                                      </p:cBhvr>
                                    </p:animEffect>
                                  </p:childTnLst>
                                </p:cTn>
                              </p:par>
                            </p:childTnLst>
                          </p:cTn>
                        </p:par>
                        <p:par>
                          <p:cTn id="16" fill="hold" nodeType="afterGroup">
                            <p:stCondLst>
                              <p:cond delay="3000"/>
                            </p:stCondLst>
                            <p:childTnLst>
                              <p:par>
                                <p:cTn id="17" presetID="15" presetClass="entr" presetSubtype="0" fill="hold" nodeType="afterEffect">
                                  <p:stCondLst>
                                    <p:cond delay="0"/>
                                  </p:stCondLst>
                                  <p:childTnLst>
                                    <p:set>
                                      <p:cBhvr>
                                        <p:cTn id="18" dur="1" fill="hold">
                                          <p:stCondLst>
                                            <p:cond delay="0"/>
                                          </p:stCondLst>
                                        </p:cTn>
                                        <p:tgtEl>
                                          <p:spTgt spid="3091"/>
                                        </p:tgtEl>
                                        <p:attrNameLst>
                                          <p:attrName>style.visibility</p:attrName>
                                        </p:attrNameLst>
                                      </p:cBhvr>
                                      <p:to>
                                        <p:strVal val="visible"/>
                                      </p:to>
                                    </p:set>
                                    <p:anim calcmode="lin" valueType="num">
                                      <p:cBhvr>
                                        <p:cTn id="19" dur="1000" fill="hold"/>
                                        <p:tgtEl>
                                          <p:spTgt spid="3091"/>
                                        </p:tgtEl>
                                        <p:attrNameLst>
                                          <p:attrName>ppt_w</p:attrName>
                                        </p:attrNameLst>
                                      </p:cBhvr>
                                      <p:tavLst>
                                        <p:tav tm="0">
                                          <p:val>
                                            <p:fltVal val="0"/>
                                          </p:val>
                                        </p:tav>
                                        <p:tav tm="100000">
                                          <p:val>
                                            <p:strVal val="#ppt_w"/>
                                          </p:val>
                                        </p:tav>
                                      </p:tavLst>
                                    </p:anim>
                                    <p:anim calcmode="lin" valueType="num">
                                      <p:cBhvr>
                                        <p:cTn id="20" dur="1000" fill="hold"/>
                                        <p:tgtEl>
                                          <p:spTgt spid="3091"/>
                                        </p:tgtEl>
                                        <p:attrNameLst>
                                          <p:attrName>ppt_h</p:attrName>
                                        </p:attrNameLst>
                                      </p:cBhvr>
                                      <p:tavLst>
                                        <p:tav tm="0">
                                          <p:val>
                                            <p:fltVal val="0"/>
                                          </p:val>
                                        </p:tav>
                                        <p:tav tm="100000">
                                          <p:val>
                                            <p:strVal val="#ppt_h"/>
                                          </p:val>
                                        </p:tav>
                                      </p:tavLst>
                                    </p:anim>
                                    <p:anim calcmode="lin" valueType="num">
                                      <p:cBhvr>
                                        <p:cTn id="21" dur="1000" fill="hold"/>
                                        <p:tgtEl>
                                          <p:spTgt spid="3091"/>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3091"/>
                                        </p:tgtEl>
                                        <p:attrNameLst>
                                          <p:attrName>ppt_y</p:attrName>
                                        </p:attrNameLst>
                                      </p:cBhvr>
                                      <p:tavLst>
                                        <p:tav tm="0" fmla="#ppt_y+(sin(-2*pi*(1-$))*-#ppt_x+cos(-2*pi*(1-$))*(1-#ppt_y))*(1-$)">
                                          <p:val>
                                            <p:fltVal val="0"/>
                                          </p:val>
                                        </p:tav>
                                        <p:tav tm="100000">
                                          <p:val>
                                            <p:fltVal val="1"/>
                                          </p:val>
                                        </p:tav>
                                      </p:tavLst>
                                    </p:anim>
                                  </p:childTnLst>
                                </p:cTn>
                              </p:par>
                            </p:childTnLst>
                          </p:cTn>
                        </p:par>
                        <p:par>
                          <p:cTn id="23" fill="hold" nodeType="afterGroup">
                            <p:stCondLst>
                              <p:cond delay="4000"/>
                            </p:stCondLst>
                            <p:childTnLst>
                              <p:par>
                                <p:cTn id="24" presetID="53" presetClass="entr" presetSubtype="0" fill="hold" nodeType="afterEffect">
                                  <p:stCondLst>
                                    <p:cond delay="0"/>
                                  </p:stCondLst>
                                  <p:childTnLst>
                                    <p:set>
                                      <p:cBhvr>
                                        <p:cTn id="25" dur="1" fill="hold">
                                          <p:stCondLst>
                                            <p:cond delay="0"/>
                                          </p:stCondLst>
                                        </p:cTn>
                                        <p:tgtEl>
                                          <p:spTgt spid="3082"/>
                                        </p:tgtEl>
                                        <p:attrNameLst>
                                          <p:attrName>style.visibility</p:attrName>
                                        </p:attrNameLst>
                                      </p:cBhvr>
                                      <p:to>
                                        <p:strVal val="visible"/>
                                      </p:to>
                                    </p:set>
                                    <p:anim calcmode="lin" valueType="num">
                                      <p:cBhvr>
                                        <p:cTn id="26" dur="500" fill="hold"/>
                                        <p:tgtEl>
                                          <p:spTgt spid="3082"/>
                                        </p:tgtEl>
                                        <p:attrNameLst>
                                          <p:attrName>ppt_w</p:attrName>
                                        </p:attrNameLst>
                                      </p:cBhvr>
                                      <p:tavLst>
                                        <p:tav tm="0">
                                          <p:val>
                                            <p:fltVal val="0"/>
                                          </p:val>
                                        </p:tav>
                                        <p:tav tm="100000">
                                          <p:val>
                                            <p:strVal val="#ppt_w"/>
                                          </p:val>
                                        </p:tav>
                                      </p:tavLst>
                                    </p:anim>
                                    <p:anim calcmode="lin" valueType="num">
                                      <p:cBhvr>
                                        <p:cTn id="27" dur="500" fill="hold"/>
                                        <p:tgtEl>
                                          <p:spTgt spid="3082"/>
                                        </p:tgtEl>
                                        <p:attrNameLst>
                                          <p:attrName>ppt_h</p:attrName>
                                        </p:attrNameLst>
                                      </p:cBhvr>
                                      <p:tavLst>
                                        <p:tav tm="0">
                                          <p:val>
                                            <p:fltVal val="0"/>
                                          </p:val>
                                        </p:tav>
                                        <p:tav tm="100000">
                                          <p:val>
                                            <p:strVal val="#ppt_h"/>
                                          </p:val>
                                        </p:tav>
                                      </p:tavLst>
                                    </p:anim>
                                    <p:animEffect transition="in" filter="fade">
                                      <p:cBhvr>
                                        <p:cTn id="28" dur="500"/>
                                        <p:tgtEl>
                                          <p:spTgt spid="3082"/>
                                        </p:tgtEl>
                                      </p:cBhvr>
                                    </p:animEffect>
                                  </p:childTnLst>
                                </p:cTn>
                              </p:par>
                            </p:childTnLst>
                          </p:cTn>
                        </p:par>
                        <p:par>
                          <p:cTn id="29" fill="hold" nodeType="afterGroup">
                            <p:stCondLst>
                              <p:cond delay="4500"/>
                            </p:stCondLst>
                            <p:childTnLst>
                              <p:par>
                                <p:cTn id="30" presetID="22" presetClass="entr" presetSubtype="8" fill="hold" nodeType="afterEffect">
                                  <p:stCondLst>
                                    <p:cond delay="0"/>
                                  </p:stCondLst>
                                  <p:childTnLst>
                                    <p:set>
                                      <p:cBhvr>
                                        <p:cTn id="31" dur="1" fill="hold">
                                          <p:stCondLst>
                                            <p:cond delay="0"/>
                                          </p:stCondLst>
                                        </p:cTn>
                                        <p:tgtEl>
                                          <p:spTgt spid="3089"/>
                                        </p:tgtEl>
                                        <p:attrNameLst>
                                          <p:attrName>style.visibility</p:attrName>
                                        </p:attrNameLst>
                                      </p:cBhvr>
                                      <p:to>
                                        <p:strVal val="visible"/>
                                      </p:to>
                                    </p:set>
                                    <p:animEffect transition="in" filter="wipe(left)">
                                      <p:cBhvr>
                                        <p:cTn id="32" dur="500"/>
                                        <p:tgtEl>
                                          <p:spTgt spid="3089"/>
                                        </p:tgtEl>
                                      </p:cBhvr>
                                    </p:animEffect>
                                  </p:childTnLst>
                                </p:cTn>
                              </p:par>
                            </p:childTnLst>
                          </p:cTn>
                        </p:par>
                        <p:par>
                          <p:cTn id="33" fill="hold" nodeType="afterGroup">
                            <p:stCondLst>
                              <p:cond delay="5000"/>
                            </p:stCondLst>
                            <p:childTnLst>
                              <p:par>
                                <p:cTn id="34" presetID="53" presetClass="entr" presetSubtype="0" fill="hold" nodeType="afterEffect">
                                  <p:stCondLst>
                                    <p:cond delay="0"/>
                                  </p:stCondLst>
                                  <p:childTnLst>
                                    <p:set>
                                      <p:cBhvr>
                                        <p:cTn id="35" dur="1" fill="hold">
                                          <p:stCondLst>
                                            <p:cond delay="0"/>
                                          </p:stCondLst>
                                        </p:cTn>
                                        <p:tgtEl>
                                          <p:spTgt spid="3085"/>
                                        </p:tgtEl>
                                        <p:attrNameLst>
                                          <p:attrName>style.visibility</p:attrName>
                                        </p:attrNameLst>
                                      </p:cBhvr>
                                      <p:to>
                                        <p:strVal val="visible"/>
                                      </p:to>
                                    </p:set>
                                    <p:anim calcmode="lin" valueType="num">
                                      <p:cBhvr>
                                        <p:cTn id="36" dur="500" fill="hold"/>
                                        <p:tgtEl>
                                          <p:spTgt spid="3085"/>
                                        </p:tgtEl>
                                        <p:attrNameLst>
                                          <p:attrName>ppt_w</p:attrName>
                                        </p:attrNameLst>
                                      </p:cBhvr>
                                      <p:tavLst>
                                        <p:tav tm="0">
                                          <p:val>
                                            <p:fltVal val="0"/>
                                          </p:val>
                                        </p:tav>
                                        <p:tav tm="100000">
                                          <p:val>
                                            <p:strVal val="#ppt_w"/>
                                          </p:val>
                                        </p:tav>
                                      </p:tavLst>
                                    </p:anim>
                                    <p:anim calcmode="lin" valueType="num">
                                      <p:cBhvr>
                                        <p:cTn id="37" dur="500" fill="hold"/>
                                        <p:tgtEl>
                                          <p:spTgt spid="3085"/>
                                        </p:tgtEl>
                                        <p:attrNameLst>
                                          <p:attrName>ppt_h</p:attrName>
                                        </p:attrNameLst>
                                      </p:cBhvr>
                                      <p:tavLst>
                                        <p:tav tm="0">
                                          <p:val>
                                            <p:fltVal val="0"/>
                                          </p:val>
                                        </p:tav>
                                        <p:tav tm="100000">
                                          <p:val>
                                            <p:strVal val="#ppt_h"/>
                                          </p:val>
                                        </p:tav>
                                      </p:tavLst>
                                    </p:anim>
                                    <p:animEffect transition="in" filter="fade">
                                      <p:cBhvr>
                                        <p:cTn id="38" dur="500"/>
                                        <p:tgtEl>
                                          <p:spTgt spid="3085"/>
                                        </p:tgtEl>
                                      </p:cBhvr>
                                    </p:animEffect>
                                  </p:childTnLst>
                                </p:cTn>
                              </p:par>
                            </p:childTnLst>
                          </p:cTn>
                        </p:par>
                        <p:par>
                          <p:cTn id="39" fill="hold" nodeType="afterGroup">
                            <p:stCondLst>
                              <p:cond delay="5500"/>
                            </p:stCondLst>
                            <p:childTnLst>
                              <p:par>
                                <p:cTn id="40" presetID="53" presetClass="entr" presetSubtype="0" fill="hold" grpId="0" nodeType="afterEffect">
                                  <p:stCondLst>
                                    <p:cond delay="0"/>
                                  </p:stCondLst>
                                  <p:childTnLst>
                                    <p:set>
                                      <p:cBhvr>
                                        <p:cTn id="41" dur="1" fill="hold">
                                          <p:stCondLst>
                                            <p:cond delay="0"/>
                                          </p:stCondLst>
                                        </p:cTn>
                                        <p:tgtEl>
                                          <p:spTgt spid="3088"/>
                                        </p:tgtEl>
                                        <p:attrNameLst>
                                          <p:attrName>style.visibility</p:attrName>
                                        </p:attrNameLst>
                                      </p:cBhvr>
                                      <p:to>
                                        <p:strVal val="visible"/>
                                      </p:to>
                                    </p:set>
                                    <p:anim calcmode="lin" valueType="num">
                                      <p:cBhvr>
                                        <p:cTn id="42" dur="500" fill="hold"/>
                                        <p:tgtEl>
                                          <p:spTgt spid="3088"/>
                                        </p:tgtEl>
                                        <p:attrNameLst>
                                          <p:attrName>ppt_w</p:attrName>
                                        </p:attrNameLst>
                                      </p:cBhvr>
                                      <p:tavLst>
                                        <p:tav tm="0">
                                          <p:val>
                                            <p:fltVal val="0"/>
                                          </p:val>
                                        </p:tav>
                                        <p:tav tm="100000">
                                          <p:val>
                                            <p:strVal val="#ppt_w"/>
                                          </p:val>
                                        </p:tav>
                                      </p:tavLst>
                                    </p:anim>
                                    <p:anim calcmode="lin" valueType="num">
                                      <p:cBhvr>
                                        <p:cTn id="43" dur="500" fill="hold"/>
                                        <p:tgtEl>
                                          <p:spTgt spid="3088"/>
                                        </p:tgtEl>
                                        <p:attrNameLst>
                                          <p:attrName>ppt_h</p:attrName>
                                        </p:attrNameLst>
                                      </p:cBhvr>
                                      <p:tavLst>
                                        <p:tav tm="0">
                                          <p:val>
                                            <p:fltVal val="0"/>
                                          </p:val>
                                        </p:tav>
                                        <p:tav tm="100000">
                                          <p:val>
                                            <p:strVal val="#ppt_h"/>
                                          </p:val>
                                        </p:tav>
                                      </p:tavLst>
                                    </p:anim>
                                    <p:animEffect transition="in" filter="fade">
                                      <p:cBhvr>
                                        <p:cTn id="44" dur="500"/>
                                        <p:tgtEl>
                                          <p:spTgt spid="3088"/>
                                        </p:tgtEl>
                                      </p:cBhvr>
                                    </p:animEffect>
                                  </p:childTnLst>
                                </p:cTn>
                              </p:par>
                            </p:childTnLst>
                          </p:cTn>
                        </p:par>
                        <p:par>
                          <p:cTn id="45" fill="hold" nodeType="afterGroup">
                            <p:stCondLst>
                              <p:cond delay="6000"/>
                            </p:stCondLst>
                            <p:childTnLst>
                              <p:par>
                                <p:cTn id="46" presetID="53" presetClass="entr" presetSubtype="0" fill="hold" grpId="0" nodeType="afterEffect">
                                  <p:stCondLst>
                                    <p:cond delay="0"/>
                                  </p:stCondLst>
                                  <p:childTnLst>
                                    <p:set>
                                      <p:cBhvr>
                                        <p:cTn id="47" dur="1" fill="hold">
                                          <p:stCondLst>
                                            <p:cond delay="0"/>
                                          </p:stCondLst>
                                        </p:cTn>
                                        <p:tgtEl>
                                          <p:spTgt spid="3090"/>
                                        </p:tgtEl>
                                        <p:attrNameLst>
                                          <p:attrName>style.visibility</p:attrName>
                                        </p:attrNameLst>
                                      </p:cBhvr>
                                      <p:to>
                                        <p:strVal val="visible"/>
                                      </p:to>
                                    </p:set>
                                    <p:anim calcmode="lin" valueType="num">
                                      <p:cBhvr>
                                        <p:cTn id="48" dur="500" fill="hold"/>
                                        <p:tgtEl>
                                          <p:spTgt spid="3090"/>
                                        </p:tgtEl>
                                        <p:attrNameLst>
                                          <p:attrName>ppt_w</p:attrName>
                                        </p:attrNameLst>
                                      </p:cBhvr>
                                      <p:tavLst>
                                        <p:tav tm="0">
                                          <p:val>
                                            <p:fltVal val="0"/>
                                          </p:val>
                                        </p:tav>
                                        <p:tav tm="100000">
                                          <p:val>
                                            <p:strVal val="#ppt_w"/>
                                          </p:val>
                                        </p:tav>
                                      </p:tavLst>
                                    </p:anim>
                                    <p:anim calcmode="lin" valueType="num">
                                      <p:cBhvr>
                                        <p:cTn id="49" dur="500" fill="hold"/>
                                        <p:tgtEl>
                                          <p:spTgt spid="3090"/>
                                        </p:tgtEl>
                                        <p:attrNameLst>
                                          <p:attrName>ppt_h</p:attrName>
                                        </p:attrNameLst>
                                      </p:cBhvr>
                                      <p:tavLst>
                                        <p:tav tm="0">
                                          <p:val>
                                            <p:fltVal val="0"/>
                                          </p:val>
                                        </p:tav>
                                        <p:tav tm="100000">
                                          <p:val>
                                            <p:strVal val="#ppt_h"/>
                                          </p:val>
                                        </p:tav>
                                      </p:tavLst>
                                    </p:anim>
                                    <p:animEffect transition="in" filter="fade">
                                      <p:cBhvr>
                                        <p:cTn id="50" dur="500"/>
                                        <p:tgtEl>
                                          <p:spTgt spid="30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8" grpId="0" animBg="1"/>
      <p:bldP spid="3090"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903C5CB-70BF-47E2-B265-F44BA3FA64A1}" type="datetimeFigureOut">
              <a:rPr lang="en-US" smtClean="0"/>
              <a:t>4/12/2015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55F8C90-17F7-45A2-91F5-BD33E8F349AA}" type="slidenum">
              <a:rPr lang="en-US" smtClean="0"/>
              <a:t>‹#›</a:t>
            </a:fld>
            <a:endParaRPr lang="en-US"/>
          </a:p>
        </p:txBody>
      </p:sp>
    </p:spTree>
    <p:extLst>
      <p:ext uri="{BB962C8B-B14F-4D97-AF65-F5344CB8AC3E}">
        <p14:creationId xmlns:p14="http://schemas.microsoft.com/office/powerpoint/2010/main" val="3719255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60610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6061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903C5CB-70BF-47E2-B265-F44BA3FA64A1}" type="datetimeFigureOut">
              <a:rPr lang="en-US" smtClean="0"/>
              <a:t>4/12/2015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55F8C90-17F7-45A2-91F5-BD33E8F349AA}" type="slidenum">
              <a:rPr lang="en-US" smtClean="0"/>
              <a:t>‹#›</a:t>
            </a:fld>
            <a:endParaRPr lang="en-US"/>
          </a:p>
        </p:txBody>
      </p:sp>
    </p:spTree>
    <p:extLst>
      <p:ext uri="{BB962C8B-B14F-4D97-AF65-F5344CB8AC3E}">
        <p14:creationId xmlns:p14="http://schemas.microsoft.com/office/powerpoint/2010/main" val="15037929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848600" cy="6858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143000"/>
            <a:ext cx="8229600" cy="5146675"/>
          </a:xfrm>
        </p:spPr>
        <p:txBody>
          <a:bodyPr/>
          <a:lstStyle/>
          <a:p>
            <a:r>
              <a:rPr lang="en-US" smtClean="0"/>
              <a:t>Click icon to add chart</a:t>
            </a:r>
            <a:endParaRPr lang="en-US"/>
          </a:p>
        </p:txBody>
      </p:sp>
      <p:sp>
        <p:nvSpPr>
          <p:cNvPr id="4" name="Date Placeholder 3"/>
          <p:cNvSpPr>
            <a:spLocks noGrp="1"/>
          </p:cNvSpPr>
          <p:nvPr>
            <p:ph type="dt" sz="half" idx="10"/>
          </p:nvPr>
        </p:nvSpPr>
        <p:spPr>
          <a:xfrm>
            <a:off x="457200" y="6477000"/>
            <a:ext cx="2133600" cy="244475"/>
          </a:xfrm>
        </p:spPr>
        <p:txBody>
          <a:bodyPr/>
          <a:lstStyle>
            <a:lvl1pPr>
              <a:defRPr/>
            </a:lvl1pPr>
          </a:lstStyle>
          <a:p>
            <a:fld id="{6903C5CB-70BF-47E2-B265-F44BA3FA64A1}" type="datetimeFigureOut">
              <a:rPr lang="en-US" smtClean="0"/>
              <a:t>4/12/2015</a:t>
            </a:fld>
            <a:endParaRPr lang="en-US"/>
          </a:p>
        </p:txBody>
      </p:sp>
      <p:sp>
        <p:nvSpPr>
          <p:cNvPr id="5" name="Footer Placeholder 4"/>
          <p:cNvSpPr>
            <a:spLocks noGrp="1"/>
          </p:cNvSpPr>
          <p:nvPr>
            <p:ph type="ftr" sz="quarter" idx="11"/>
          </p:nvPr>
        </p:nvSpPr>
        <p:spPr>
          <a:xfrm>
            <a:off x="3124200" y="6477000"/>
            <a:ext cx="2895600" cy="244475"/>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477000"/>
            <a:ext cx="2133600" cy="244475"/>
          </a:xfrm>
        </p:spPr>
        <p:txBody>
          <a:bodyPr/>
          <a:lstStyle>
            <a:lvl1pPr>
              <a:defRPr/>
            </a:lvl1pPr>
          </a:lstStyle>
          <a:p>
            <a:fld id="{255F8C90-17F7-45A2-91F5-BD33E8F349AA}" type="slidenum">
              <a:rPr lang="en-US" smtClean="0"/>
              <a:t>‹#›</a:t>
            </a:fld>
            <a:endParaRPr lang="en-US"/>
          </a:p>
        </p:txBody>
      </p:sp>
    </p:spTree>
    <p:extLst>
      <p:ext uri="{BB962C8B-B14F-4D97-AF65-F5344CB8AC3E}">
        <p14:creationId xmlns:p14="http://schemas.microsoft.com/office/powerpoint/2010/main" val="4112411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848600" cy="6858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143000"/>
            <a:ext cx="8229600" cy="5146675"/>
          </a:xfrm>
        </p:spPr>
        <p:txBody>
          <a:bodyPr/>
          <a:lstStyle/>
          <a:p>
            <a:r>
              <a:rPr lang="en-US" smtClean="0"/>
              <a:t>Click icon to add SmartArt graphic</a:t>
            </a:r>
            <a:endParaRPr lang="en-US"/>
          </a:p>
        </p:txBody>
      </p:sp>
      <p:sp>
        <p:nvSpPr>
          <p:cNvPr id="4" name="Date Placeholder 3"/>
          <p:cNvSpPr>
            <a:spLocks noGrp="1"/>
          </p:cNvSpPr>
          <p:nvPr>
            <p:ph type="dt" sz="half" idx="10"/>
          </p:nvPr>
        </p:nvSpPr>
        <p:spPr>
          <a:xfrm>
            <a:off x="457200" y="6477000"/>
            <a:ext cx="2133600" cy="244475"/>
          </a:xfrm>
        </p:spPr>
        <p:txBody>
          <a:bodyPr/>
          <a:lstStyle>
            <a:lvl1pPr>
              <a:defRPr/>
            </a:lvl1pPr>
          </a:lstStyle>
          <a:p>
            <a:fld id="{6903C5CB-70BF-47E2-B265-F44BA3FA64A1}" type="datetimeFigureOut">
              <a:rPr lang="en-US" smtClean="0"/>
              <a:t>4/12/2015</a:t>
            </a:fld>
            <a:endParaRPr lang="en-US"/>
          </a:p>
        </p:txBody>
      </p:sp>
      <p:sp>
        <p:nvSpPr>
          <p:cNvPr id="5" name="Footer Placeholder 4"/>
          <p:cNvSpPr>
            <a:spLocks noGrp="1"/>
          </p:cNvSpPr>
          <p:nvPr>
            <p:ph type="ftr" sz="quarter" idx="11"/>
          </p:nvPr>
        </p:nvSpPr>
        <p:spPr>
          <a:xfrm>
            <a:off x="3124200" y="6477000"/>
            <a:ext cx="2895600" cy="244475"/>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477000"/>
            <a:ext cx="2133600" cy="244475"/>
          </a:xfrm>
        </p:spPr>
        <p:txBody>
          <a:bodyPr/>
          <a:lstStyle>
            <a:lvl1pPr>
              <a:defRPr/>
            </a:lvl1pPr>
          </a:lstStyle>
          <a:p>
            <a:fld id="{255F8C90-17F7-45A2-91F5-BD33E8F349AA}" type="slidenum">
              <a:rPr lang="en-US" smtClean="0"/>
              <a:t>‹#›</a:t>
            </a:fld>
            <a:endParaRPr lang="en-US"/>
          </a:p>
        </p:txBody>
      </p:sp>
    </p:spTree>
    <p:extLst>
      <p:ext uri="{BB962C8B-B14F-4D97-AF65-F5344CB8AC3E}">
        <p14:creationId xmlns:p14="http://schemas.microsoft.com/office/powerpoint/2010/main" val="2379787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903C5CB-70BF-47E2-B265-F44BA3FA64A1}" type="datetimeFigureOut">
              <a:rPr lang="en-US" smtClean="0"/>
              <a:t>4/12/2015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55F8C90-17F7-45A2-91F5-BD33E8F349AA}" type="slidenum">
              <a:rPr lang="en-US" smtClean="0"/>
              <a:t>‹#›</a:t>
            </a:fld>
            <a:endParaRPr lang="en-US"/>
          </a:p>
        </p:txBody>
      </p:sp>
    </p:spTree>
    <p:extLst>
      <p:ext uri="{BB962C8B-B14F-4D97-AF65-F5344CB8AC3E}">
        <p14:creationId xmlns:p14="http://schemas.microsoft.com/office/powerpoint/2010/main" val="1250758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6903C5CB-70BF-47E2-B265-F44BA3FA64A1}" type="datetimeFigureOut">
              <a:rPr lang="en-US" smtClean="0"/>
              <a:t>4/12/2015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55F8C90-17F7-45A2-91F5-BD33E8F349AA}" type="slidenum">
              <a:rPr lang="en-US" smtClean="0"/>
              <a:t>‹#›</a:t>
            </a:fld>
            <a:endParaRPr lang="en-US"/>
          </a:p>
        </p:txBody>
      </p:sp>
    </p:spTree>
    <p:extLst>
      <p:ext uri="{BB962C8B-B14F-4D97-AF65-F5344CB8AC3E}">
        <p14:creationId xmlns:p14="http://schemas.microsoft.com/office/powerpoint/2010/main" val="2161444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43000"/>
            <a:ext cx="4038600" cy="5146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38600" cy="5146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6903C5CB-70BF-47E2-B265-F44BA3FA64A1}" type="datetimeFigureOut">
              <a:rPr lang="en-US" smtClean="0"/>
              <a:t>4/12/2015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55F8C90-17F7-45A2-91F5-BD33E8F349AA}" type="slidenum">
              <a:rPr lang="en-US" smtClean="0"/>
              <a:t>‹#›</a:t>
            </a:fld>
            <a:endParaRPr lang="en-US"/>
          </a:p>
        </p:txBody>
      </p:sp>
    </p:spTree>
    <p:extLst>
      <p:ext uri="{BB962C8B-B14F-4D97-AF65-F5344CB8AC3E}">
        <p14:creationId xmlns:p14="http://schemas.microsoft.com/office/powerpoint/2010/main" val="849198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6903C5CB-70BF-47E2-B265-F44BA3FA64A1}" type="datetimeFigureOut">
              <a:rPr lang="en-US" smtClean="0"/>
              <a:t>4/12/2015</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55F8C90-17F7-45A2-91F5-BD33E8F349AA}" type="slidenum">
              <a:rPr lang="en-US" smtClean="0"/>
              <a:t>‹#›</a:t>
            </a:fld>
            <a:endParaRPr lang="en-US"/>
          </a:p>
        </p:txBody>
      </p:sp>
    </p:spTree>
    <p:extLst>
      <p:ext uri="{BB962C8B-B14F-4D97-AF65-F5344CB8AC3E}">
        <p14:creationId xmlns:p14="http://schemas.microsoft.com/office/powerpoint/2010/main" val="3466222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6903C5CB-70BF-47E2-B265-F44BA3FA64A1}" type="datetimeFigureOut">
              <a:rPr lang="en-US" smtClean="0"/>
              <a:t>4/12/2015</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55F8C90-17F7-45A2-91F5-BD33E8F349AA}" type="slidenum">
              <a:rPr lang="en-US" smtClean="0"/>
              <a:t>‹#›</a:t>
            </a:fld>
            <a:endParaRPr lang="en-US"/>
          </a:p>
        </p:txBody>
      </p:sp>
    </p:spTree>
    <p:extLst>
      <p:ext uri="{BB962C8B-B14F-4D97-AF65-F5344CB8AC3E}">
        <p14:creationId xmlns:p14="http://schemas.microsoft.com/office/powerpoint/2010/main" val="283339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6903C5CB-70BF-47E2-B265-F44BA3FA64A1}" type="datetimeFigureOut">
              <a:rPr lang="en-US" smtClean="0"/>
              <a:t>4/12/2015</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55F8C90-17F7-45A2-91F5-BD33E8F349AA}" type="slidenum">
              <a:rPr lang="en-US" smtClean="0"/>
              <a:t>‹#›</a:t>
            </a:fld>
            <a:endParaRPr lang="en-US"/>
          </a:p>
        </p:txBody>
      </p:sp>
    </p:spTree>
    <p:extLst>
      <p:ext uri="{BB962C8B-B14F-4D97-AF65-F5344CB8AC3E}">
        <p14:creationId xmlns:p14="http://schemas.microsoft.com/office/powerpoint/2010/main" val="1357702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903C5CB-70BF-47E2-B265-F44BA3FA64A1}" type="datetimeFigureOut">
              <a:rPr lang="en-US" smtClean="0"/>
              <a:t>4/12/2015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55F8C90-17F7-45A2-91F5-BD33E8F349AA}" type="slidenum">
              <a:rPr lang="en-US" smtClean="0"/>
              <a:t>‹#›</a:t>
            </a:fld>
            <a:endParaRPr lang="en-US"/>
          </a:p>
        </p:txBody>
      </p:sp>
    </p:spTree>
    <p:extLst>
      <p:ext uri="{BB962C8B-B14F-4D97-AF65-F5344CB8AC3E}">
        <p14:creationId xmlns:p14="http://schemas.microsoft.com/office/powerpoint/2010/main" val="2486072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903C5CB-70BF-47E2-B265-F44BA3FA64A1}" type="datetimeFigureOut">
              <a:rPr lang="en-US" smtClean="0"/>
              <a:t>4/12/2015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55F8C90-17F7-45A2-91F5-BD33E8F349AA}" type="slidenum">
              <a:rPr lang="en-US" smtClean="0"/>
              <a:t>‹#›</a:t>
            </a:fld>
            <a:endParaRPr lang="en-US"/>
          </a:p>
        </p:txBody>
      </p:sp>
    </p:spTree>
    <p:extLst>
      <p:ext uri="{BB962C8B-B14F-4D97-AF65-F5344CB8AC3E}">
        <p14:creationId xmlns:p14="http://schemas.microsoft.com/office/powerpoint/2010/main" val="398140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60784"/>
                <a:invGamma/>
              </a:schemeClr>
            </a:gs>
          </a:gsLst>
          <a:lin ang="5400000" scaled="1"/>
        </a:gradFill>
        <a:effectLst/>
      </p:bgPr>
    </p:bg>
    <p:spTree>
      <p:nvGrpSpPr>
        <p:cNvPr id="1" name=""/>
        <p:cNvGrpSpPr/>
        <p:nvPr/>
      </p:nvGrpSpPr>
      <p:grpSpPr>
        <a:xfrm>
          <a:off x="0" y="0"/>
          <a:ext cx="0" cy="0"/>
          <a:chOff x="0" y="0"/>
          <a:chExt cx="0" cy="0"/>
        </a:xfrm>
      </p:grpSpPr>
      <p:pic>
        <p:nvPicPr>
          <p:cNvPr id="1034" name="Picture 10" descr="back_big"/>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gray">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w_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hidden">
          <a:xfrm>
            <a:off x="6629400" y="304800"/>
            <a:ext cx="2514600" cy="6410325"/>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02_icon"/>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28600" y="304800"/>
            <a:ext cx="615950" cy="762000"/>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838200" y="228600"/>
            <a:ext cx="7848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457200" y="1143000"/>
            <a:ext cx="8229600" cy="5146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457200" y="6477000"/>
            <a:ext cx="2133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fld id="{6903C5CB-70BF-47E2-B265-F44BA3FA64A1}" type="datetimeFigureOut">
              <a:rPr lang="en-US" smtClean="0"/>
              <a:t>4/12/2015</a:t>
            </a:fld>
            <a:endParaRPr lang="en-US"/>
          </a:p>
        </p:txBody>
      </p:sp>
      <p:sp>
        <p:nvSpPr>
          <p:cNvPr id="1029" name="Rectangle 5"/>
          <p:cNvSpPr>
            <a:spLocks noGrp="1" noChangeArrowheads="1"/>
          </p:cNvSpPr>
          <p:nvPr>
            <p:ph type="ftr" sz="quarter" idx="3"/>
          </p:nvPr>
        </p:nvSpPr>
        <p:spPr bwMode="auto">
          <a:xfrm>
            <a:off x="3124200" y="6477000"/>
            <a:ext cx="2895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lvl1pPr>
          </a:lstStyle>
          <a:p>
            <a:endParaRPr lang="en-US"/>
          </a:p>
        </p:txBody>
      </p:sp>
      <p:sp>
        <p:nvSpPr>
          <p:cNvPr id="1030" name="Rectangle 6"/>
          <p:cNvSpPr>
            <a:spLocks noGrp="1" noChangeArrowheads="1"/>
          </p:cNvSpPr>
          <p:nvPr>
            <p:ph type="sldNum" sz="quarter" idx="4"/>
          </p:nvPr>
        </p:nvSpPr>
        <p:spPr bwMode="auto">
          <a:xfrm>
            <a:off x="6553200" y="6477000"/>
            <a:ext cx="2133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fld id="{255F8C90-17F7-45A2-91F5-BD33E8F349AA}" type="slidenum">
              <a:rPr lang="en-US" smtClean="0"/>
              <a:t>‹#›</a:t>
            </a:fld>
            <a:endParaRPr lang="en-US"/>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withEffect">
                                  <p:stCondLst>
                                    <p:cond delay="0"/>
                                  </p:stCondLst>
                                  <p:childTnLst>
                                    <p:set>
                                      <p:cBhvr>
                                        <p:cTn id="6" dur="1" fill="hold">
                                          <p:stCondLst>
                                            <p:cond delay="0"/>
                                          </p:stCondLst>
                                        </p:cTn>
                                        <p:tgtEl>
                                          <p:spTgt spid="1034"/>
                                        </p:tgtEl>
                                        <p:attrNameLst>
                                          <p:attrName>style.visibility</p:attrName>
                                        </p:attrNameLst>
                                      </p:cBhvr>
                                      <p:to>
                                        <p:strVal val="visible"/>
                                      </p:to>
                                    </p:set>
                                    <p:animEffect transition="in" filter="strips(downRight)">
                                      <p:cBhvr>
                                        <p:cTn id="7" dur="500"/>
                                        <p:tgtEl>
                                          <p:spTgt spid="1034"/>
                                        </p:tgtEl>
                                      </p:cBhvr>
                                    </p:animEffect>
                                  </p:childTnLst>
                                </p:cTn>
                              </p:par>
                            </p:childTnLst>
                          </p:cTn>
                        </p:par>
                        <p:par>
                          <p:cTn id="8" fill="hold" nodeType="afterGroup">
                            <p:stCondLst>
                              <p:cond delay="500"/>
                            </p:stCondLst>
                            <p:childTnLst>
                              <p:par>
                                <p:cTn id="9" presetID="10" presetClass="exit" presetSubtype="0" fill="hold" nodeType="afterEffect">
                                  <p:stCondLst>
                                    <p:cond delay="0"/>
                                  </p:stCondLst>
                                  <p:childTnLst>
                                    <p:animEffect transition="out" filter="fade">
                                      <p:cBhvr>
                                        <p:cTn id="10" dur="1000"/>
                                        <p:tgtEl>
                                          <p:spTgt spid="1034"/>
                                        </p:tgtEl>
                                      </p:cBhvr>
                                    </p:animEffect>
                                    <p:set>
                                      <p:cBhvr>
                                        <p:cTn id="11" dur="1" fill="hold">
                                          <p:stCondLst>
                                            <p:cond delay="999"/>
                                          </p:stCondLst>
                                        </p:cTn>
                                        <p:tgtEl>
                                          <p:spTgt spid="1034"/>
                                        </p:tgtEl>
                                        <p:attrNameLst>
                                          <p:attrName>style.visibility</p:attrName>
                                        </p:attrNameLst>
                                      </p:cBhvr>
                                      <p:to>
                                        <p:strVal val="hidden"/>
                                      </p:to>
                                    </p:set>
                                  </p:childTnLst>
                                </p:cTn>
                              </p:par>
                            </p:childTnLst>
                          </p:cTn>
                        </p:par>
                        <p:par>
                          <p:cTn id="12" fill="hold" nodeType="afterGroup">
                            <p:stCondLst>
                              <p:cond delay="1500"/>
                            </p:stCondLst>
                            <p:childTnLst>
                              <p:par>
                                <p:cTn id="13" presetID="10" presetClass="entr" presetSubtype="0" fill="hold" nodeType="afterEffect">
                                  <p:stCondLst>
                                    <p:cond delay="0"/>
                                  </p:stCondLst>
                                  <p:childTnLst>
                                    <p:set>
                                      <p:cBhvr>
                                        <p:cTn id="14" dur="1" fill="hold">
                                          <p:stCondLst>
                                            <p:cond delay="0"/>
                                          </p:stCondLst>
                                        </p:cTn>
                                        <p:tgtEl>
                                          <p:spTgt spid="1034"/>
                                        </p:tgtEl>
                                        <p:attrNameLst>
                                          <p:attrName>style.visibility</p:attrName>
                                        </p:attrNameLst>
                                      </p:cBhvr>
                                      <p:to>
                                        <p:strVal val="visible"/>
                                      </p:to>
                                    </p:set>
                                    <p:animEffect transition="in" filter="fade">
                                      <p:cBhvr>
                                        <p:cTn id="15" dur="1000"/>
                                        <p:tgtEl>
                                          <p:spTgt spid="10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l" rtl="0" eaLnBrk="1" fontAlgn="base" hangingPunct="1">
        <a:spcBef>
          <a:spcPct val="0"/>
        </a:spcBef>
        <a:spcAft>
          <a:spcPct val="0"/>
        </a:spcAft>
        <a:defRPr sz="3600" b="1">
          <a:solidFill>
            <a:schemeClr val="tx1"/>
          </a:solidFill>
          <a:latin typeface="+mj-lt"/>
          <a:ea typeface="+mj-ea"/>
          <a:cs typeface="+mj-cs"/>
        </a:defRPr>
      </a:lvl1pPr>
      <a:lvl2pPr algn="l" rtl="0" eaLnBrk="1" fontAlgn="base" hangingPunct="1">
        <a:spcBef>
          <a:spcPct val="0"/>
        </a:spcBef>
        <a:spcAft>
          <a:spcPct val="0"/>
        </a:spcAft>
        <a:defRPr sz="3600" b="1">
          <a:solidFill>
            <a:schemeClr val="tx1"/>
          </a:solidFill>
          <a:latin typeface="Verdana" pitchFamily="34" charset="0"/>
          <a:cs typeface="Arial" charset="0"/>
        </a:defRPr>
      </a:lvl2pPr>
      <a:lvl3pPr algn="l" rtl="0" eaLnBrk="1" fontAlgn="base" hangingPunct="1">
        <a:spcBef>
          <a:spcPct val="0"/>
        </a:spcBef>
        <a:spcAft>
          <a:spcPct val="0"/>
        </a:spcAft>
        <a:defRPr sz="3600" b="1">
          <a:solidFill>
            <a:schemeClr val="tx1"/>
          </a:solidFill>
          <a:latin typeface="Verdana" pitchFamily="34" charset="0"/>
          <a:cs typeface="Arial" charset="0"/>
        </a:defRPr>
      </a:lvl3pPr>
      <a:lvl4pPr algn="l" rtl="0" eaLnBrk="1" fontAlgn="base" hangingPunct="1">
        <a:spcBef>
          <a:spcPct val="0"/>
        </a:spcBef>
        <a:spcAft>
          <a:spcPct val="0"/>
        </a:spcAft>
        <a:defRPr sz="3600" b="1">
          <a:solidFill>
            <a:schemeClr val="tx1"/>
          </a:solidFill>
          <a:latin typeface="Verdana" pitchFamily="34" charset="0"/>
          <a:cs typeface="Arial" charset="0"/>
        </a:defRPr>
      </a:lvl4pPr>
      <a:lvl5pPr algn="l" rtl="0" eaLnBrk="1" fontAlgn="base" hangingPunct="1">
        <a:spcBef>
          <a:spcPct val="0"/>
        </a:spcBef>
        <a:spcAft>
          <a:spcPct val="0"/>
        </a:spcAft>
        <a:defRPr sz="3600" b="1">
          <a:solidFill>
            <a:schemeClr val="tx1"/>
          </a:solidFill>
          <a:latin typeface="Verdana" pitchFamily="34" charset="0"/>
          <a:cs typeface="Arial" charset="0"/>
        </a:defRPr>
      </a:lvl5pPr>
      <a:lvl6pPr marL="457200" algn="l" rtl="0" eaLnBrk="1" fontAlgn="base" hangingPunct="1">
        <a:spcBef>
          <a:spcPct val="0"/>
        </a:spcBef>
        <a:spcAft>
          <a:spcPct val="0"/>
        </a:spcAft>
        <a:defRPr sz="3600" b="1">
          <a:solidFill>
            <a:schemeClr val="tx1"/>
          </a:solidFill>
          <a:latin typeface="Verdana" pitchFamily="34" charset="0"/>
          <a:cs typeface="Arial" charset="0"/>
        </a:defRPr>
      </a:lvl6pPr>
      <a:lvl7pPr marL="914400" algn="l" rtl="0" eaLnBrk="1" fontAlgn="base" hangingPunct="1">
        <a:spcBef>
          <a:spcPct val="0"/>
        </a:spcBef>
        <a:spcAft>
          <a:spcPct val="0"/>
        </a:spcAft>
        <a:defRPr sz="3600" b="1">
          <a:solidFill>
            <a:schemeClr val="tx1"/>
          </a:solidFill>
          <a:latin typeface="Verdana" pitchFamily="34" charset="0"/>
          <a:cs typeface="Arial" charset="0"/>
        </a:defRPr>
      </a:lvl7pPr>
      <a:lvl8pPr marL="1371600" algn="l" rtl="0" eaLnBrk="1" fontAlgn="base" hangingPunct="1">
        <a:spcBef>
          <a:spcPct val="0"/>
        </a:spcBef>
        <a:spcAft>
          <a:spcPct val="0"/>
        </a:spcAft>
        <a:defRPr sz="3600" b="1">
          <a:solidFill>
            <a:schemeClr val="tx1"/>
          </a:solidFill>
          <a:latin typeface="Verdana" pitchFamily="34" charset="0"/>
          <a:cs typeface="Arial" charset="0"/>
        </a:defRPr>
      </a:lvl8pPr>
      <a:lvl9pPr marL="1828800" algn="l" rtl="0" eaLnBrk="1" fontAlgn="base" hangingPunct="1">
        <a:spcBef>
          <a:spcPct val="0"/>
        </a:spcBef>
        <a:spcAft>
          <a:spcPct val="0"/>
        </a:spcAft>
        <a:defRPr sz="3600" b="1">
          <a:solidFill>
            <a:schemeClr val="tx1"/>
          </a:solidFill>
          <a:latin typeface="Verdana" pitchFamily="34" charset="0"/>
          <a:cs typeface="Arial" charset="0"/>
        </a:defRPr>
      </a:lvl9pPr>
    </p:titleStyle>
    <p:bodyStyle>
      <a:lvl1pPr marL="342900" indent="-342900" algn="l" rtl="0" eaLnBrk="1" fontAlgn="base" hangingPunct="1">
        <a:spcBef>
          <a:spcPct val="20000"/>
        </a:spcBef>
        <a:spcAft>
          <a:spcPct val="0"/>
        </a:spcAft>
        <a:buClr>
          <a:schemeClr val="accent2"/>
        </a:buClr>
        <a:buFont typeface="Wingdings" pitchFamily="2" charset="2"/>
        <a:buChar char="v"/>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Font typeface="Wingdings" pitchFamily="2" charset="2"/>
        <a:buChar char="§"/>
        <a:defRPr sz="2800">
          <a:solidFill>
            <a:schemeClr val="tx1"/>
          </a:solidFill>
          <a:latin typeface="Arial" charset="0"/>
          <a:cs typeface="+mn-cs"/>
        </a:defRPr>
      </a:lvl2pPr>
      <a:lvl3pPr marL="1143000" indent="-228600" algn="l" rtl="0" eaLnBrk="1" fontAlgn="base" hangingPunct="1">
        <a:spcBef>
          <a:spcPct val="20000"/>
        </a:spcBef>
        <a:spcAft>
          <a:spcPct val="0"/>
        </a:spcAft>
        <a:buClr>
          <a:schemeClr val="hlink"/>
        </a:buClr>
        <a:buChar char="•"/>
        <a:defRPr sz="2400">
          <a:solidFill>
            <a:schemeClr val="tx1"/>
          </a:solidFill>
          <a:latin typeface="Arial" charset="0"/>
          <a:cs typeface="+mn-cs"/>
        </a:defRPr>
      </a:lvl3pPr>
      <a:lvl4pPr marL="1600200" indent="-228600" algn="l" rtl="0" eaLnBrk="1" fontAlgn="base" hangingPunct="1">
        <a:spcBef>
          <a:spcPct val="20000"/>
        </a:spcBef>
        <a:spcAft>
          <a:spcPct val="0"/>
        </a:spcAft>
        <a:buChar char="–"/>
        <a:defRPr sz="2000">
          <a:solidFill>
            <a:schemeClr val="tx1"/>
          </a:solidFill>
          <a:latin typeface="Arial" charset="0"/>
          <a:cs typeface="+mn-cs"/>
        </a:defRPr>
      </a:lvl4pPr>
      <a:lvl5pPr marL="2057400" indent="-228600" algn="l" rtl="0" eaLnBrk="1" fontAlgn="base" hangingPunct="1">
        <a:spcBef>
          <a:spcPct val="20000"/>
        </a:spcBef>
        <a:spcAft>
          <a:spcPct val="0"/>
        </a:spcAft>
        <a:buChar char="»"/>
        <a:defRPr sz="2000">
          <a:solidFill>
            <a:schemeClr val="tx1"/>
          </a:solidFill>
          <a:latin typeface="Arial" charset="0"/>
          <a:cs typeface="+mn-cs"/>
        </a:defRPr>
      </a:lvl5pPr>
      <a:lvl6pPr marL="2514600" indent="-228600" algn="l" rtl="0" eaLnBrk="1" fontAlgn="base" hangingPunct="1">
        <a:spcBef>
          <a:spcPct val="20000"/>
        </a:spcBef>
        <a:spcAft>
          <a:spcPct val="0"/>
        </a:spcAft>
        <a:buChar char="»"/>
        <a:defRPr sz="2000">
          <a:solidFill>
            <a:schemeClr val="tx1"/>
          </a:solidFill>
          <a:latin typeface="Arial" charset="0"/>
          <a:cs typeface="+mn-cs"/>
        </a:defRPr>
      </a:lvl6pPr>
      <a:lvl7pPr marL="2971800" indent="-228600" algn="l" rtl="0" eaLnBrk="1" fontAlgn="base" hangingPunct="1">
        <a:spcBef>
          <a:spcPct val="20000"/>
        </a:spcBef>
        <a:spcAft>
          <a:spcPct val="0"/>
        </a:spcAft>
        <a:buChar char="»"/>
        <a:defRPr sz="2000">
          <a:solidFill>
            <a:schemeClr val="tx1"/>
          </a:solidFill>
          <a:latin typeface="Arial" charset="0"/>
          <a:cs typeface="+mn-cs"/>
        </a:defRPr>
      </a:lvl7pPr>
      <a:lvl8pPr marL="3429000" indent="-228600" algn="l" rtl="0" eaLnBrk="1" fontAlgn="base" hangingPunct="1">
        <a:spcBef>
          <a:spcPct val="20000"/>
        </a:spcBef>
        <a:spcAft>
          <a:spcPct val="0"/>
        </a:spcAft>
        <a:buChar char="»"/>
        <a:defRPr sz="2000">
          <a:solidFill>
            <a:schemeClr val="tx1"/>
          </a:solidFill>
          <a:latin typeface="Arial" charset="0"/>
          <a:cs typeface="+mn-cs"/>
        </a:defRPr>
      </a:lvl8pPr>
      <a:lvl9pPr marL="3886200" indent="-228600" algn="l" rtl="0" eaLnBrk="1" fontAlgn="base" hangingPunct="1">
        <a:spcBef>
          <a:spcPct val="20000"/>
        </a:spcBef>
        <a:spcAft>
          <a:spcPct val="0"/>
        </a:spcAft>
        <a:buChar char="»"/>
        <a:defRPr sz="2000">
          <a:solidFill>
            <a:schemeClr val="tx1"/>
          </a:solidFill>
          <a:latin typeface="Arial"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76600" y="4648200"/>
            <a:ext cx="5638800" cy="838200"/>
          </a:xfrm>
        </p:spPr>
        <p:txBody>
          <a:bodyPr/>
          <a:lstStyle/>
          <a:p>
            <a:r>
              <a:rPr lang="en-US" sz="4800" dirty="0" smtClean="0"/>
              <a:t>The iPhone Market </a:t>
            </a:r>
            <a:endParaRPr lang="en-US" sz="4800" dirty="0"/>
          </a:p>
        </p:txBody>
      </p:sp>
      <p:sp>
        <p:nvSpPr>
          <p:cNvPr id="3" name="Subtitle 2"/>
          <p:cNvSpPr>
            <a:spLocks noGrp="1"/>
          </p:cNvSpPr>
          <p:nvPr>
            <p:ph type="subTitle" idx="1"/>
          </p:nvPr>
        </p:nvSpPr>
        <p:spPr/>
        <p:txBody>
          <a:bodyPr/>
          <a:lstStyle/>
          <a:p>
            <a:r>
              <a:rPr lang="en-US" dirty="0" smtClean="0"/>
              <a:t>A Presentation about Market Competition,</a:t>
            </a:r>
          </a:p>
          <a:p>
            <a:r>
              <a:rPr lang="en-US" dirty="0" smtClean="0"/>
              <a:t> Growth and Survival </a:t>
            </a:r>
            <a:endParaRPr lang="en-US" dirty="0"/>
          </a:p>
        </p:txBody>
      </p:sp>
      <p:sp>
        <p:nvSpPr>
          <p:cNvPr id="4" name="Rounded Rectangle 3"/>
          <p:cNvSpPr/>
          <p:nvPr/>
        </p:nvSpPr>
        <p:spPr>
          <a:xfrm>
            <a:off x="3429000" y="152400"/>
            <a:ext cx="5562600" cy="60960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r>
              <a:rPr lang="en-US" b="1" dirty="0" smtClean="0"/>
              <a:t>Presented by: </a:t>
            </a:r>
            <a:endParaRPr lang="en-US" b="1" dirty="0"/>
          </a:p>
        </p:txBody>
      </p:sp>
    </p:spTree>
    <p:extLst>
      <p:ext uri="{BB962C8B-B14F-4D97-AF65-F5344CB8AC3E}">
        <p14:creationId xmlns:p14="http://schemas.microsoft.com/office/powerpoint/2010/main" val="137263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iPhone Phenomena </a:t>
            </a:r>
            <a:endParaRPr lang="en-US" dirty="0"/>
          </a:p>
        </p:txBody>
      </p:sp>
      <p:sp>
        <p:nvSpPr>
          <p:cNvPr id="3" name="Content Placeholder 2"/>
          <p:cNvSpPr>
            <a:spLocks noGrp="1"/>
          </p:cNvSpPr>
          <p:nvPr>
            <p:ph idx="1"/>
          </p:nvPr>
        </p:nvSpPr>
        <p:spPr>
          <a:xfrm>
            <a:off x="4495800" y="2362200"/>
            <a:ext cx="4191000" cy="3927475"/>
          </a:xfrm>
        </p:spPr>
        <p:txBody>
          <a:bodyPr/>
          <a:lstStyle/>
          <a:p>
            <a:r>
              <a:rPr lang="en-US" dirty="0" smtClean="0"/>
              <a:t>The creation of the first iPhone has set a new standard for modern communication. </a:t>
            </a:r>
            <a:endParaRPr lang="en-US" dirty="0"/>
          </a:p>
        </p:txBody>
      </p:sp>
      <p:pic>
        <p:nvPicPr>
          <p:cNvPr id="1026" name="Picture 2" descr="http://t2.gstatic.com/images?q=tbn:ANd9GcSQNCQXjPLd1hBb2NP9OHyQhD4VYWVUOJC0gNjtz0B_g_GQeqY0c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810000"/>
            <a:ext cx="3926235" cy="2438400"/>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81000" y="1600200"/>
            <a:ext cx="3926235" cy="2031325"/>
          </a:xfrm>
          <a:prstGeom prst="rect">
            <a:avLst/>
          </a:prstGeom>
          <a:noFill/>
        </p:spPr>
        <p:txBody>
          <a:bodyPr wrap="square" rtlCol="0">
            <a:spAutoFit/>
          </a:bodyPr>
          <a:lstStyle/>
          <a:p>
            <a:r>
              <a:rPr lang="en-US" b="1" i="1" dirty="0" smtClean="0">
                <a:solidFill>
                  <a:srgbClr val="FFC000"/>
                </a:solidFill>
              </a:rPr>
              <a:t>The creation of the first iPhone was designed to cater to the communication needs and demands of the public as response to the growing culture of owning handheld devices. </a:t>
            </a:r>
            <a:endParaRPr lang="en-US" b="1" i="1" dirty="0">
              <a:solidFill>
                <a:srgbClr val="FFC000"/>
              </a:solidFill>
            </a:endParaRPr>
          </a:p>
        </p:txBody>
      </p:sp>
    </p:spTree>
    <p:extLst>
      <p:ext uri="{BB962C8B-B14F-4D97-AF65-F5344CB8AC3E}">
        <p14:creationId xmlns:p14="http://schemas.microsoft.com/office/powerpoint/2010/main" val="3562141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barn(inVertical)">
                                      <p:cBhvr>
                                        <p:cTn id="14" dur="500"/>
                                        <p:tgtEl>
                                          <p:spTgt spid="1026"/>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wipe(down)">
                                      <p:cBhvr>
                                        <p:cTn id="1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iPhone Culture </a:t>
            </a:r>
            <a:endParaRPr lang="en-US" dirty="0"/>
          </a:p>
        </p:txBody>
      </p:sp>
      <p:sp>
        <p:nvSpPr>
          <p:cNvPr id="3" name="Content Placeholder 2"/>
          <p:cNvSpPr>
            <a:spLocks noGrp="1"/>
          </p:cNvSpPr>
          <p:nvPr>
            <p:ph idx="1"/>
          </p:nvPr>
        </p:nvSpPr>
        <p:spPr>
          <a:xfrm>
            <a:off x="457200" y="1143001"/>
            <a:ext cx="8229600" cy="3276600"/>
          </a:xfrm>
        </p:spPr>
        <p:txBody>
          <a:bodyPr/>
          <a:lstStyle/>
          <a:p>
            <a:r>
              <a:rPr lang="en-US" dirty="0" smtClean="0"/>
              <a:t>To set the market ready, companies such as Apple Inc. provided the market with an overview of what it would be like to have everything in one’s fingertips. iPhones and other brands of smartphones basically promoted the following concepts: </a:t>
            </a:r>
            <a:endParaRPr lang="en-US" dirty="0"/>
          </a:p>
        </p:txBody>
      </p:sp>
      <p:sp>
        <p:nvSpPr>
          <p:cNvPr id="4" name="Rectangle 3"/>
          <p:cNvSpPr/>
          <p:nvPr/>
        </p:nvSpPr>
        <p:spPr>
          <a:xfrm>
            <a:off x="609600" y="4419600"/>
            <a:ext cx="2499402"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Freedom</a:t>
            </a:r>
            <a:endParaRPr lang="en-US" sz="3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Rectangle 5"/>
          <p:cNvSpPr/>
          <p:nvPr/>
        </p:nvSpPr>
        <p:spPr>
          <a:xfrm>
            <a:off x="1600200" y="5065931"/>
            <a:ext cx="3701654"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Convenience </a:t>
            </a:r>
            <a:endParaRPr lang="en-US" sz="3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Rectangle 6"/>
          <p:cNvSpPr/>
          <p:nvPr/>
        </p:nvSpPr>
        <p:spPr>
          <a:xfrm>
            <a:off x="3477434" y="5712262"/>
            <a:ext cx="3938899"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Fashion Trend</a:t>
            </a:r>
            <a:endParaRPr lang="en-US" sz="3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409200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Birth of a Trend </a:t>
            </a:r>
            <a:endParaRPr lang="en-US" dirty="0"/>
          </a:p>
        </p:txBody>
      </p:sp>
      <p:sp>
        <p:nvSpPr>
          <p:cNvPr id="4" name="Rectangle 3"/>
          <p:cNvSpPr/>
          <p:nvPr/>
        </p:nvSpPr>
        <p:spPr>
          <a:xfrm>
            <a:off x="30480" y="1295400"/>
            <a:ext cx="8117928" cy="1077218"/>
          </a:xfrm>
          <a:prstGeom prst="rect">
            <a:avLst/>
          </a:prstGeom>
          <a:noFill/>
        </p:spPr>
        <p:txBody>
          <a:bodyPr wrap="none" lIns="91440" tIns="45720" rIns="91440" bIns="45720">
            <a:spAutoFit/>
          </a:bodyPr>
          <a:lstStyle/>
          <a:p>
            <a:pPr algn="ctr"/>
            <a:r>
              <a:rPr lang="en-US" sz="3200" b="1" i="1" dirty="0" smtClean="0">
                <a:ln w="10541" cmpd="sng">
                  <a:solidFill>
                    <a:schemeClr val="accent1">
                      <a:shade val="88000"/>
                      <a:satMod val="110000"/>
                    </a:schemeClr>
                  </a:solidFill>
                  <a:prstDash val="solid"/>
                </a:ln>
                <a:solidFill>
                  <a:srgbClr val="FFC000"/>
                </a:solidFill>
              </a:rPr>
              <a:t>From the birth of one product </a:t>
            </a:r>
          </a:p>
          <a:p>
            <a:pPr algn="ctr"/>
            <a:r>
              <a:rPr lang="en-US" sz="3200" b="1" i="1" dirty="0" smtClean="0">
                <a:ln w="10541" cmpd="sng">
                  <a:solidFill>
                    <a:schemeClr val="accent1">
                      <a:shade val="88000"/>
                      <a:satMod val="110000"/>
                    </a:schemeClr>
                  </a:solidFill>
                  <a:prstDash val="solid"/>
                </a:ln>
                <a:solidFill>
                  <a:srgbClr val="FFC000"/>
                </a:solidFill>
              </a:rPr>
              <a:t>comes the birth of other markets: </a:t>
            </a:r>
            <a:endParaRPr lang="en-US" sz="3200" b="1" i="1" cap="none" spc="0" dirty="0">
              <a:ln w="10541" cmpd="sng">
                <a:solidFill>
                  <a:schemeClr val="accent1">
                    <a:shade val="88000"/>
                    <a:satMod val="110000"/>
                  </a:schemeClr>
                </a:solidFill>
                <a:prstDash val="solid"/>
              </a:ln>
              <a:solidFill>
                <a:srgbClr val="FFC000"/>
              </a:solidFill>
              <a:effectLst/>
            </a:endParaRPr>
          </a:p>
        </p:txBody>
      </p:sp>
      <p:sp>
        <p:nvSpPr>
          <p:cNvPr id="5" name="Rectangle 4"/>
          <p:cNvSpPr/>
          <p:nvPr/>
        </p:nvSpPr>
        <p:spPr>
          <a:xfrm>
            <a:off x="3124200" y="2695783"/>
            <a:ext cx="5468164"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600" b="1" cap="none" spc="50" dirty="0" smtClean="0">
                <a:ln w="11430"/>
                <a:effectLst>
                  <a:outerShdw blurRad="76200" dist="50800" dir="5400000" algn="tl" rotWithShape="0">
                    <a:srgbClr val="000000">
                      <a:alpha val="65000"/>
                    </a:srgbClr>
                  </a:outerShdw>
                </a:effectLst>
              </a:rPr>
              <a:t>iPhone app markets</a:t>
            </a:r>
            <a:endParaRPr lang="en-US" sz="3600" b="1" cap="none" spc="50" dirty="0">
              <a:ln w="11430"/>
              <a:effectLst>
                <a:outerShdw blurRad="76200" dist="50800" dir="5400000" algn="tl" rotWithShape="0">
                  <a:srgbClr val="000000">
                    <a:alpha val="65000"/>
                  </a:srgbClr>
                </a:outerShdw>
              </a:effectLst>
            </a:endParaRPr>
          </a:p>
        </p:txBody>
      </p:sp>
      <p:sp>
        <p:nvSpPr>
          <p:cNvPr id="6" name="Rectangle 5"/>
          <p:cNvSpPr/>
          <p:nvPr/>
        </p:nvSpPr>
        <p:spPr>
          <a:xfrm>
            <a:off x="533400" y="3429000"/>
            <a:ext cx="6737742" cy="1200329"/>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600" b="1" cap="none" spc="50" dirty="0" smtClean="0">
                <a:ln w="11430"/>
                <a:solidFill>
                  <a:schemeClr val="accent4">
                    <a:lumMod val="90000"/>
                  </a:schemeClr>
                </a:solidFill>
                <a:effectLst>
                  <a:outerShdw blurRad="76200" dist="50800" dir="5400000" algn="tl" rotWithShape="0">
                    <a:srgbClr val="000000">
                      <a:alpha val="65000"/>
                    </a:srgbClr>
                  </a:outerShdw>
                </a:effectLst>
              </a:rPr>
              <a:t>Accessories and add-ons</a:t>
            </a:r>
          </a:p>
          <a:p>
            <a:pPr algn="ctr"/>
            <a:r>
              <a:rPr lang="en-US" sz="3600" b="1" cap="none" spc="50" dirty="0" smtClean="0">
                <a:ln w="11430"/>
                <a:solidFill>
                  <a:schemeClr val="accent4">
                    <a:lumMod val="90000"/>
                  </a:schemeClr>
                </a:solidFill>
                <a:effectLst>
                  <a:outerShdw blurRad="76200" dist="50800" dir="5400000" algn="tl" rotWithShape="0">
                    <a:srgbClr val="000000">
                      <a:alpha val="65000"/>
                    </a:srgbClr>
                  </a:outerShdw>
                </a:effectLst>
              </a:rPr>
              <a:t> to the basic iPhone</a:t>
            </a:r>
            <a:endParaRPr lang="en-US" sz="3600" b="1" cap="none" spc="50" dirty="0">
              <a:ln w="11430"/>
              <a:solidFill>
                <a:schemeClr val="accent4">
                  <a:lumMod val="90000"/>
                </a:schemeClr>
              </a:solidFill>
              <a:effectLst>
                <a:outerShdw blurRad="76200" dist="50800" dir="5400000" algn="tl" rotWithShape="0">
                  <a:srgbClr val="000000">
                    <a:alpha val="65000"/>
                  </a:srgbClr>
                </a:outerShdw>
              </a:effectLst>
            </a:endParaRPr>
          </a:p>
        </p:txBody>
      </p:sp>
      <p:sp>
        <p:nvSpPr>
          <p:cNvPr id="7" name="Rectangle 6"/>
          <p:cNvSpPr/>
          <p:nvPr/>
        </p:nvSpPr>
        <p:spPr>
          <a:xfrm>
            <a:off x="2876197" y="4800600"/>
            <a:ext cx="6213560" cy="1815882"/>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cap="none" spc="50" dirty="0" smtClean="0">
                <a:ln w="11430"/>
                <a:solidFill>
                  <a:schemeClr val="accent2">
                    <a:lumMod val="20000"/>
                    <a:lumOff val="80000"/>
                  </a:schemeClr>
                </a:solidFill>
                <a:effectLst>
                  <a:outerShdw blurRad="76200" dist="50800" dir="5400000" algn="tl" rotWithShape="0">
                    <a:srgbClr val="000000">
                      <a:alpha val="65000"/>
                    </a:srgbClr>
                  </a:outerShdw>
                </a:effectLst>
              </a:rPr>
              <a:t>Network companies </a:t>
            </a:r>
            <a:r>
              <a:rPr lang="en-US" sz="2800" b="1" spc="50" dirty="0" smtClean="0">
                <a:ln w="11430"/>
                <a:solidFill>
                  <a:schemeClr val="accent2">
                    <a:lumMod val="20000"/>
                    <a:lumOff val="80000"/>
                  </a:schemeClr>
                </a:solidFill>
                <a:effectLst>
                  <a:outerShdw blurRad="76200" dist="50800" dir="5400000" algn="tl" rotWithShape="0">
                    <a:srgbClr val="000000">
                      <a:alpha val="65000"/>
                    </a:srgbClr>
                  </a:outerShdw>
                </a:effectLst>
              </a:rPr>
              <a:t>offering </a:t>
            </a:r>
          </a:p>
          <a:p>
            <a:pPr algn="ctr"/>
            <a:r>
              <a:rPr lang="en-US" sz="2800" b="1" spc="50" dirty="0" smtClean="0">
                <a:ln w="11430"/>
                <a:solidFill>
                  <a:schemeClr val="accent2">
                    <a:lumMod val="20000"/>
                    <a:lumOff val="80000"/>
                  </a:schemeClr>
                </a:solidFill>
                <a:effectLst>
                  <a:outerShdw blurRad="76200" dist="50800" dir="5400000" algn="tl" rotWithShape="0">
                    <a:srgbClr val="000000">
                      <a:alpha val="65000"/>
                    </a:srgbClr>
                  </a:outerShdw>
                </a:effectLst>
              </a:rPr>
              <a:t>Special communication </a:t>
            </a:r>
          </a:p>
          <a:p>
            <a:pPr algn="ctr"/>
            <a:r>
              <a:rPr lang="en-US" sz="2800" b="1" spc="50" dirty="0" smtClean="0">
                <a:ln w="11430"/>
                <a:solidFill>
                  <a:schemeClr val="accent2">
                    <a:lumMod val="20000"/>
                    <a:lumOff val="80000"/>
                  </a:schemeClr>
                </a:solidFill>
                <a:effectLst>
                  <a:outerShdw blurRad="76200" dist="50800" dir="5400000" algn="tl" rotWithShape="0">
                    <a:srgbClr val="000000">
                      <a:alpha val="65000"/>
                    </a:srgbClr>
                  </a:outerShdw>
                </a:effectLst>
              </a:rPr>
              <a:t>bundles in </a:t>
            </a:r>
          </a:p>
          <a:p>
            <a:pPr algn="ctr"/>
            <a:r>
              <a:rPr lang="en-US" sz="2800" b="1" spc="50" dirty="0" smtClean="0">
                <a:ln w="11430"/>
                <a:solidFill>
                  <a:schemeClr val="accent2">
                    <a:lumMod val="20000"/>
                    <a:lumOff val="80000"/>
                  </a:schemeClr>
                </a:solidFill>
                <a:effectLst>
                  <a:outerShdw blurRad="76200" dist="50800" dir="5400000" algn="tl" rotWithShape="0">
                    <a:srgbClr val="000000">
                      <a:alpha val="65000"/>
                    </a:srgbClr>
                  </a:outerShdw>
                </a:effectLst>
              </a:rPr>
              <a:t>support of iPhone release</a:t>
            </a:r>
            <a:endParaRPr lang="en-US" sz="2800" b="1" cap="none" spc="50" dirty="0" smtClean="0">
              <a:ln w="11430"/>
              <a:solidFill>
                <a:schemeClr val="accent2">
                  <a:lumMod val="20000"/>
                  <a:lumOff val="80000"/>
                </a:schemeClr>
              </a:soli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3716495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ppt_x"/>
                                          </p:val>
                                        </p:tav>
                                        <p:tav tm="100000">
                                          <p:val>
                                            <p:strVal val="#ppt_x"/>
                                          </p:val>
                                        </p:tav>
                                      </p:tavLst>
                                    </p:anim>
                                    <p:anim calcmode="lin" valueType="num">
                                      <p:cBhvr additive="base">
                                        <p:cTn id="2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 fill="hold"/>
                                        <p:tgtEl>
                                          <p:spTgt spid="6"/>
                                        </p:tgtEl>
                                        <p:attrNameLst>
                                          <p:attrName>ppt_x</p:attrName>
                                        </p:attrNameLst>
                                      </p:cBhvr>
                                      <p:tavLst>
                                        <p:tav tm="0">
                                          <p:val>
                                            <p:strVal val="#ppt_x"/>
                                          </p:val>
                                        </p:tav>
                                        <p:tav tm="100000">
                                          <p:val>
                                            <p:strVal val="#ppt_x"/>
                                          </p:val>
                                        </p:tav>
                                      </p:tavLst>
                                    </p:anim>
                                    <p:anim calcmode="lin" valueType="num">
                                      <p:cBhvr additive="base">
                                        <p:cTn id="2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additive="base">
                                        <p:cTn id="32" dur="500" fill="hold"/>
                                        <p:tgtEl>
                                          <p:spTgt spid="7"/>
                                        </p:tgtEl>
                                        <p:attrNameLst>
                                          <p:attrName>ppt_x</p:attrName>
                                        </p:attrNameLst>
                                      </p:cBhvr>
                                      <p:tavLst>
                                        <p:tav tm="0">
                                          <p:val>
                                            <p:strVal val="#ppt_x"/>
                                          </p:val>
                                        </p:tav>
                                        <p:tav tm="100000">
                                          <p:val>
                                            <p:strVal val="#ppt_x"/>
                                          </p:val>
                                        </p:tav>
                                      </p:tavLst>
                                    </p:anim>
                                    <p:anim calcmode="lin" valueType="num">
                                      <p:cBhvr additive="base">
                                        <p:cTn id="3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Creation of Competition </a:t>
            </a:r>
            <a:endParaRPr lang="en-US" dirty="0"/>
          </a:p>
        </p:txBody>
      </p:sp>
      <p:sp>
        <p:nvSpPr>
          <p:cNvPr id="5" name="TextBox 4"/>
          <p:cNvSpPr txBox="1"/>
          <p:nvPr/>
        </p:nvSpPr>
        <p:spPr>
          <a:xfrm>
            <a:off x="609600" y="1447800"/>
            <a:ext cx="4114800" cy="1200329"/>
          </a:xfrm>
          <a:prstGeom prst="rect">
            <a:avLst/>
          </a:prstGeom>
          <a:noFill/>
        </p:spPr>
        <p:txBody>
          <a:bodyPr wrap="square" rtlCol="0">
            <a:spAutoFit/>
          </a:bodyPr>
          <a:lstStyle/>
          <a:p>
            <a:r>
              <a:rPr lang="en-US" sz="3600" b="1" dirty="0" smtClean="0"/>
              <a:t>Branded Smartphones </a:t>
            </a:r>
            <a:endParaRPr lang="en-US" sz="3600" b="1" dirty="0"/>
          </a:p>
        </p:txBody>
      </p:sp>
      <p:sp>
        <p:nvSpPr>
          <p:cNvPr id="7" name="TextBox 6"/>
          <p:cNvSpPr txBox="1"/>
          <p:nvPr/>
        </p:nvSpPr>
        <p:spPr>
          <a:xfrm>
            <a:off x="4495800" y="3276600"/>
            <a:ext cx="4114800" cy="1200329"/>
          </a:xfrm>
          <a:prstGeom prst="rect">
            <a:avLst/>
          </a:prstGeom>
          <a:noFill/>
        </p:spPr>
        <p:txBody>
          <a:bodyPr wrap="square" rtlCol="0">
            <a:spAutoFit/>
          </a:bodyPr>
          <a:lstStyle/>
          <a:p>
            <a:r>
              <a:rPr lang="en-US" sz="3600" b="1" dirty="0" smtClean="0"/>
              <a:t>Android Phones </a:t>
            </a:r>
            <a:endParaRPr lang="en-US" sz="3600" b="1" dirty="0"/>
          </a:p>
        </p:txBody>
      </p:sp>
      <p:sp>
        <p:nvSpPr>
          <p:cNvPr id="8" name="TextBox 7"/>
          <p:cNvSpPr txBox="1"/>
          <p:nvPr/>
        </p:nvSpPr>
        <p:spPr>
          <a:xfrm>
            <a:off x="624348" y="4495800"/>
            <a:ext cx="4114800" cy="1200329"/>
          </a:xfrm>
          <a:prstGeom prst="rect">
            <a:avLst/>
          </a:prstGeom>
          <a:noFill/>
        </p:spPr>
        <p:txBody>
          <a:bodyPr wrap="square" rtlCol="0">
            <a:spAutoFit/>
          </a:bodyPr>
          <a:lstStyle/>
          <a:p>
            <a:r>
              <a:rPr lang="en-US" sz="3600" b="1" dirty="0" smtClean="0"/>
              <a:t>Imitation Phones </a:t>
            </a:r>
            <a:endParaRPr lang="en-US" sz="3600" b="1" dirty="0"/>
          </a:p>
        </p:txBody>
      </p:sp>
      <p:sp>
        <p:nvSpPr>
          <p:cNvPr id="6" name="TextBox 5"/>
          <p:cNvSpPr txBox="1"/>
          <p:nvPr/>
        </p:nvSpPr>
        <p:spPr>
          <a:xfrm>
            <a:off x="4495800" y="1447800"/>
            <a:ext cx="4114800" cy="1754326"/>
          </a:xfrm>
          <a:prstGeom prst="rect">
            <a:avLst/>
          </a:prstGeom>
          <a:noFill/>
        </p:spPr>
        <p:txBody>
          <a:bodyPr wrap="square" rtlCol="0">
            <a:spAutoFit/>
          </a:bodyPr>
          <a:lstStyle/>
          <a:p>
            <a:r>
              <a:rPr lang="en-US" dirty="0" smtClean="0"/>
              <a:t>Branded smartphones come from known brands such as Samsung and LG featuring almost the same functions as the iPhone but offers a much wider source of market add-ons </a:t>
            </a:r>
            <a:endParaRPr lang="en-US" dirty="0"/>
          </a:p>
        </p:txBody>
      </p:sp>
      <p:sp>
        <p:nvSpPr>
          <p:cNvPr id="10" name="TextBox 9"/>
          <p:cNvSpPr txBox="1"/>
          <p:nvPr/>
        </p:nvSpPr>
        <p:spPr>
          <a:xfrm>
            <a:off x="381000" y="2777613"/>
            <a:ext cx="3886200" cy="1754326"/>
          </a:xfrm>
          <a:prstGeom prst="rect">
            <a:avLst/>
          </a:prstGeom>
          <a:noFill/>
        </p:spPr>
        <p:txBody>
          <a:bodyPr wrap="square" rtlCol="0">
            <a:spAutoFit/>
          </a:bodyPr>
          <a:lstStyle/>
          <a:p>
            <a:r>
              <a:rPr lang="en-US" dirty="0" smtClean="0"/>
              <a:t>Android phones are more general in form. They are noticeably produced by both branded and non-branded companies which makes these choices easier on the budget. </a:t>
            </a:r>
            <a:endParaRPr lang="en-US" dirty="0"/>
          </a:p>
        </p:txBody>
      </p:sp>
      <p:sp>
        <p:nvSpPr>
          <p:cNvPr id="11" name="TextBox 10"/>
          <p:cNvSpPr txBox="1"/>
          <p:nvPr/>
        </p:nvSpPr>
        <p:spPr>
          <a:xfrm>
            <a:off x="3505200" y="4818966"/>
            <a:ext cx="5105400" cy="1477328"/>
          </a:xfrm>
          <a:prstGeom prst="rect">
            <a:avLst/>
          </a:prstGeom>
          <a:noFill/>
        </p:spPr>
        <p:txBody>
          <a:bodyPr wrap="square" rtlCol="0">
            <a:spAutoFit/>
          </a:bodyPr>
          <a:lstStyle/>
          <a:p>
            <a:r>
              <a:rPr lang="en-US" dirty="0" smtClean="0"/>
              <a:t>China, India and other countries have created imitation phones that almost look and feel like that of the original smartphones and android phones following the iPhone trend</a:t>
            </a:r>
            <a:endParaRPr lang="en-US" dirty="0"/>
          </a:p>
        </p:txBody>
      </p:sp>
    </p:spTree>
    <p:extLst>
      <p:ext uri="{BB962C8B-B14F-4D97-AF65-F5344CB8AC3E}">
        <p14:creationId xmlns:p14="http://schemas.microsoft.com/office/powerpoint/2010/main" val="2107726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barn(inVertical)">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ipe(down)">
                                      <p:cBhvr>
                                        <p:cTn id="29" dur="5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barn(inVertical)">
                                      <p:cBhvr>
                                        <p:cTn id="34" dur="5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wipe(down)">
                                      <p:cBhvr>
                                        <p:cTn id="3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p:bldP spid="8" grpId="0"/>
      <p:bldP spid="6" grpId="0"/>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Rate of Competition </a:t>
            </a:r>
            <a:endParaRPr lang="en-US" dirty="0"/>
          </a:p>
        </p:txBody>
      </p:sp>
      <p:pic>
        <p:nvPicPr>
          <p:cNvPr id="5122" name="Picture 2" descr="http://static8.businessinsider.com/image/4ed6b7a86bb3f77336000014/chart-great-debate-graphi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219200"/>
            <a:ext cx="6299200" cy="47244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2757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5122"/>
                                        </p:tgtEl>
                                        <p:attrNameLst>
                                          <p:attrName>style.visibility</p:attrName>
                                        </p:attrNameLst>
                                      </p:cBhvr>
                                      <p:to>
                                        <p:strVal val="visible"/>
                                      </p:to>
                                    </p:set>
                                    <p:animEffect transition="in" filter="circle(in)">
                                      <p:cBhvr>
                                        <p:cTn id="14" dur="2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848600" cy="685800"/>
          </a:xfrm>
        </p:spPr>
        <p:txBody>
          <a:bodyPr/>
          <a:lstStyle/>
          <a:p>
            <a:r>
              <a:rPr lang="en-US" dirty="0" smtClean="0"/>
              <a:t>Furthering the </a:t>
            </a:r>
            <a:br>
              <a:rPr lang="en-US" dirty="0" smtClean="0"/>
            </a:br>
            <a:r>
              <a:rPr lang="en-US" dirty="0" smtClean="0"/>
              <a:t>Market’s Desire</a:t>
            </a:r>
            <a:endParaRPr lang="en-US" dirty="0"/>
          </a:p>
        </p:txBody>
      </p:sp>
      <p:sp>
        <p:nvSpPr>
          <p:cNvPr id="3" name="Content Placeholder 2"/>
          <p:cNvSpPr>
            <a:spLocks noGrp="1"/>
          </p:cNvSpPr>
          <p:nvPr>
            <p:ph idx="1"/>
          </p:nvPr>
        </p:nvSpPr>
        <p:spPr>
          <a:xfrm>
            <a:off x="457200" y="1752601"/>
            <a:ext cx="8229600" cy="685800"/>
          </a:xfrm>
        </p:spPr>
        <p:txBody>
          <a:bodyPr/>
          <a:lstStyle/>
          <a:p>
            <a:r>
              <a:rPr lang="en-US" dirty="0" smtClean="0"/>
              <a:t>iPhone innovation never stops</a:t>
            </a:r>
            <a:endParaRPr lang="en-US" dirty="0"/>
          </a:p>
        </p:txBody>
      </p:sp>
      <p:sp>
        <p:nvSpPr>
          <p:cNvPr id="4" name="TextBox 3"/>
          <p:cNvSpPr txBox="1"/>
          <p:nvPr/>
        </p:nvSpPr>
        <p:spPr>
          <a:xfrm>
            <a:off x="1752600" y="2514600"/>
            <a:ext cx="7162800" cy="1477328"/>
          </a:xfrm>
          <a:prstGeom prst="rect">
            <a:avLst/>
          </a:prstGeom>
          <a:noFill/>
        </p:spPr>
        <p:txBody>
          <a:bodyPr wrap="square" rtlCol="0">
            <a:spAutoFit/>
          </a:bodyPr>
          <a:lstStyle/>
          <a:p>
            <a:r>
              <a:rPr lang="en-US" dirty="0" smtClean="0"/>
              <a:t>iPhone innovators never stop finding ways to improve their sense of advancement. Creating more features that they think would be amicable to the market they serve, these creators never stop surprising the public with what they have to offer. </a:t>
            </a:r>
            <a:endParaRPr lang="en-US" dirty="0"/>
          </a:p>
        </p:txBody>
      </p:sp>
      <p:sp>
        <p:nvSpPr>
          <p:cNvPr id="5" name="Content Placeholder 2"/>
          <p:cNvSpPr txBox="1">
            <a:spLocks/>
          </p:cNvSpPr>
          <p:nvPr/>
        </p:nvSpPr>
        <p:spPr bwMode="auto">
          <a:xfrm>
            <a:off x="580103" y="4267200"/>
            <a:ext cx="8229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accent2"/>
              </a:buClr>
              <a:buFont typeface="Wingdings" pitchFamily="2" charset="2"/>
              <a:buChar char="v"/>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Font typeface="Wingdings" pitchFamily="2" charset="2"/>
              <a:buChar char="§"/>
              <a:defRPr sz="2800">
                <a:solidFill>
                  <a:schemeClr val="tx1"/>
                </a:solidFill>
                <a:latin typeface="Arial" charset="0"/>
                <a:cs typeface="+mn-cs"/>
              </a:defRPr>
            </a:lvl2pPr>
            <a:lvl3pPr marL="1143000" indent="-228600" algn="l" rtl="0" eaLnBrk="1" fontAlgn="base" hangingPunct="1">
              <a:spcBef>
                <a:spcPct val="20000"/>
              </a:spcBef>
              <a:spcAft>
                <a:spcPct val="0"/>
              </a:spcAft>
              <a:buClr>
                <a:schemeClr val="hlink"/>
              </a:buClr>
              <a:buChar char="•"/>
              <a:defRPr sz="2400">
                <a:solidFill>
                  <a:schemeClr val="tx1"/>
                </a:solidFill>
                <a:latin typeface="Arial" charset="0"/>
                <a:cs typeface="+mn-cs"/>
              </a:defRPr>
            </a:lvl3pPr>
            <a:lvl4pPr marL="1600200" indent="-228600" algn="l" rtl="0" eaLnBrk="1" fontAlgn="base" hangingPunct="1">
              <a:spcBef>
                <a:spcPct val="20000"/>
              </a:spcBef>
              <a:spcAft>
                <a:spcPct val="0"/>
              </a:spcAft>
              <a:buChar char="–"/>
              <a:defRPr sz="2000">
                <a:solidFill>
                  <a:schemeClr val="tx1"/>
                </a:solidFill>
                <a:latin typeface="Arial" charset="0"/>
                <a:cs typeface="+mn-cs"/>
              </a:defRPr>
            </a:lvl4pPr>
            <a:lvl5pPr marL="2057400" indent="-228600" algn="l" rtl="0" eaLnBrk="1" fontAlgn="base" hangingPunct="1">
              <a:spcBef>
                <a:spcPct val="20000"/>
              </a:spcBef>
              <a:spcAft>
                <a:spcPct val="0"/>
              </a:spcAft>
              <a:buChar char="»"/>
              <a:defRPr sz="2000">
                <a:solidFill>
                  <a:schemeClr val="tx1"/>
                </a:solidFill>
                <a:latin typeface="Arial" charset="0"/>
                <a:cs typeface="+mn-cs"/>
              </a:defRPr>
            </a:lvl5pPr>
            <a:lvl6pPr marL="2514600" indent="-228600" algn="l" rtl="0" eaLnBrk="1" fontAlgn="base" hangingPunct="1">
              <a:spcBef>
                <a:spcPct val="20000"/>
              </a:spcBef>
              <a:spcAft>
                <a:spcPct val="0"/>
              </a:spcAft>
              <a:buChar char="»"/>
              <a:defRPr sz="2000">
                <a:solidFill>
                  <a:schemeClr val="tx1"/>
                </a:solidFill>
                <a:latin typeface="Arial" charset="0"/>
                <a:cs typeface="+mn-cs"/>
              </a:defRPr>
            </a:lvl6pPr>
            <a:lvl7pPr marL="2971800" indent="-228600" algn="l" rtl="0" eaLnBrk="1" fontAlgn="base" hangingPunct="1">
              <a:spcBef>
                <a:spcPct val="20000"/>
              </a:spcBef>
              <a:spcAft>
                <a:spcPct val="0"/>
              </a:spcAft>
              <a:buChar char="»"/>
              <a:defRPr sz="2000">
                <a:solidFill>
                  <a:schemeClr val="tx1"/>
                </a:solidFill>
                <a:latin typeface="Arial" charset="0"/>
                <a:cs typeface="+mn-cs"/>
              </a:defRPr>
            </a:lvl7pPr>
            <a:lvl8pPr marL="3429000" indent="-228600" algn="l" rtl="0" eaLnBrk="1" fontAlgn="base" hangingPunct="1">
              <a:spcBef>
                <a:spcPct val="20000"/>
              </a:spcBef>
              <a:spcAft>
                <a:spcPct val="0"/>
              </a:spcAft>
              <a:buChar char="»"/>
              <a:defRPr sz="2000">
                <a:solidFill>
                  <a:schemeClr val="tx1"/>
                </a:solidFill>
                <a:latin typeface="Arial" charset="0"/>
                <a:cs typeface="+mn-cs"/>
              </a:defRPr>
            </a:lvl8pPr>
            <a:lvl9pPr marL="3886200" indent="-228600" algn="l" rtl="0" eaLnBrk="1" fontAlgn="base" hangingPunct="1">
              <a:spcBef>
                <a:spcPct val="20000"/>
              </a:spcBef>
              <a:spcAft>
                <a:spcPct val="0"/>
              </a:spcAft>
              <a:buChar char="»"/>
              <a:defRPr sz="2000">
                <a:solidFill>
                  <a:schemeClr val="tx1"/>
                </a:solidFill>
                <a:latin typeface="Arial" charset="0"/>
                <a:cs typeface="+mn-cs"/>
              </a:defRPr>
            </a:lvl9pPr>
          </a:lstStyle>
          <a:p>
            <a:r>
              <a:rPr lang="en-US" dirty="0" smtClean="0"/>
              <a:t>Smartphones and android phones follow the trend </a:t>
            </a:r>
            <a:endParaRPr lang="en-US" dirty="0"/>
          </a:p>
        </p:txBody>
      </p:sp>
      <p:sp>
        <p:nvSpPr>
          <p:cNvPr id="6" name="TextBox 5"/>
          <p:cNvSpPr txBox="1"/>
          <p:nvPr/>
        </p:nvSpPr>
        <p:spPr>
          <a:xfrm>
            <a:off x="1745226" y="5410200"/>
            <a:ext cx="7162800" cy="923330"/>
          </a:xfrm>
          <a:prstGeom prst="rect">
            <a:avLst/>
          </a:prstGeom>
          <a:noFill/>
        </p:spPr>
        <p:txBody>
          <a:bodyPr wrap="square" rtlCol="0">
            <a:spAutoFit/>
          </a:bodyPr>
          <a:lstStyle/>
          <a:p>
            <a:r>
              <a:rPr lang="en-US" dirty="0" smtClean="0"/>
              <a:t>There seems to be no end to the creation of these options of communication devices; every turn of time, there is something new that they have to offer the market with</a:t>
            </a:r>
            <a:endParaRPr lang="en-US" dirty="0"/>
          </a:p>
        </p:txBody>
      </p:sp>
    </p:spTree>
    <p:extLst>
      <p:ext uri="{BB962C8B-B14F-4D97-AF65-F5344CB8AC3E}">
        <p14:creationId xmlns:p14="http://schemas.microsoft.com/office/powerpoint/2010/main" val="3271431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circle(in)">
                                      <p:cBhvr>
                                        <p:cTn id="20" dur="20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circle(in)">
                                      <p:cBhvr>
                                        <p:cTn id="3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b="0" dirty="0" smtClean="0">
                <a:solidFill>
                  <a:schemeClr val="tx2">
                    <a:lumMod val="90000"/>
                  </a:schemeClr>
                </a:solidFill>
              </a:rPr>
              <a:t>Lewis, Peter (January 12, 2007). "</a:t>
            </a:r>
            <a:r>
              <a:rPr lang="en-US" b="0" i="1" dirty="0" smtClean="0">
                <a:solidFill>
                  <a:schemeClr val="tx2">
                    <a:lumMod val="90000"/>
                  </a:schemeClr>
                </a:solidFill>
              </a:rPr>
              <a:t>How Apple kept its iPhone secrets</a:t>
            </a:r>
            <a:r>
              <a:rPr lang="en-US" b="0" dirty="0" smtClean="0">
                <a:solidFill>
                  <a:schemeClr val="tx2">
                    <a:lumMod val="90000"/>
                  </a:schemeClr>
                </a:solidFill>
              </a:rPr>
              <a:t>". CNN. </a:t>
            </a:r>
          </a:p>
          <a:p>
            <a:r>
              <a:rPr lang="en-US" b="0" dirty="0" smtClean="0">
                <a:solidFill>
                  <a:schemeClr val="tx2">
                    <a:lumMod val="90000"/>
                  </a:schemeClr>
                </a:solidFill>
              </a:rPr>
              <a:t>Vogelstein, Fred (January 9, 2008). "</a:t>
            </a:r>
            <a:r>
              <a:rPr lang="en-US" b="0" i="1" dirty="0" smtClean="0">
                <a:solidFill>
                  <a:schemeClr val="tx2">
                    <a:lumMod val="90000"/>
                  </a:schemeClr>
                </a:solidFill>
              </a:rPr>
              <a:t>The Untold Story: How the iPhone Blew Up the Wireless Industry</a:t>
            </a:r>
            <a:r>
              <a:rPr lang="en-US" b="0" dirty="0" smtClean="0">
                <a:solidFill>
                  <a:schemeClr val="tx2">
                    <a:lumMod val="90000"/>
                  </a:schemeClr>
                </a:solidFill>
              </a:rPr>
              <a:t>". Wired. </a:t>
            </a:r>
            <a:endParaRPr lang="en-US" b="0" dirty="0">
              <a:solidFill>
                <a:schemeClr val="tx2">
                  <a:lumMod val="90000"/>
                </a:schemeClr>
              </a:solidFill>
            </a:endParaRPr>
          </a:p>
          <a:p>
            <a:r>
              <a:rPr lang="en-US" b="0" dirty="0" smtClean="0">
                <a:solidFill>
                  <a:schemeClr val="tx2">
                    <a:lumMod val="90000"/>
                  </a:schemeClr>
                </a:solidFill>
              </a:rPr>
              <a:t>Cheng, Jacqui (June 9, 2008). "</a:t>
            </a:r>
            <a:r>
              <a:rPr lang="en-US" b="0" i="1" dirty="0" smtClean="0">
                <a:solidFill>
                  <a:schemeClr val="tx2">
                    <a:lumMod val="90000"/>
                  </a:schemeClr>
                </a:solidFill>
              </a:rPr>
              <a:t>AT&amp;T remains sole iPhone carrier in US</a:t>
            </a:r>
            <a:r>
              <a:rPr lang="en-US" b="0" dirty="0" smtClean="0">
                <a:solidFill>
                  <a:schemeClr val="tx2">
                    <a:lumMod val="90000"/>
                  </a:schemeClr>
                </a:solidFill>
              </a:rPr>
              <a:t>, revenue sharing axed (Updated)". </a:t>
            </a:r>
            <a:r>
              <a:rPr lang="en-US" b="0" dirty="0" err="1" smtClean="0">
                <a:solidFill>
                  <a:schemeClr val="tx2">
                    <a:lumMod val="90000"/>
                  </a:schemeClr>
                </a:solidFill>
              </a:rPr>
              <a:t>Ars</a:t>
            </a:r>
            <a:r>
              <a:rPr lang="en-US" b="0" dirty="0" smtClean="0">
                <a:solidFill>
                  <a:schemeClr val="tx2">
                    <a:lumMod val="90000"/>
                  </a:schemeClr>
                </a:solidFill>
              </a:rPr>
              <a:t> </a:t>
            </a:r>
            <a:r>
              <a:rPr lang="en-US" b="0" dirty="0" err="1" smtClean="0">
                <a:solidFill>
                  <a:schemeClr val="tx2">
                    <a:lumMod val="90000"/>
                  </a:schemeClr>
                </a:solidFill>
              </a:rPr>
              <a:t>Technica</a:t>
            </a:r>
            <a:r>
              <a:rPr lang="en-US" b="0" dirty="0" smtClean="0">
                <a:solidFill>
                  <a:schemeClr val="tx2">
                    <a:lumMod val="90000"/>
                  </a:schemeClr>
                </a:solidFill>
              </a:rPr>
              <a:t>. </a:t>
            </a:r>
            <a:endParaRPr lang="en-US" b="0" dirty="0">
              <a:solidFill>
                <a:schemeClr val="tx2">
                  <a:lumMod val="90000"/>
                </a:schemeClr>
              </a:solidFill>
            </a:endParaRPr>
          </a:p>
        </p:txBody>
      </p:sp>
    </p:spTree>
    <p:extLst>
      <p:ext uri="{BB962C8B-B14F-4D97-AF65-F5344CB8AC3E}">
        <p14:creationId xmlns:p14="http://schemas.microsoft.com/office/powerpoint/2010/main" val="4227947787"/>
      </p:ext>
    </p:extLst>
  </p:cSld>
  <p:clrMapOvr>
    <a:masterClrMapping/>
  </p:clrMapOvr>
  <p:timing>
    <p:tnLst>
      <p:par>
        <p:cTn id="1" dur="indefinite" restart="never" nodeType="tmRoot"/>
      </p:par>
    </p:tnLst>
  </p:timing>
</p:sld>
</file>

<file path=ppt/theme/theme1.xml><?xml version="1.0" encoding="utf-8"?>
<a:theme xmlns:a="http://schemas.openxmlformats.org/drawingml/2006/main" name="436TGp_biz_dark_ani">
  <a:themeElements>
    <a:clrScheme name="Office Theme 2">
      <a:dk1>
        <a:srgbClr val="969696"/>
      </a:dk1>
      <a:lt1>
        <a:srgbClr val="FFFFFF"/>
      </a:lt1>
      <a:dk2>
        <a:srgbClr val="596909"/>
      </a:dk2>
      <a:lt2>
        <a:srgbClr val="C6FAB4"/>
      </a:lt2>
      <a:accent1>
        <a:srgbClr val="4AADB2"/>
      </a:accent1>
      <a:accent2>
        <a:srgbClr val="E0AD2E"/>
      </a:accent2>
      <a:accent3>
        <a:srgbClr val="B5B9AA"/>
      </a:accent3>
      <a:accent4>
        <a:srgbClr val="DADADA"/>
      </a:accent4>
      <a:accent5>
        <a:srgbClr val="B1D3D5"/>
      </a:accent5>
      <a:accent6>
        <a:srgbClr val="CB9C29"/>
      </a:accent6>
      <a:hlink>
        <a:srgbClr val="72CC4E"/>
      </a:hlink>
      <a:folHlink>
        <a:srgbClr val="E29734"/>
      </a:folHlink>
    </a:clrScheme>
    <a:fontScheme name="Office Theme">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969696"/>
        </a:dk1>
        <a:lt1>
          <a:srgbClr val="FFFFFF"/>
        </a:lt1>
        <a:dk2>
          <a:srgbClr val="3F1F53"/>
        </a:dk2>
        <a:lt2>
          <a:srgbClr val="F3CC9D"/>
        </a:lt2>
        <a:accent1>
          <a:srgbClr val="557FE7"/>
        </a:accent1>
        <a:accent2>
          <a:srgbClr val="EB6363"/>
        </a:accent2>
        <a:accent3>
          <a:srgbClr val="AFABB3"/>
        </a:accent3>
        <a:accent4>
          <a:srgbClr val="DADADA"/>
        </a:accent4>
        <a:accent5>
          <a:srgbClr val="B4C0F1"/>
        </a:accent5>
        <a:accent6>
          <a:srgbClr val="D55959"/>
        </a:accent6>
        <a:hlink>
          <a:srgbClr val="9351C9"/>
        </a:hlink>
        <a:folHlink>
          <a:srgbClr val="3EB2AC"/>
        </a:folHlink>
      </a:clrScheme>
      <a:clrMap bg1="dk2" tx1="lt1" bg2="dk1" tx2="lt2" accent1="accent1" accent2="accent2" accent3="accent3" accent4="accent4" accent5="accent5" accent6="accent6" hlink="hlink" folHlink="folHlink"/>
    </a:extraClrScheme>
    <a:extraClrScheme>
      <a:clrScheme name="Office Theme 2">
        <a:dk1>
          <a:srgbClr val="969696"/>
        </a:dk1>
        <a:lt1>
          <a:srgbClr val="FFFFFF"/>
        </a:lt1>
        <a:dk2>
          <a:srgbClr val="596909"/>
        </a:dk2>
        <a:lt2>
          <a:srgbClr val="C6FAB4"/>
        </a:lt2>
        <a:accent1>
          <a:srgbClr val="4AADB2"/>
        </a:accent1>
        <a:accent2>
          <a:srgbClr val="E0AD2E"/>
        </a:accent2>
        <a:accent3>
          <a:srgbClr val="B5B9AA"/>
        </a:accent3>
        <a:accent4>
          <a:srgbClr val="DADADA"/>
        </a:accent4>
        <a:accent5>
          <a:srgbClr val="B1D3D5"/>
        </a:accent5>
        <a:accent6>
          <a:srgbClr val="CB9C29"/>
        </a:accent6>
        <a:hlink>
          <a:srgbClr val="72CC4E"/>
        </a:hlink>
        <a:folHlink>
          <a:srgbClr val="E29734"/>
        </a:folHlink>
      </a:clrScheme>
      <a:clrMap bg1="dk2" tx1="lt1" bg2="dk1" tx2="lt2" accent1="accent1" accent2="accent2" accent3="accent3" accent4="accent4" accent5="accent5" accent6="accent6" hlink="hlink" folHlink="folHlink"/>
    </a:extraClrScheme>
    <a:extraClrScheme>
      <a:clrScheme name="Office Theme 3">
        <a:dk1>
          <a:srgbClr val="969696"/>
        </a:dk1>
        <a:lt1>
          <a:srgbClr val="FFFFFF"/>
        </a:lt1>
        <a:dk2>
          <a:srgbClr val="5E1400"/>
        </a:dk2>
        <a:lt2>
          <a:srgbClr val="EFD3A1"/>
        </a:lt2>
        <a:accent1>
          <a:srgbClr val="1AC1E2"/>
        </a:accent1>
        <a:accent2>
          <a:srgbClr val="43A98E"/>
        </a:accent2>
        <a:accent3>
          <a:srgbClr val="B6AAAA"/>
        </a:accent3>
        <a:accent4>
          <a:srgbClr val="DADADA"/>
        </a:accent4>
        <a:accent5>
          <a:srgbClr val="ABDDEE"/>
        </a:accent5>
        <a:accent6>
          <a:srgbClr val="3C9980"/>
        </a:accent6>
        <a:hlink>
          <a:srgbClr val="D8A642"/>
        </a:hlink>
        <a:folHlink>
          <a:srgbClr val="B3703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436TGp_biz_dark_ani</Template>
  <TotalTime>51</TotalTime>
  <Words>859</Words>
  <Application>Microsoft Office PowerPoint</Application>
  <PresentationFormat>On-screen Show (4:3)</PresentationFormat>
  <Paragraphs>57</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436TGp_biz_dark_ani</vt:lpstr>
      <vt:lpstr>The iPhone Market </vt:lpstr>
      <vt:lpstr>The iPhone Phenomena </vt:lpstr>
      <vt:lpstr>The iPhone Culture </vt:lpstr>
      <vt:lpstr>The Birth of a Trend </vt:lpstr>
      <vt:lpstr>The Creation of Competition </vt:lpstr>
      <vt:lpstr>The Rate of Competition </vt:lpstr>
      <vt:lpstr>Furthering the  Market’s Desire</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iPhone Market </dc:title>
  <dc:creator>HP</dc:creator>
  <cp:lastModifiedBy>HP</cp:lastModifiedBy>
  <cp:revision>1</cp:revision>
  <dcterms:created xsi:type="dcterms:W3CDTF">2015-04-11T21:32:49Z</dcterms:created>
  <dcterms:modified xsi:type="dcterms:W3CDTF">2015-04-11T22:24:30Z</dcterms:modified>
</cp:coreProperties>
</file>