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053" autoAdjust="0"/>
  </p:normalViewPr>
  <p:slideViewPr>
    <p:cSldViewPr>
      <p:cViewPr>
        <p:scale>
          <a:sx n="50" d="100"/>
          <a:sy n="50" d="100"/>
        </p:scale>
        <p:origin x="-1872"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15B204-00C3-42C9-B3FA-49BB10EA81E7}" type="datetimeFigureOut">
              <a:rPr lang="en-US" smtClean="0"/>
              <a:t>3/25/2015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77C01-8F01-4BA2-8FE3-65A832D1761C}" type="slidenum">
              <a:rPr lang="en-US" smtClean="0"/>
              <a:t>‹#›</a:t>
            </a:fld>
            <a:endParaRPr lang="en-US"/>
          </a:p>
        </p:txBody>
      </p:sp>
    </p:spTree>
    <p:extLst>
      <p:ext uri="{BB962C8B-B14F-4D97-AF65-F5344CB8AC3E}">
        <p14:creationId xmlns:p14="http://schemas.microsoft.com/office/powerpoint/2010/main" val="479802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Graphs</a:t>
            </a:r>
            <a:r>
              <a:rPr lang="en-US" baseline="0" dirty="0" smtClean="0"/>
              <a:t> such as bar graphs, pie graphs and skew lines are usually created to show participants the data that they need to know of with regards a particular report which is expected to  make a difference on how individuals undergo particular responsibilities that they are expected to complete. </a:t>
            </a:r>
            <a:endParaRPr lang="en-US" dirty="0"/>
          </a:p>
        </p:txBody>
      </p:sp>
      <p:sp>
        <p:nvSpPr>
          <p:cNvPr id="4" name="Slide Number Placeholder 3"/>
          <p:cNvSpPr>
            <a:spLocks noGrp="1"/>
          </p:cNvSpPr>
          <p:nvPr>
            <p:ph type="sldNum" sz="quarter" idx="10"/>
          </p:nvPr>
        </p:nvSpPr>
        <p:spPr/>
        <p:txBody>
          <a:bodyPr/>
          <a:lstStyle/>
          <a:p>
            <a:fld id="{83C77C01-8F01-4BA2-8FE3-65A832D1761C}" type="slidenum">
              <a:rPr lang="en-US" smtClean="0"/>
              <a:t>2</a:t>
            </a:fld>
            <a:endParaRPr lang="en-US"/>
          </a:p>
        </p:txBody>
      </p:sp>
    </p:spTree>
    <p:extLst>
      <p:ext uri="{BB962C8B-B14F-4D97-AF65-F5344CB8AC3E}">
        <p14:creationId xmlns:p14="http://schemas.microsoft.com/office/powerpoint/2010/main" val="3435352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of the time, the analysis of the qualitative data used as tools to determine TQM operations are dedicated towards enhancing</a:t>
            </a:r>
            <a:r>
              <a:rPr lang="en-US" baseline="0" dirty="0" smtClean="0"/>
              <a:t> the impact of internal elements as they are being used to improve the current operations of a particular organization. </a:t>
            </a:r>
            <a:endParaRPr lang="en-US" dirty="0"/>
          </a:p>
        </p:txBody>
      </p:sp>
      <p:sp>
        <p:nvSpPr>
          <p:cNvPr id="4" name="Slide Number Placeholder 3"/>
          <p:cNvSpPr>
            <a:spLocks noGrp="1"/>
          </p:cNvSpPr>
          <p:nvPr>
            <p:ph type="sldNum" sz="quarter" idx="10"/>
          </p:nvPr>
        </p:nvSpPr>
        <p:spPr/>
        <p:txBody>
          <a:bodyPr/>
          <a:lstStyle/>
          <a:p>
            <a:fld id="{83C77C01-8F01-4BA2-8FE3-65A832D1761C}" type="slidenum">
              <a:rPr lang="en-US" smtClean="0"/>
              <a:t>3</a:t>
            </a:fld>
            <a:endParaRPr lang="en-US"/>
          </a:p>
        </p:txBody>
      </p:sp>
    </p:spTree>
    <p:extLst>
      <p:ext uri="{BB962C8B-B14F-4D97-AF65-F5344CB8AC3E}">
        <p14:creationId xmlns:p14="http://schemas.microsoft.com/office/powerpoint/2010/main" val="3435352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True, good TQM strategies</a:t>
            </a:r>
            <a:r>
              <a:rPr lang="en-US" baseline="0" dirty="0" smtClean="0"/>
              <a:t> are guided through the use of effective and appropriate TQM tools that  are used to determine good and distinct insistence on how total quality management would actually help in improving the course of development that the organization hopes to embrace. </a:t>
            </a:r>
            <a:endParaRPr lang="en-US" dirty="0"/>
          </a:p>
        </p:txBody>
      </p:sp>
      <p:sp>
        <p:nvSpPr>
          <p:cNvPr id="4" name="Slide Number Placeholder 3"/>
          <p:cNvSpPr>
            <a:spLocks noGrp="1"/>
          </p:cNvSpPr>
          <p:nvPr>
            <p:ph type="sldNum" sz="quarter" idx="10"/>
          </p:nvPr>
        </p:nvSpPr>
        <p:spPr/>
        <p:txBody>
          <a:bodyPr/>
          <a:lstStyle/>
          <a:p>
            <a:fld id="{83C77C01-8F01-4BA2-8FE3-65A832D1761C}" type="slidenum">
              <a:rPr lang="en-US" smtClean="0"/>
              <a:t>4</a:t>
            </a:fld>
            <a:endParaRPr lang="en-US"/>
          </a:p>
        </p:txBody>
      </p:sp>
    </p:spTree>
    <p:extLst>
      <p:ext uri="{BB962C8B-B14F-4D97-AF65-F5344CB8AC3E}">
        <p14:creationId xmlns:p14="http://schemas.microsoft.com/office/powerpoint/2010/main" val="1412638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EF8BB4-824C-46DA-9A47-0E9B5EA7D2F8}"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4F204-4E8A-4BD6-8D1E-4911BAD7A7AC}" type="slidenum">
              <a:rPr lang="en-US" smtClean="0"/>
              <a:t>‹#›</a:t>
            </a:fld>
            <a:endParaRPr lang="en-US"/>
          </a:p>
        </p:txBody>
      </p:sp>
    </p:spTree>
    <p:extLst>
      <p:ext uri="{BB962C8B-B14F-4D97-AF65-F5344CB8AC3E}">
        <p14:creationId xmlns:p14="http://schemas.microsoft.com/office/powerpoint/2010/main" val="3488255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EF8BB4-824C-46DA-9A47-0E9B5EA7D2F8}"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4F204-4E8A-4BD6-8D1E-4911BAD7A7AC}" type="slidenum">
              <a:rPr lang="en-US" smtClean="0"/>
              <a:t>‹#›</a:t>
            </a:fld>
            <a:endParaRPr lang="en-US"/>
          </a:p>
        </p:txBody>
      </p:sp>
    </p:spTree>
    <p:extLst>
      <p:ext uri="{BB962C8B-B14F-4D97-AF65-F5344CB8AC3E}">
        <p14:creationId xmlns:p14="http://schemas.microsoft.com/office/powerpoint/2010/main" val="413961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EF8BB4-824C-46DA-9A47-0E9B5EA7D2F8}"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4F204-4E8A-4BD6-8D1E-4911BAD7A7AC}" type="slidenum">
              <a:rPr lang="en-US" smtClean="0"/>
              <a:t>‹#›</a:t>
            </a:fld>
            <a:endParaRPr lang="en-US"/>
          </a:p>
        </p:txBody>
      </p:sp>
    </p:spTree>
    <p:extLst>
      <p:ext uri="{BB962C8B-B14F-4D97-AF65-F5344CB8AC3E}">
        <p14:creationId xmlns:p14="http://schemas.microsoft.com/office/powerpoint/2010/main" val="3275567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EF8BB4-824C-46DA-9A47-0E9B5EA7D2F8}"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4F204-4E8A-4BD6-8D1E-4911BAD7A7AC}" type="slidenum">
              <a:rPr lang="en-US" smtClean="0"/>
              <a:t>‹#›</a:t>
            </a:fld>
            <a:endParaRPr lang="en-US"/>
          </a:p>
        </p:txBody>
      </p:sp>
    </p:spTree>
    <p:extLst>
      <p:ext uri="{BB962C8B-B14F-4D97-AF65-F5344CB8AC3E}">
        <p14:creationId xmlns:p14="http://schemas.microsoft.com/office/powerpoint/2010/main" val="3550228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EF8BB4-824C-46DA-9A47-0E9B5EA7D2F8}"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B4F204-4E8A-4BD6-8D1E-4911BAD7A7AC}" type="slidenum">
              <a:rPr lang="en-US" smtClean="0"/>
              <a:t>‹#›</a:t>
            </a:fld>
            <a:endParaRPr lang="en-US"/>
          </a:p>
        </p:txBody>
      </p:sp>
    </p:spTree>
    <p:extLst>
      <p:ext uri="{BB962C8B-B14F-4D97-AF65-F5344CB8AC3E}">
        <p14:creationId xmlns:p14="http://schemas.microsoft.com/office/powerpoint/2010/main" val="2579779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EF8BB4-824C-46DA-9A47-0E9B5EA7D2F8}"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4F204-4E8A-4BD6-8D1E-4911BAD7A7AC}" type="slidenum">
              <a:rPr lang="en-US" smtClean="0"/>
              <a:t>‹#›</a:t>
            </a:fld>
            <a:endParaRPr lang="en-US"/>
          </a:p>
        </p:txBody>
      </p:sp>
    </p:spTree>
    <p:extLst>
      <p:ext uri="{BB962C8B-B14F-4D97-AF65-F5344CB8AC3E}">
        <p14:creationId xmlns:p14="http://schemas.microsoft.com/office/powerpoint/2010/main" val="848863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EF8BB4-824C-46DA-9A47-0E9B5EA7D2F8}" type="datetimeFigureOut">
              <a:rPr lang="en-US" smtClean="0"/>
              <a:t>3/25/2015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B4F204-4E8A-4BD6-8D1E-4911BAD7A7AC}" type="slidenum">
              <a:rPr lang="en-US" smtClean="0"/>
              <a:t>‹#›</a:t>
            </a:fld>
            <a:endParaRPr lang="en-US"/>
          </a:p>
        </p:txBody>
      </p:sp>
    </p:spTree>
    <p:extLst>
      <p:ext uri="{BB962C8B-B14F-4D97-AF65-F5344CB8AC3E}">
        <p14:creationId xmlns:p14="http://schemas.microsoft.com/office/powerpoint/2010/main" val="2165008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EF8BB4-824C-46DA-9A47-0E9B5EA7D2F8}" type="datetimeFigureOut">
              <a:rPr lang="en-US" smtClean="0"/>
              <a:t>3/25/2015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B4F204-4E8A-4BD6-8D1E-4911BAD7A7AC}" type="slidenum">
              <a:rPr lang="en-US" smtClean="0"/>
              <a:t>‹#›</a:t>
            </a:fld>
            <a:endParaRPr lang="en-US"/>
          </a:p>
        </p:txBody>
      </p:sp>
    </p:spTree>
    <p:extLst>
      <p:ext uri="{BB962C8B-B14F-4D97-AF65-F5344CB8AC3E}">
        <p14:creationId xmlns:p14="http://schemas.microsoft.com/office/powerpoint/2010/main" val="1768159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F8BB4-824C-46DA-9A47-0E9B5EA7D2F8}" type="datetimeFigureOut">
              <a:rPr lang="en-US" smtClean="0"/>
              <a:t>3/25/2015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B4F204-4E8A-4BD6-8D1E-4911BAD7A7AC}" type="slidenum">
              <a:rPr lang="en-US" smtClean="0"/>
              <a:t>‹#›</a:t>
            </a:fld>
            <a:endParaRPr lang="en-US"/>
          </a:p>
        </p:txBody>
      </p:sp>
    </p:spTree>
    <p:extLst>
      <p:ext uri="{BB962C8B-B14F-4D97-AF65-F5344CB8AC3E}">
        <p14:creationId xmlns:p14="http://schemas.microsoft.com/office/powerpoint/2010/main" val="208345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EF8BB4-824C-46DA-9A47-0E9B5EA7D2F8}"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4F204-4E8A-4BD6-8D1E-4911BAD7A7AC}" type="slidenum">
              <a:rPr lang="en-US" smtClean="0"/>
              <a:t>‹#›</a:t>
            </a:fld>
            <a:endParaRPr lang="en-US"/>
          </a:p>
        </p:txBody>
      </p:sp>
    </p:spTree>
    <p:extLst>
      <p:ext uri="{BB962C8B-B14F-4D97-AF65-F5344CB8AC3E}">
        <p14:creationId xmlns:p14="http://schemas.microsoft.com/office/powerpoint/2010/main" val="2739929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EF8BB4-824C-46DA-9A47-0E9B5EA7D2F8}"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B4F204-4E8A-4BD6-8D1E-4911BAD7A7AC}" type="slidenum">
              <a:rPr lang="en-US" smtClean="0"/>
              <a:t>‹#›</a:t>
            </a:fld>
            <a:endParaRPr lang="en-US"/>
          </a:p>
        </p:txBody>
      </p:sp>
    </p:spTree>
    <p:extLst>
      <p:ext uri="{BB962C8B-B14F-4D97-AF65-F5344CB8AC3E}">
        <p14:creationId xmlns:p14="http://schemas.microsoft.com/office/powerpoint/2010/main" val="399443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EF8BB4-824C-46DA-9A47-0E9B5EA7D2F8}" type="datetimeFigureOut">
              <a:rPr lang="en-US" smtClean="0"/>
              <a:t>3/25/2015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B4F204-4E8A-4BD6-8D1E-4911BAD7A7AC}" type="slidenum">
              <a:rPr lang="en-US" smtClean="0"/>
              <a:t>‹#›</a:t>
            </a:fld>
            <a:endParaRPr lang="en-US"/>
          </a:p>
        </p:txBody>
      </p:sp>
    </p:spTree>
    <p:extLst>
      <p:ext uri="{BB962C8B-B14F-4D97-AF65-F5344CB8AC3E}">
        <p14:creationId xmlns:p14="http://schemas.microsoft.com/office/powerpoint/2010/main" val="4085597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totalqualitymanagement.weebly.com/tqm-tool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file2.answcdn.com/answ-cld/image/upload/w_726,h_298,c_fill,g_faces:center,q_60/v1/tk/view/getty/logistics/13e7f381/452592063.jpg"/>
          <p:cNvPicPr>
            <a:picLocks noChangeAspect="1" noChangeArrowheads="1"/>
          </p:cNvPicPr>
          <p:nvPr/>
        </p:nvPicPr>
        <p:blipFill rotWithShape="1">
          <a:blip r:embed="rId2">
            <a:extLst>
              <a:ext uri="{28A0092B-C50C-407E-A947-70E740481C1C}">
                <a14:useLocalDpi xmlns:a14="http://schemas.microsoft.com/office/drawing/2010/main" val="0"/>
              </a:ext>
            </a:extLst>
          </a:blip>
          <a:srcRect l="8356" r="7115"/>
          <a:stretch/>
        </p:blipFill>
        <p:spPr bwMode="auto">
          <a:xfrm>
            <a:off x="-27039" y="0"/>
            <a:ext cx="9131710" cy="4470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83342" y="4572000"/>
            <a:ext cx="7592078"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Tools for Implementation </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TextBox 4"/>
          <p:cNvSpPr txBox="1"/>
          <p:nvPr/>
        </p:nvSpPr>
        <p:spPr>
          <a:xfrm>
            <a:off x="152400" y="5943600"/>
            <a:ext cx="8223020" cy="369332"/>
          </a:xfrm>
          <a:prstGeom prst="rect">
            <a:avLst/>
          </a:prstGeom>
          <a:noFill/>
        </p:spPr>
        <p:txBody>
          <a:bodyPr wrap="square" rtlCol="0">
            <a:spAutoFit/>
          </a:bodyPr>
          <a:lstStyle/>
          <a:p>
            <a:r>
              <a:rPr lang="en-US" dirty="0" smtClean="0"/>
              <a:t>A Presentation and Discussion by ____________________________</a:t>
            </a:r>
            <a:endParaRPr lang="en-US" dirty="0"/>
          </a:p>
        </p:txBody>
      </p:sp>
    </p:spTree>
    <p:extLst>
      <p:ext uri="{BB962C8B-B14F-4D97-AF65-F5344CB8AC3E}">
        <p14:creationId xmlns:p14="http://schemas.microsoft.com/office/powerpoint/2010/main" val="1392806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file2.answcdn.com/answ-cld/image/upload/w_726,h_298,c_fill,g_faces:center,q_60/v1/tk/view/getty/logistics/13e7f381/452592063.jpg"/>
          <p:cNvPicPr>
            <a:picLocks noChangeAspect="1" noChangeArrowheads="1"/>
          </p:cNvPicPr>
          <p:nvPr/>
        </p:nvPicPr>
        <p:blipFill rotWithShape="1">
          <a:blip r:embed="rId3">
            <a:lum bright="70000" contrast="-70000"/>
            <a:extLst>
              <a:ext uri="{28A0092B-C50C-407E-A947-70E740481C1C}">
                <a14:useLocalDpi xmlns:a14="http://schemas.microsoft.com/office/drawing/2010/main" val="0"/>
              </a:ext>
            </a:extLst>
          </a:blip>
          <a:srcRect l="8356" r="7115"/>
          <a:stretch/>
        </p:blipFill>
        <p:spPr bwMode="auto">
          <a:xfrm>
            <a:off x="-27039" y="0"/>
            <a:ext cx="9131710" cy="36576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solidFill>
                  <a:schemeClr val="accent6">
                    <a:lumMod val="50000"/>
                  </a:schemeClr>
                </a:solidFill>
              </a:rPr>
              <a:t>Quantitative Tools </a:t>
            </a:r>
            <a:endParaRPr lang="en-US" b="1" dirty="0">
              <a:solidFill>
                <a:schemeClr val="accent6">
                  <a:lumMod val="50000"/>
                </a:schemeClr>
              </a:solidFill>
            </a:endParaRPr>
          </a:p>
        </p:txBody>
      </p:sp>
      <p:sp>
        <p:nvSpPr>
          <p:cNvPr id="3" name="Content Placeholder 2"/>
          <p:cNvSpPr>
            <a:spLocks noGrp="1"/>
          </p:cNvSpPr>
          <p:nvPr>
            <p:ph idx="1"/>
          </p:nvPr>
        </p:nvSpPr>
        <p:spPr/>
        <p:txBody>
          <a:bodyPr>
            <a:normAutofit lnSpcReduction="10000"/>
          </a:bodyPr>
          <a:lstStyle/>
          <a:p>
            <a:r>
              <a:rPr lang="en-US" dirty="0" smtClean="0"/>
              <a:t>The quantitative tools are often defined to determine the statistical information needed to provide strong insistence on how a particular process of development is to be undergone</a:t>
            </a:r>
          </a:p>
          <a:p>
            <a:endParaRPr lang="en-US" dirty="0"/>
          </a:p>
          <a:p>
            <a:r>
              <a:rPr lang="en-US" b="1" i="1" dirty="0" smtClean="0">
                <a:solidFill>
                  <a:schemeClr val="accent6">
                    <a:lumMod val="50000"/>
                  </a:schemeClr>
                </a:solidFill>
              </a:rPr>
              <a:t>Different types of graphs are often used to show the insistence of how quantitative tools could be best used in TQM operations </a:t>
            </a:r>
            <a:endParaRPr lang="en-US" b="1" i="1" dirty="0">
              <a:solidFill>
                <a:schemeClr val="accent6">
                  <a:lumMod val="50000"/>
                </a:schemeClr>
              </a:solidFill>
            </a:endParaRPr>
          </a:p>
        </p:txBody>
      </p:sp>
    </p:spTree>
    <p:extLst>
      <p:ext uri="{BB962C8B-B14F-4D97-AF65-F5344CB8AC3E}">
        <p14:creationId xmlns:p14="http://schemas.microsoft.com/office/powerpoint/2010/main" val="89712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file2.answcdn.com/answ-cld/image/upload/w_726,h_298,c_fill,g_faces:center,q_60/v1/tk/view/getty/logistics/13e7f381/452592063.jpg"/>
          <p:cNvPicPr>
            <a:picLocks noChangeAspect="1" noChangeArrowheads="1"/>
          </p:cNvPicPr>
          <p:nvPr/>
        </p:nvPicPr>
        <p:blipFill rotWithShape="1">
          <a:blip r:embed="rId3">
            <a:lum bright="70000" contrast="-70000"/>
            <a:extLst>
              <a:ext uri="{28A0092B-C50C-407E-A947-70E740481C1C}">
                <a14:useLocalDpi xmlns:a14="http://schemas.microsoft.com/office/drawing/2010/main" val="0"/>
              </a:ext>
            </a:extLst>
          </a:blip>
          <a:srcRect l="8356" r="7115"/>
          <a:stretch/>
        </p:blipFill>
        <p:spPr bwMode="auto">
          <a:xfrm>
            <a:off x="-27039" y="0"/>
            <a:ext cx="9131710" cy="36576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b="1" dirty="0" smtClean="0">
                <a:solidFill>
                  <a:schemeClr val="accent6">
                    <a:lumMod val="50000"/>
                  </a:schemeClr>
                </a:solidFill>
              </a:rPr>
              <a:t>Qualitative Tools </a:t>
            </a:r>
            <a:endParaRPr lang="en-US" b="1" dirty="0">
              <a:solidFill>
                <a:schemeClr val="accent6">
                  <a:lumMod val="50000"/>
                </a:schemeClr>
              </a:solidFill>
            </a:endParaRPr>
          </a:p>
        </p:txBody>
      </p:sp>
      <p:sp>
        <p:nvSpPr>
          <p:cNvPr id="3" name="Content Placeholder 2"/>
          <p:cNvSpPr>
            <a:spLocks noGrp="1"/>
          </p:cNvSpPr>
          <p:nvPr>
            <p:ph idx="1"/>
          </p:nvPr>
        </p:nvSpPr>
        <p:spPr/>
        <p:txBody>
          <a:bodyPr>
            <a:normAutofit fontScale="92500" lnSpcReduction="10000"/>
          </a:bodyPr>
          <a:lstStyle/>
          <a:p>
            <a:r>
              <a:rPr lang="en-US" dirty="0" smtClean="0"/>
              <a:t>Focused on behavioral and other more abstract elements, TQM qualitative tools are most often than not used to refer to the internal elements that may affect a particular approach in operation that is undergone by a particular organization. </a:t>
            </a:r>
          </a:p>
          <a:p>
            <a:endParaRPr lang="en-US" dirty="0" smtClean="0"/>
          </a:p>
          <a:p>
            <a:r>
              <a:rPr lang="en-US" b="1" i="1" dirty="0" smtClean="0">
                <a:solidFill>
                  <a:schemeClr val="accent6">
                    <a:lumMod val="50000"/>
                  </a:schemeClr>
                </a:solidFill>
              </a:rPr>
              <a:t>To show the data shared through qualitative tools, different types of imagery and smart-art options are used to make sure that the message is sent thoroughly to the target audience. </a:t>
            </a:r>
            <a:endParaRPr lang="en-US" b="1" i="1" dirty="0">
              <a:solidFill>
                <a:schemeClr val="accent6">
                  <a:lumMod val="50000"/>
                </a:schemeClr>
              </a:solidFill>
            </a:endParaRPr>
          </a:p>
        </p:txBody>
      </p:sp>
    </p:spTree>
    <p:extLst>
      <p:ext uri="{BB962C8B-B14F-4D97-AF65-F5344CB8AC3E}">
        <p14:creationId xmlns:p14="http://schemas.microsoft.com/office/powerpoint/2010/main" val="1073567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mindtools.com/media/HomePage/quality_LDF_226x1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98368"/>
            <a:ext cx="5685606" cy="377363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276600" y="1295400"/>
            <a:ext cx="5589543" cy="1754326"/>
          </a:xfrm>
          <a:prstGeom prst="rect">
            <a:avLst/>
          </a:prstGeom>
          <a:noFill/>
        </p:spPr>
        <p:txBody>
          <a:bodyPr wrap="none" lIns="91440" tIns="45720" rIns="91440" bIns="45720">
            <a:spAutoFit/>
          </a:bodyPr>
          <a:lstStyle/>
          <a:p>
            <a:pPr algn="ctr"/>
            <a:r>
              <a:rPr lang="en-US"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Aiming for quality and excellence  is what makes </a:t>
            </a:r>
          </a:p>
          <a:p>
            <a:pPr algn="ct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TQM efficiency more reflective of what organizations </a:t>
            </a:r>
          </a:p>
          <a:p>
            <a:pPr algn="ct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im to attain through evaluating and analyzing the  data </a:t>
            </a:r>
          </a:p>
          <a:p>
            <a:pPr algn="ct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that the organization is able to garner through research </a:t>
            </a:r>
          </a:p>
          <a:p>
            <a:pPr algn="ct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nd use for effective application of proper</a:t>
            </a:r>
          </a:p>
          <a:p>
            <a:pPr algn="ct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t>
            </a: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anagement strategies  </a:t>
            </a:r>
            <a:endParaRPr lang="en-US"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Rectangle 5"/>
          <p:cNvSpPr/>
          <p:nvPr/>
        </p:nvSpPr>
        <p:spPr>
          <a:xfrm>
            <a:off x="244351" y="4572000"/>
            <a:ext cx="8606075" cy="923330"/>
          </a:xfrm>
          <a:prstGeom prst="rect">
            <a:avLst/>
          </a:prstGeom>
          <a:noFill/>
        </p:spPr>
        <p:txBody>
          <a:bodyPr wrap="none" lIns="91440" tIns="45720" rIns="91440" bIns="45720">
            <a:spAutoFit/>
          </a:bodyPr>
          <a:lstStyle/>
          <a:p>
            <a:pPr algn="ctr"/>
            <a:r>
              <a:rPr lang="en-US" b="1" cap="none" spc="0" dirty="0" smtClean="0">
                <a:ln w="1905"/>
                <a:solidFill>
                  <a:srgbClr val="002060"/>
                </a:solidFill>
                <a:effectLst>
                  <a:innerShdw blurRad="69850" dist="43180" dir="5400000">
                    <a:srgbClr val="000000">
                      <a:alpha val="65000"/>
                    </a:srgbClr>
                  </a:innerShdw>
                </a:effectLst>
              </a:rPr>
              <a:t>Effective management of operations accounts for the best kind of TQM strategies </a:t>
            </a:r>
          </a:p>
          <a:p>
            <a:pPr algn="ctr"/>
            <a:r>
              <a:rPr lang="en-US" b="1" dirty="0" smtClean="0">
                <a:ln w="1905"/>
                <a:solidFill>
                  <a:srgbClr val="002060"/>
                </a:solidFill>
                <a:effectLst>
                  <a:innerShdw blurRad="69850" dist="43180" dir="5400000">
                    <a:srgbClr val="000000">
                      <a:alpha val="65000"/>
                    </a:srgbClr>
                  </a:innerShdw>
                </a:effectLst>
              </a:rPr>
              <a:t>applied for the sake of assuring the organization a better sense of seeing how their </a:t>
            </a:r>
          </a:p>
          <a:p>
            <a:pPr algn="ctr"/>
            <a:r>
              <a:rPr lang="en-US" b="1" dirty="0" smtClean="0">
                <a:ln w="1905"/>
                <a:solidFill>
                  <a:srgbClr val="002060"/>
                </a:solidFill>
                <a:effectLst>
                  <a:innerShdw blurRad="69850" dist="43180" dir="5400000">
                    <a:srgbClr val="000000">
                      <a:alpha val="65000"/>
                    </a:srgbClr>
                  </a:innerShdw>
                </a:effectLst>
              </a:rPr>
              <a:t>s</a:t>
            </a:r>
            <a:r>
              <a:rPr lang="en-US" b="1" cap="none" spc="0" dirty="0" smtClean="0">
                <a:ln w="1905"/>
                <a:solidFill>
                  <a:srgbClr val="002060"/>
                </a:solidFill>
                <a:effectLst>
                  <a:innerShdw blurRad="69850" dist="43180" dir="5400000">
                    <a:srgbClr val="000000">
                      <a:alpha val="65000"/>
                    </a:srgbClr>
                  </a:innerShdw>
                </a:effectLst>
              </a:rPr>
              <a:t>trengths and weaknesses could be driven towards the development of the organization</a:t>
            </a:r>
            <a:endParaRPr lang="en-US" b="1" cap="none" spc="0" dirty="0">
              <a:ln w="1905"/>
              <a:solidFill>
                <a:srgbClr val="00206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259165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1)">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i="1" dirty="0" smtClean="0"/>
              <a:t>Total Quality Management Tools. </a:t>
            </a:r>
            <a:r>
              <a:rPr lang="en-US" dirty="0" smtClean="0">
                <a:hlinkClick r:id="rId2"/>
              </a:rPr>
              <a:t>http://totalqualitymanagement.weebly.com/tqm-tools.html</a:t>
            </a:r>
            <a:r>
              <a:rPr lang="en-US" dirty="0" smtClean="0"/>
              <a:t>. (Retrieved on March 25, 2015). </a:t>
            </a:r>
            <a:endParaRPr lang="en-US" dirty="0"/>
          </a:p>
        </p:txBody>
      </p:sp>
    </p:spTree>
    <p:extLst>
      <p:ext uri="{BB962C8B-B14F-4D97-AF65-F5344CB8AC3E}">
        <p14:creationId xmlns:p14="http://schemas.microsoft.com/office/powerpoint/2010/main" val="4029624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375</Words>
  <Application>Microsoft Office PowerPoint</Application>
  <PresentationFormat>On-screen Show (4:3)</PresentationFormat>
  <Paragraphs>27</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Quantitative Tools </vt:lpstr>
      <vt:lpstr>Qualitative Tools </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cp:revision>
  <dcterms:created xsi:type="dcterms:W3CDTF">2015-03-25T02:19:13Z</dcterms:created>
  <dcterms:modified xsi:type="dcterms:W3CDTF">2015-03-25T02:43:09Z</dcterms:modified>
</cp:coreProperties>
</file>