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79751" autoAdjust="0"/>
  </p:normalViewPr>
  <p:slideViewPr>
    <p:cSldViewPr>
      <p:cViewPr>
        <p:scale>
          <a:sx n="66" d="100"/>
          <a:sy n="66" d="100"/>
        </p:scale>
        <p:origin x="-1494" y="6"/>
      </p:cViewPr>
      <p:guideLst>
        <p:guide orient="horz" pos="2160"/>
        <p:guide pos="2880"/>
      </p:guideLst>
    </p:cSldViewPr>
  </p:slideViewPr>
  <p:outlineViewPr>
    <p:cViewPr>
      <p:scale>
        <a:sx n="33" d="100"/>
        <a:sy n="33" d="100"/>
      </p:scale>
      <p:origin x="0" y="57516"/>
    </p:cViewPr>
  </p:outlineViewPr>
  <p:notesTextViewPr>
    <p:cViewPr>
      <p:scale>
        <a:sx n="100" d="100"/>
        <a:sy n="100" d="100"/>
      </p:scale>
      <p:origin x="0" y="36"/>
    </p:cViewPr>
  </p:notesTextViewPr>
  <p:notesViewPr>
    <p:cSldViewPr>
      <p:cViewPr>
        <p:scale>
          <a:sx n="75" d="100"/>
          <a:sy n="75" d="100"/>
        </p:scale>
        <p:origin x="-2418" y="5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F6724-6390-48BA-BE6C-387923D6C5ED}" type="datetimeFigureOut">
              <a:rPr lang="en-US" smtClean="0"/>
              <a:t>5/1/2015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0F9C4-1CE1-485F-9A16-ED54803566A5}" type="slidenum">
              <a:rPr lang="en-US" smtClean="0"/>
              <a:t>‹#›</a:t>
            </a:fld>
            <a:endParaRPr lang="en-US"/>
          </a:p>
        </p:txBody>
      </p:sp>
    </p:spTree>
    <p:extLst>
      <p:ext uri="{BB962C8B-B14F-4D97-AF65-F5344CB8AC3E}">
        <p14:creationId xmlns:p14="http://schemas.microsoft.com/office/powerpoint/2010/main" val="2910311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looking at the current situation of Under </a:t>
            </a:r>
            <a:r>
              <a:rPr lang="en-US" dirty="0" err="1" smtClean="0"/>
              <a:t>Armour</a:t>
            </a:r>
            <a:r>
              <a:rPr lang="en-US" dirty="0" smtClean="0"/>
              <a:t>, we can look at the current situation. Based on the remarks by the CEO and founder of UA, the recent performance showed a continued decline in the financial performance, in which sales for their footwear declined by 16.6% in 2010. (</a:t>
            </a:r>
            <a:r>
              <a:rPr lang="en-US" dirty="0" err="1" smtClean="0"/>
              <a:t>Subramaanian</a:t>
            </a:r>
            <a:r>
              <a:rPr lang="en-US" dirty="0" smtClean="0"/>
              <a:t> and </a:t>
            </a:r>
            <a:r>
              <a:rPr lang="en-US" dirty="0" err="1" smtClean="0"/>
              <a:t>Gopalakrishna</a:t>
            </a:r>
            <a:r>
              <a:rPr lang="en-US" dirty="0" smtClean="0"/>
              <a:t> 347) However, in their prime category, apparel, they saw an increase. The increase has helped to put them as one of the few small companies that have been able to compete with the market leader Nike. Their past performance indexes indicate poor financial performance in other categories besides apparel, with a small market share in the overall sports apparel market. However, the performance apparel market in which UA created, also currently dominates with over 75% market share. Their current mission is to appeal to athletes through their products, while trying to be the go to brand for athletic people. Their strategies is to get the biggest influencers in high school, college, and beyond to market their products. Their policy had previously concentrated on applying their full retail pricing, in order to appeal their individuality against other brands, as they focus on their three main categories of innerwear and outerwear apparel, footwear, and accessories.</a:t>
            </a:r>
            <a:endParaRPr lang="en-US" dirty="0"/>
          </a:p>
        </p:txBody>
      </p:sp>
      <p:sp>
        <p:nvSpPr>
          <p:cNvPr id="4" name="Slide Number Placeholder 3"/>
          <p:cNvSpPr>
            <a:spLocks noGrp="1"/>
          </p:cNvSpPr>
          <p:nvPr>
            <p:ph type="sldNum" sz="quarter" idx="10"/>
          </p:nvPr>
        </p:nvSpPr>
        <p:spPr/>
        <p:txBody>
          <a:bodyPr/>
          <a:lstStyle/>
          <a:p>
            <a:fld id="{6250F9C4-1CE1-485F-9A16-ED54803566A5}" type="slidenum">
              <a:rPr lang="en-US" smtClean="0"/>
              <a:t>2</a:t>
            </a:fld>
            <a:endParaRPr lang="en-US"/>
          </a:p>
        </p:txBody>
      </p:sp>
    </p:spTree>
    <p:extLst>
      <p:ext uri="{BB962C8B-B14F-4D97-AF65-F5344CB8AC3E}">
        <p14:creationId xmlns:p14="http://schemas.microsoft.com/office/powerpoint/2010/main" val="3706299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a:t>
            </a:r>
            <a:r>
              <a:rPr lang="en-US" dirty="0" err="1" smtClean="0"/>
              <a:t>Armour’s</a:t>
            </a:r>
            <a:r>
              <a:rPr lang="en-US" dirty="0" smtClean="0"/>
              <a:t> corporate</a:t>
            </a:r>
            <a:r>
              <a:rPr lang="en-US" baseline="0" dirty="0" smtClean="0"/>
              <a:t> structure consists of a simple structure that makes it easier for better leadership and communication between members of upper management. The corporate structure also involves a centralized structure that makes it easier for each member of the 8 executive team to voice their opinion, and working towards a common goal. The corporate structure only consist of the upper echelon of Under </a:t>
            </a:r>
            <a:r>
              <a:rPr lang="en-US" baseline="0" dirty="0" err="1" smtClean="0"/>
              <a:t>Armour</a:t>
            </a:r>
            <a:r>
              <a:rPr lang="en-US" baseline="0" dirty="0" smtClean="0"/>
              <a:t>, while employees are able together to come up with innovative ideals. The corporate structure flows from the founder and CEO, to the Board of Directors in which consists of members of the board, that is evaluated annually each year by a small committee (corporate governance).  The corporate structure serves as a way to keep the ideals and the goals focus without putting too much “noise” around the brand. </a:t>
            </a:r>
            <a:endParaRPr lang="en-US" dirty="0"/>
          </a:p>
        </p:txBody>
      </p:sp>
      <p:sp>
        <p:nvSpPr>
          <p:cNvPr id="4" name="Slide Number Placeholder 3"/>
          <p:cNvSpPr>
            <a:spLocks noGrp="1"/>
          </p:cNvSpPr>
          <p:nvPr>
            <p:ph type="sldNum" sz="quarter" idx="10"/>
          </p:nvPr>
        </p:nvSpPr>
        <p:spPr/>
        <p:txBody>
          <a:bodyPr/>
          <a:lstStyle/>
          <a:p>
            <a:fld id="{6250F9C4-1CE1-485F-9A16-ED54803566A5}" type="slidenum">
              <a:rPr lang="en-US" smtClean="0"/>
              <a:t>3</a:t>
            </a:fld>
            <a:endParaRPr lang="en-US"/>
          </a:p>
        </p:txBody>
      </p:sp>
    </p:spTree>
    <p:extLst>
      <p:ext uri="{BB962C8B-B14F-4D97-AF65-F5344CB8AC3E}">
        <p14:creationId xmlns:p14="http://schemas.microsoft.com/office/powerpoint/2010/main" val="243875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a:t>
            </a:r>
            <a:r>
              <a:rPr lang="en-US" baseline="0" dirty="0" smtClean="0"/>
              <a:t> </a:t>
            </a:r>
            <a:r>
              <a:rPr lang="en-US" baseline="0" dirty="0" err="1" smtClean="0"/>
              <a:t>Armour’s</a:t>
            </a:r>
            <a:r>
              <a:rPr lang="en-US" baseline="0" dirty="0" smtClean="0"/>
              <a:t> corporate culture consists of proliferating and organizational environment that encourages innovation and innovating ideas among employees to be able to compete with larger companies such as Nike. Under </a:t>
            </a:r>
            <a:r>
              <a:rPr lang="en-US" baseline="0" dirty="0" err="1" smtClean="0"/>
              <a:t>Armour</a:t>
            </a:r>
            <a:r>
              <a:rPr lang="en-US" baseline="0" dirty="0" smtClean="0"/>
              <a:t>, also  instills the values and ethics of inspiration, reliability, and integrity. Under </a:t>
            </a:r>
            <a:r>
              <a:rPr lang="en-US" baseline="0" dirty="0" err="1" smtClean="0"/>
              <a:t>Armour</a:t>
            </a:r>
            <a:r>
              <a:rPr lang="en-US" baseline="0" dirty="0" smtClean="0"/>
              <a:t> holds their employees to a certain standard that allows for the employees to focus on the company’s common goal to be the premier choice for athletes in all sports arenas. The corporate culture revolves around team work, good communication, and the aspects that football plays an integral role in how work is conducted. Many football terms have been added into the company vocabular</a:t>
            </a:r>
            <a:r>
              <a:rPr lang="en-US" dirty="0" smtClean="0"/>
              <a:t>y. </a:t>
            </a:r>
            <a:endParaRPr lang="en-US" dirty="0"/>
          </a:p>
        </p:txBody>
      </p:sp>
      <p:sp>
        <p:nvSpPr>
          <p:cNvPr id="4" name="Slide Number Placeholder 3"/>
          <p:cNvSpPr>
            <a:spLocks noGrp="1"/>
          </p:cNvSpPr>
          <p:nvPr>
            <p:ph type="sldNum" sz="quarter" idx="10"/>
          </p:nvPr>
        </p:nvSpPr>
        <p:spPr/>
        <p:txBody>
          <a:bodyPr/>
          <a:lstStyle/>
          <a:p>
            <a:fld id="{6250F9C4-1CE1-485F-9A16-ED54803566A5}" type="slidenum">
              <a:rPr lang="en-US" smtClean="0"/>
              <a:t>4</a:t>
            </a:fld>
            <a:endParaRPr lang="en-US"/>
          </a:p>
        </p:txBody>
      </p:sp>
    </p:spTree>
    <p:extLst>
      <p:ext uri="{BB962C8B-B14F-4D97-AF65-F5344CB8AC3E}">
        <p14:creationId xmlns:p14="http://schemas.microsoft.com/office/powerpoint/2010/main" val="4098834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a:t>
            </a:r>
            <a:r>
              <a:rPr lang="en-US" dirty="0" err="1" smtClean="0"/>
              <a:t>Armour</a:t>
            </a:r>
            <a:r>
              <a:rPr lang="en-US" dirty="0" smtClean="0"/>
              <a:t> is provided</a:t>
            </a:r>
            <a:r>
              <a:rPr lang="en-US" baseline="0" dirty="0" smtClean="0"/>
              <a:t> with several resources that helps in positioning the company right behind Nike, and before Adidas. (</a:t>
            </a:r>
            <a:r>
              <a:rPr lang="en-US" baseline="0" dirty="0" err="1" smtClean="0"/>
              <a:t>Geranmo</a:t>
            </a:r>
            <a:r>
              <a:rPr lang="en-US" baseline="0" dirty="0" smtClean="0"/>
              <a:t>) Under </a:t>
            </a:r>
            <a:r>
              <a:rPr lang="en-US" baseline="0" dirty="0" err="1" smtClean="0"/>
              <a:t>Armour</a:t>
            </a:r>
            <a:r>
              <a:rPr lang="en-US" baseline="0" dirty="0" smtClean="0"/>
              <a:t> has the capabilities of a team driven style that helps to drive the team in the company towards a common goal that allows each member to run along the same wavelength. All of these capabilities makes the team focus on a product that is great, helps tells a story about the product, services the company, an helps to build a great team. The core competencies of the company is to manage their marketing campaign that focuses on using the “influencers” from each sport to market their products, and volunteer to wear their merchandise. The resources that Under </a:t>
            </a:r>
            <a:r>
              <a:rPr lang="en-US" baseline="0" dirty="0" err="1" smtClean="0"/>
              <a:t>Armour</a:t>
            </a:r>
            <a:r>
              <a:rPr lang="en-US" baseline="0" dirty="0" smtClean="0"/>
              <a:t> uses involves paying out advertisement to multiple media, and fees to be the “Official Outfitters” for colleges. This is key to helping make their brand appeal different from </a:t>
            </a:r>
            <a:r>
              <a:rPr lang="en-US" baseline="0" smtClean="0"/>
              <a:t>other teams. </a:t>
            </a:r>
            <a:endParaRPr lang="en-US" dirty="0"/>
          </a:p>
        </p:txBody>
      </p:sp>
      <p:sp>
        <p:nvSpPr>
          <p:cNvPr id="4" name="Slide Number Placeholder 3"/>
          <p:cNvSpPr>
            <a:spLocks noGrp="1"/>
          </p:cNvSpPr>
          <p:nvPr>
            <p:ph type="sldNum" sz="quarter" idx="10"/>
          </p:nvPr>
        </p:nvSpPr>
        <p:spPr/>
        <p:txBody>
          <a:bodyPr/>
          <a:lstStyle/>
          <a:p>
            <a:fld id="{6250F9C4-1CE1-485F-9A16-ED54803566A5}" type="slidenum">
              <a:rPr lang="en-US" smtClean="0"/>
              <a:t>5</a:t>
            </a:fld>
            <a:endParaRPr lang="en-US"/>
          </a:p>
        </p:txBody>
      </p:sp>
    </p:spTree>
    <p:extLst>
      <p:ext uri="{BB962C8B-B14F-4D97-AF65-F5344CB8AC3E}">
        <p14:creationId xmlns:p14="http://schemas.microsoft.com/office/powerpoint/2010/main" val="99370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116121-95AA-492D-ABD9-2B66CCF07E3C}"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16121-95AA-492D-ABD9-2B66CCF07E3C}"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16121-95AA-492D-ABD9-2B66CCF07E3C}"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16121-95AA-492D-ABD9-2B66CCF07E3C}"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16121-95AA-492D-ABD9-2B66CCF07E3C}" type="datetimeFigureOut">
              <a:rPr lang="en-US" smtClean="0"/>
              <a:t>5/1/2015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116121-95AA-492D-ABD9-2B66CCF07E3C}"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116121-95AA-492D-ABD9-2B66CCF07E3C}" type="datetimeFigureOut">
              <a:rPr lang="en-US" smtClean="0"/>
              <a:t>5/1/2015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16121-95AA-492D-ABD9-2B66CCF07E3C}" type="datetimeFigureOut">
              <a:rPr lang="en-US" smtClean="0"/>
              <a:t>5/1/2015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16121-95AA-492D-ABD9-2B66CCF07E3C}" type="datetimeFigureOut">
              <a:rPr lang="en-US" smtClean="0"/>
              <a:t>5/1/2015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16121-95AA-492D-ABD9-2B66CCF07E3C}"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16121-95AA-492D-ABD9-2B66CCF07E3C}" type="datetimeFigureOut">
              <a:rPr lang="en-US" smtClean="0"/>
              <a:t>5/1/2015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1F91-A244-4845-9E80-80E0C2251FB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extLst>
              <a:ext uri="{BEBA8EAE-BF5A-486C-A8C5-ECC9F3942E4B}">
                <a14:imgProps xmlns:a14="http://schemas.microsoft.com/office/drawing/2010/main">
                  <a14:imgLayer r:embed="rId14">
                    <a14:imgEffect>
                      <a14:colorTemperature colorTemp="11500"/>
                    </a14:imgEffect>
                    <a14:imgEffect>
                      <a14:saturation sat="221000"/>
                    </a14:imgEffect>
                  </a14:imgLayer>
                </a14:imgProps>
              </a:ext>
            </a:extLst>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16121-95AA-492D-ABD9-2B66CCF07E3C}" type="datetimeFigureOut">
              <a:rPr lang="en-US" smtClean="0"/>
              <a:t>5/1/2015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1F91-A244-4845-9E80-80E0C2251F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sj.com/articles/under-armour-overtakes-adidas-in-u-s-sportswear-market-1420753934" TargetMode="External"/><Relationship Id="rId2" Type="http://schemas.openxmlformats.org/officeDocument/2006/relationships/hyperlink" Target="http://www.underarmour.jobs/why-choose-us/mission-valu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782"/>
            <a:ext cx="927188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62000" y="533400"/>
            <a:ext cx="7772400" cy="1470025"/>
          </a:xfrm>
        </p:spPr>
        <p:txBody>
          <a:bodyPr/>
          <a:lstStyle/>
          <a:p>
            <a:r>
              <a:rPr lang="en-US" dirty="0" smtClean="0">
                <a:solidFill>
                  <a:schemeClr val="accent5">
                    <a:lumMod val="60000"/>
                    <a:lumOff val="40000"/>
                  </a:schemeClr>
                </a:solidFill>
              </a:rPr>
              <a:t>Under </a:t>
            </a:r>
            <a:r>
              <a:rPr lang="en-US" dirty="0" err="1" smtClean="0">
                <a:solidFill>
                  <a:schemeClr val="accent5">
                    <a:lumMod val="60000"/>
                    <a:lumOff val="40000"/>
                  </a:schemeClr>
                </a:solidFill>
              </a:rPr>
              <a:t>Armour</a:t>
            </a:r>
            <a:r>
              <a:rPr lang="en-US" dirty="0" smtClean="0">
                <a:solidFill>
                  <a:schemeClr val="accent5">
                    <a:lumMod val="60000"/>
                    <a:lumOff val="40000"/>
                  </a:schemeClr>
                </a:solidFill>
              </a:rPr>
              <a:t> : Strategic Environment</a:t>
            </a:r>
            <a:endParaRPr lang="en-US" dirty="0">
              <a:solidFill>
                <a:schemeClr val="accent5">
                  <a:lumMod val="60000"/>
                  <a:lumOff val="40000"/>
                </a:schemeClr>
              </a:solidFill>
            </a:endParaRPr>
          </a:p>
        </p:txBody>
      </p:sp>
      <p:sp>
        <p:nvSpPr>
          <p:cNvPr id="3" name="Subtitle 2"/>
          <p:cNvSpPr>
            <a:spLocks noGrp="1"/>
          </p:cNvSpPr>
          <p:nvPr>
            <p:ph type="subTitle" idx="1"/>
          </p:nvPr>
        </p:nvSpPr>
        <p:spPr/>
        <p:txBody>
          <a:bodyPr>
            <a:normAutofit fontScale="85000" lnSpcReduction="20000"/>
          </a:bodyPr>
          <a:lstStyle/>
          <a:p>
            <a:r>
              <a:rPr lang="en-US" dirty="0" smtClean="0"/>
              <a:t>Student Name</a:t>
            </a:r>
          </a:p>
          <a:p>
            <a:r>
              <a:rPr lang="en-US" dirty="0" smtClean="0"/>
              <a:t>Professor Name</a:t>
            </a:r>
          </a:p>
          <a:p>
            <a:r>
              <a:rPr lang="en-US" dirty="0" smtClean="0"/>
              <a:t>Course Title</a:t>
            </a:r>
          </a:p>
          <a:p>
            <a:r>
              <a:rPr lang="en-US" dirty="0" smtClean="0"/>
              <a:t>Date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chor="t"/>
          <a:lstStyle/>
          <a:p>
            <a:r>
              <a:rPr lang="en-US" dirty="0">
                <a:solidFill>
                  <a:srgbClr val="FCFEFE"/>
                </a:solidFill>
              </a:rPr>
              <a:t>Under </a:t>
            </a:r>
            <a:r>
              <a:rPr lang="en-US" dirty="0" err="1">
                <a:solidFill>
                  <a:srgbClr val="FCFEFE"/>
                </a:solidFill>
              </a:rPr>
              <a:t>Armour</a:t>
            </a:r>
            <a:r>
              <a:rPr lang="en-US" dirty="0">
                <a:solidFill>
                  <a:srgbClr val="FCFEFE"/>
                </a:solidFill>
              </a:rPr>
              <a:t>: Current Situation</a:t>
            </a:r>
          </a:p>
        </p:txBody>
      </p:sp>
      <p:sp>
        <p:nvSpPr>
          <p:cNvPr id="7" name="Content Placeholder 6"/>
          <p:cNvSpPr>
            <a:spLocks noGrp="1"/>
          </p:cNvSpPr>
          <p:nvPr>
            <p:ph idx="1"/>
          </p:nvPr>
        </p:nvSpPr>
        <p:spPr>
          <a:xfrm>
            <a:off x="381000" y="914400"/>
            <a:ext cx="8382000" cy="5715000"/>
          </a:xfrm>
        </p:spPr>
        <p:txBody>
          <a:bodyPr>
            <a:normAutofit fontScale="70000" lnSpcReduction="20000"/>
          </a:bodyPr>
          <a:lstStyle/>
          <a:p>
            <a:r>
              <a:rPr lang="en-US" b="1" dirty="0" smtClean="0">
                <a:solidFill>
                  <a:schemeClr val="accent6">
                    <a:lumMod val="50000"/>
                  </a:schemeClr>
                </a:solidFill>
              </a:rPr>
              <a:t>Past Corporate Performance Indexes</a:t>
            </a:r>
          </a:p>
          <a:p>
            <a:pPr lvl="1"/>
            <a:r>
              <a:rPr lang="en-US" b="1" dirty="0" smtClean="0">
                <a:solidFill>
                  <a:schemeClr val="accent6">
                    <a:lumMod val="50000"/>
                  </a:schemeClr>
                </a:solidFill>
              </a:rPr>
              <a:t>Poor financial performance in footwear, small market share,</a:t>
            </a:r>
          </a:p>
          <a:p>
            <a:r>
              <a:rPr lang="en-US" b="1" dirty="0" smtClean="0">
                <a:solidFill>
                  <a:schemeClr val="accent6">
                    <a:lumMod val="50000"/>
                  </a:schemeClr>
                </a:solidFill>
              </a:rPr>
              <a:t>Strategic Posture:</a:t>
            </a:r>
          </a:p>
          <a:p>
            <a:pPr lvl="1"/>
            <a:r>
              <a:rPr lang="en-US" b="1" dirty="0" smtClean="0">
                <a:solidFill>
                  <a:schemeClr val="accent6">
                    <a:lumMod val="50000"/>
                  </a:schemeClr>
                </a:solidFill>
              </a:rPr>
              <a:t>Currently behind Nike, in the overall  industry. But hold over 75% of the performance apparel market share. (</a:t>
            </a:r>
            <a:r>
              <a:rPr lang="en-US" b="1" dirty="0" err="1" smtClean="0">
                <a:solidFill>
                  <a:schemeClr val="accent6">
                    <a:lumMod val="50000"/>
                  </a:schemeClr>
                </a:solidFill>
              </a:rPr>
              <a:t>Germano</a:t>
            </a:r>
            <a:r>
              <a:rPr lang="en-US" b="1" dirty="0" smtClean="0">
                <a:solidFill>
                  <a:schemeClr val="accent6">
                    <a:lumMod val="50000"/>
                  </a:schemeClr>
                </a:solidFill>
              </a:rPr>
              <a:t>)</a:t>
            </a:r>
          </a:p>
          <a:p>
            <a:r>
              <a:rPr lang="en-US" b="1" dirty="0" smtClean="0">
                <a:solidFill>
                  <a:schemeClr val="accent6">
                    <a:lumMod val="50000"/>
                  </a:schemeClr>
                </a:solidFill>
              </a:rPr>
              <a:t>Current Mission</a:t>
            </a:r>
          </a:p>
          <a:p>
            <a:pPr lvl="1"/>
            <a:r>
              <a:rPr lang="en-US" b="1" i="1" dirty="0" smtClean="0">
                <a:solidFill>
                  <a:schemeClr val="accent6">
                    <a:lumMod val="50000"/>
                  </a:schemeClr>
                </a:solidFill>
              </a:rPr>
              <a:t>“To make all athletes better through passion, science and the relentless pursuit of innovation</a:t>
            </a:r>
            <a:r>
              <a:rPr lang="en-US" b="1" i="1" dirty="0">
                <a:solidFill>
                  <a:schemeClr val="accent6">
                    <a:lumMod val="50000"/>
                  </a:schemeClr>
                </a:solidFill>
              </a:rPr>
              <a:t>.” (</a:t>
            </a:r>
            <a:r>
              <a:rPr lang="en-US" b="1" i="1" dirty="0" err="1">
                <a:solidFill>
                  <a:schemeClr val="accent6">
                    <a:lumMod val="50000"/>
                  </a:schemeClr>
                </a:solidFill>
              </a:rPr>
              <a:t>Subramaanian</a:t>
            </a:r>
            <a:r>
              <a:rPr lang="en-US" b="1" i="1" dirty="0">
                <a:solidFill>
                  <a:schemeClr val="accent6">
                    <a:lumMod val="50000"/>
                  </a:schemeClr>
                </a:solidFill>
              </a:rPr>
              <a:t> and </a:t>
            </a:r>
            <a:r>
              <a:rPr lang="en-US" b="1" i="1" dirty="0" err="1">
                <a:solidFill>
                  <a:schemeClr val="accent6">
                    <a:lumMod val="50000"/>
                  </a:schemeClr>
                </a:solidFill>
              </a:rPr>
              <a:t>Gopalakrishna</a:t>
            </a:r>
            <a:r>
              <a:rPr lang="en-US" b="1" i="1" dirty="0">
                <a:solidFill>
                  <a:schemeClr val="accent6">
                    <a:lumMod val="50000"/>
                  </a:schemeClr>
                </a:solidFill>
              </a:rPr>
              <a:t> 347) </a:t>
            </a:r>
            <a:endParaRPr lang="en-US" b="1" i="1" dirty="0" smtClean="0">
              <a:solidFill>
                <a:schemeClr val="accent6">
                  <a:lumMod val="50000"/>
                </a:schemeClr>
              </a:solidFill>
            </a:endParaRPr>
          </a:p>
          <a:p>
            <a:r>
              <a:rPr lang="en-US" b="1" dirty="0" smtClean="0">
                <a:solidFill>
                  <a:schemeClr val="accent6">
                    <a:lumMod val="50000"/>
                  </a:schemeClr>
                </a:solidFill>
              </a:rPr>
              <a:t>Objectives</a:t>
            </a:r>
          </a:p>
          <a:p>
            <a:pPr marL="457200" lvl="1" indent="0">
              <a:buNone/>
            </a:pPr>
            <a:r>
              <a:rPr lang="en-US" b="1" dirty="0" smtClean="0">
                <a:solidFill>
                  <a:schemeClr val="accent6">
                    <a:lumMod val="50000"/>
                  </a:schemeClr>
                </a:solidFill>
              </a:rPr>
              <a:t>-”To be the athletic brand of this generation, and next.”</a:t>
            </a:r>
          </a:p>
          <a:p>
            <a:pPr lvl="1">
              <a:buFontTx/>
              <a:buChar char="-"/>
            </a:pPr>
            <a:r>
              <a:rPr lang="en-US" b="1" dirty="0" smtClean="0">
                <a:solidFill>
                  <a:schemeClr val="accent6">
                    <a:lumMod val="50000"/>
                  </a:schemeClr>
                </a:solidFill>
              </a:rPr>
              <a:t>Be the go to sports brand for athletes</a:t>
            </a:r>
          </a:p>
          <a:p>
            <a:pPr lvl="1">
              <a:buFontTx/>
              <a:buChar char="-"/>
            </a:pPr>
            <a:r>
              <a:rPr lang="en-US" b="1" dirty="0" smtClean="0">
                <a:solidFill>
                  <a:schemeClr val="accent6">
                    <a:lumMod val="50000"/>
                  </a:schemeClr>
                </a:solidFill>
              </a:rPr>
              <a:t>Be the Official Outfitter for Schools (High School &amp; Collegiate) </a:t>
            </a:r>
          </a:p>
          <a:p>
            <a:r>
              <a:rPr lang="en-US" b="1" dirty="0" smtClean="0">
                <a:solidFill>
                  <a:schemeClr val="accent6">
                    <a:lumMod val="50000"/>
                  </a:schemeClr>
                </a:solidFill>
              </a:rPr>
              <a:t>Strategies</a:t>
            </a:r>
          </a:p>
          <a:p>
            <a:pPr lvl="1"/>
            <a:r>
              <a:rPr lang="en-US" b="1" dirty="0" smtClean="0">
                <a:solidFill>
                  <a:schemeClr val="accent6">
                    <a:lumMod val="50000"/>
                  </a:schemeClr>
                </a:solidFill>
              </a:rPr>
              <a:t>Target influencers to market their products. Target print, digital, and television advertising. </a:t>
            </a:r>
          </a:p>
          <a:p>
            <a:r>
              <a:rPr lang="en-US" b="1" dirty="0" smtClean="0">
                <a:solidFill>
                  <a:schemeClr val="accent6">
                    <a:lumMod val="50000"/>
                  </a:schemeClr>
                </a:solidFill>
              </a:rPr>
              <a:t>Policies</a:t>
            </a:r>
          </a:p>
          <a:p>
            <a:pPr lvl="1"/>
            <a:r>
              <a:rPr lang="en-US" b="1" dirty="0" smtClean="0">
                <a:solidFill>
                  <a:schemeClr val="accent6">
                    <a:lumMod val="50000"/>
                  </a:schemeClr>
                </a:solidFill>
              </a:rPr>
              <a:t>Full Retail Pricing that would add to the Up-market appeal and position different from other brands. </a:t>
            </a:r>
            <a:endParaRPr lang="en-US" b="1" dirty="0">
              <a:solidFill>
                <a:schemeClr val="accent6">
                  <a:lumMod val="50000"/>
                </a:schemeClr>
              </a:solidFill>
            </a:endParaRPr>
          </a:p>
        </p:txBody>
      </p:sp>
    </p:spTree>
    <p:extLst>
      <p:ext uri="{BB962C8B-B14F-4D97-AF65-F5344CB8AC3E}">
        <p14:creationId xmlns:p14="http://schemas.microsoft.com/office/powerpoint/2010/main" val="40886949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686" y="1524000"/>
            <a:ext cx="3545114" cy="1994127"/>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0" y="10886"/>
            <a:ext cx="8991600" cy="1143000"/>
          </a:xfrm>
        </p:spPr>
        <p:txBody>
          <a:bodyPr anchor="t">
            <a:normAutofit fontScale="90000"/>
          </a:bodyPr>
          <a:lstStyle/>
          <a:p>
            <a:r>
              <a:rPr lang="en-US" dirty="0" smtClean="0">
                <a:solidFill>
                  <a:srgbClr val="FCFEFE"/>
                </a:solidFill>
              </a:rPr>
              <a:t>UA Internal Environment : Corporate Structure </a:t>
            </a:r>
            <a:endParaRPr lang="en-US" dirty="0">
              <a:solidFill>
                <a:srgbClr val="FCFEFE"/>
              </a:solidFill>
            </a:endParaRPr>
          </a:p>
        </p:txBody>
      </p:sp>
      <p:sp>
        <p:nvSpPr>
          <p:cNvPr id="3" name="Content Placeholder 2"/>
          <p:cNvSpPr>
            <a:spLocks noGrp="1"/>
          </p:cNvSpPr>
          <p:nvPr>
            <p:ph idx="1"/>
          </p:nvPr>
        </p:nvSpPr>
        <p:spPr>
          <a:xfrm>
            <a:off x="0" y="1106714"/>
            <a:ext cx="9144000" cy="5715000"/>
          </a:xfrm>
        </p:spPr>
        <p:txBody>
          <a:bodyPr>
            <a:normAutofit fontScale="92500" lnSpcReduction="10000"/>
          </a:bodyPr>
          <a:lstStyle/>
          <a:p>
            <a:r>
              <a:rPr lang="en-US" dirty="0" smtClean="0">
                <a:solidFill>
                  <a:schemeClr val="accent6">
                    <a:lumMod val="50000"/>
                  </a:schemeClr>
                </a:solidFill>
              </a:rPr>
              <a:t> UA provides a  corporate structure that is comprised of </a:t>
            </a:r>
          </a:p>
          <a:p>
            <a:r>
              <a:rPr lang="en-US" dirty="0" smtClean="0">
                <a:solidFill>
                  <a:schemeClr val="accent6">
                    <a:lumMod val="50000"/>
                  </a:schemeClr>
                </a:solidFill>
              </a:rPr>
              <a:t>Simple structure </a:t>
            </a:r>
            <a:endParaRPr lang="en-US" dirty="0">
              <a:solidFill>
                <a:schemeClr val="accent6">
                  <a:lumMod val="50000"/>
                </a:schemeClr>
              </a:solidFill>
            </a:endParaRPr>
          </a:p>
          <a:p>
            <a:r>
              <a:rPr lang="en-US" dirty="0" smtClean="0">
                <a:solidFill>
                  <a:schemeClr val="accent6">
                    <a:lumMod val="50000"/>
                  </a:schemeClr>
                </a:solidFill>
              </a:rPr>
              <a:t>That is centralized</a:t>
            </a:r>
            <a:endParaRPr lang="en-US" dirty="0">
              <a:solidFill>
                <a:schemeClr val="accent6">
                  <a:lumMod val="50000"/>
                </a:schemeClr>
              </a:solidFill>
            </a:endParaRPr>
          </a:p>
          <a:p>
            <a:r>
              <a:rPr lang="en-US" b="1" dirty="0" smtClean="0">
                <a:solidFill>
                  <a:schemeClr val="accent6">
                    <a:lumMod val="50000"/>
                  </a:schemeClr>
                </a:solidFill>
              </a:rPr>
              <a:t>Only consist of the upper echelon</a:t>
            </a:r>
          </a:p>
          <a:p>
            <a:r>
              <a:rPr lang="en-US" dirty="0">
                <a:solidFill>
                  <a:schemeClr val="accent6">
                    <a:lumMod val="50000"/>
                  </a:schemeClr>
                </a:solidFill>
              </a:rPr>
              <a:t>P</a:t>
            </a:r>
            <a:r>
              <a:rPr lang="en-US" dirty="0" smtClean="0">
                <a:solidFill>
                  <a:schemeClr val="accent6">
                    <a:lumMod val="50000"/>
                  </a:schemeClr>
                </a:solidFill>
              </a:rPr>
              <a:t>rovides direct supervision </a:t>
            </a:r>
          </a:p>
          <a:p>
            <a:r>
              <a:rPr lang="en-US" b="1" dirty="0" smtClean="0">
                <a:solidFill>
                  <a:schemeClr val="accent6">
                    <a:lumMod val="50000"/>
                  </a:schemeClr>
                </a:solidFill>
              </a:rPr>
              <a:t>The top management with 8 executives including:</a:t>
            </a:r>
          </a:p>
          <a:p>
            <a:pPr lvl="1"/>
            <a:r>
              <a:rPr lang="en-US" b="1" dirty="0" smtClean="0">
                <a:solidFill>
                  <a:schemeClr val="accent6">
                    <a:lumMod val="50000"/>
                  </a:schemeClr>
                </a:solidFill>
              </a:rPr>
              <a:t>CEO: Kevin Plank followed </a:t>
            </a:r>
          </a:p>
          <a:p>
            <a:pPr lvl="1"/>
            <a:r>
              <a:rPr lang="en-US" b="1" dirty="0" smtClean="0">
                <a:solidFill>
                  <a:schemeClr val="accent6">
                    <a:lumMod val="50000"/>
                  </a:schemeClr>
                </a:solidFill>
              </a:rPr>
              <a:t>Board of Directors that are responsible for much of the decision making of UA. </a:t>
            </a:r>
          </a:p>
          <a:p>
            <a:pPr lvl="2"/>
            <a:r>
              <a:rPr lang="en-US" b="1" dirty="0" smtClean="0">
                <a:solidFill>
                  <a:schemeClr val="accent6">
                    <a:lumMod val="50000"/>
                  </a:schemeClr>
                </a:solidFill>
              </a:rPr>
              <a:t>They are evaluated by a small committee each year.</a:t>
            </a:r>
          </a:p>
          <a:p>
            <a:pPr lvl="1"/>
            <a:r>
              <a:rPr lang="en-US" b="1" dirty="0" smtClean="0">
                <a:solidFill>
                  <a:schemeClr val="accent6">
                    <a:lumMod val="50000"/>
                  </a:schemeClr>
                </a:solidFill>
              </a:rPr>
              <a:t>Lead Director that is in change of holding Board meetings.  </a:t>
            </a:r>
            <a:r>
              <a:rPr lang="en-US" b="1" dirty="0" smtClean="0">
                <a:solidFill>
                  <a:schemeClr val="bg1">
                    <a:lumMod val="10000"/>
                  </a:schemeClr>
                </a:solidFill>
              </a:rPr>
              <a:t/>
            </a:r>
            <a:br>
              <a:rPr lang="en-US" b="1" dirty="0" smtClean="0">
                <a:solidFill>
                  <a:schemeClr val="bg1">
                    <a:lumMod val="10000"/>
                  </a:schemeClr>
                </a:solidFill>
              </a:rPr>
            </a:br>
            <a:endParaRPr lang="en-US" b="1" dirty="0" smtClean="0">
              <a:solidFill>
                <a:schemeClr val="bg1">
                  <a:lumMod val="10000"/>
                </a:schemeClr>
              </a:solidFill>
            </a:endParaRPr>
          </a:p>
        </p:txBody>
      </p:sp>
    </p:spTree>
    <p:extLst>
      <p:ext uri="{BB962C8B-B14F-4D97-AF65-F5344CB8AC3E}">
        <p14:creationId xmlns:p14="http://schemas.microsoft.com/office/powerpoint/2010/main" val="20640138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smtClean="0">
                <a:solidFill>
                  <a:schemeClr val="accent6">
                    <a:lumMod val="50000"/>
                  </a:schemeClr>
                </a:solidFill>
              </a:rPr>
              <a:t>UA Internal Performance: Corporate Culture </a:t>
            </a:r>
            <a:endParaRPr lang="en-US" dirty="0">
              <a:solidFill>
                <a:schemeClr val="accent6">
                  <a:lumMod val="50000"/>
                </a:schemeClr>
              </a:solidFill>
            </a:endParaRPr>
          </a:p>
        </p:txBody>
      </p:sp>
      <p:sp>
        <p:nvSpPr>
          <p:cNvPr id="3" name="Content Placeholder 2"/>
          <p:cNvSpPr>
            <a:spLocks noGrp="1"/>
          </p:cNvSpPr>
          <p:nvPr>
            <p:ph idx="1"/>
          </p:nvPr>
        </p:nvSpPr>
        <p:spPr>
          <a:xfrm>
            <a:off x="228600" y="1295400"/>
            <a:ext cx="8763000" cy="5562600"/>
          </a:xfrm>
        </p:spPr>
        <p:txBody>
          <a:bodyPr>
            <a:normAutofit fontScale="70000" lnSpcReduction="20000"/>
          </a:bodyPr>
          <a:lstStyle/>
          <a:p>
            <a:r>
              <a:rPr lang="en-US" b="1" dirty="0" smtClean="0">
                <a:solidFill>
                  <a:schemeClr val="accent6">
                    <a:lumMod val="50000"/>
                  </a:schemeClr>
                </a:solidFill>
              </a:rPr>
              <a:t>UA Culture revolves around the aspects of football. </a:t>
            </a:r>
          </a:p>
          <a:p>
            <a:r>
              <a:rPr lang="en-US" b="1" dirty="0" smtClean="0">
                <a:solidFill>
                  <a:schemeClr val="accent6">
                    <a:lumMod val="50000"/>
                  </a:schemeClr>
                </a:solidFill>
              </a:rPr>
              <a:t>Everyday  they  have “team huddle” where they huddle up with out team (department) and talk about their daily goals or what is going on new in the Company</a:t>
            </a:r>
            <a:r>
              <a:rPr lang="en-US" b="1" dirty="0" smtClean="0">
                <a:solidFill>
                  <a:schemeClr val="accent6">
                    <a:lumMod val="50000"/>
                  </a:schemeClr>
                </a:solidFill>
              </a:rPr>
              <a:t>. The bosses choose not to make </a:t>
            </a:r>
            <a:r>
              <a:rPr lang="en-US" b="1" dirty="0" smtClean="0">
                <a:solidFill>
                  <a:schemeClr val="accent6">
                    <a:lumMod val="50000"/>
                  </a:schemeClr>
                </a:solidFill>
              </a:rPr>
              <a:t>the employees </a:t>
            </a:r>
            <a:r>
              <a:rPr lang="en-US" b="1" dirty="0" smtClean="0">
                <a:solidFill>
                  <a:schemeClr val="accent6">
                    <a:lumMod val="50000"/>
                  </a:schemeClr>
                </a:solidFill>
              </a:rPr>
              <a:t>feel </a:t>
            </a:r>
            <a:r>
              <a:rPr lang="en-US" b="1" dirty="0" smtClean="0">
                <a:solidFill>
                  <a:schemeClr val="accent6">
                    <a:lumMod val="50000"/>
                  </a:schemeClr>
                </a:solidFill>
              </a:rPr>
              <a:t>uncomfortable </a:t>
            </a:r>
            <a:r>
              <a:rPr lang="en-US" b="1" dirty="0" smtClean="0">
                <a:solidFill>
                  <a:schemeClr val="accent6">
                    <a:lumMod val="50000"/>
                  </a:schemeClr>
                </a:solidFill>
              </a:rPr>
              <a:t>No </a:t>
            </a:r>
            <a:r>
              <a:rPr lang="en-US" b="1" dirty="0" smtClean="0">
                <a:solidFill>
                  <a:schemeClr val="accent6">
                    <a:lumMod val="50000"/>
                  </a:schemeClr>
                </a:solidFill>
              </a:rPr>
              <a:t>one really acts like they are above </a:t>
            </a:r>
            <a:r>
              <a:rPr lang="en-US" b="1" dirty="0" smtClean="0">
                <a:solidFill>
                  <a:schemeClr val="accent6">
                    <a:lumMod val="50000"/>
                  </a:schemeClr>
                </a:solidFill>
              </a:rPr>
              <a:t>anybody</a:t>
            </a:r>
            <a:r>
              <a:rPr lang="en-US" b="1" dirty="0" smtClean="0">
                <a:solidFill>
                  <a:schemeClr val="accent6">
                    <a:lumMod val="50000"/>
                  </a:schemeClr>
                </a:solidFill>
              </a:rPr>
              <a:t>, as they want to establish teamwork. </a:t>
            </a:r>
            <a:endParaRPr lang="en-US" b="1" dirty="0" smtClean="0">
              <a:solidFill>
                <a:schemeClr val="accent6">
                  <a:lumMod val="50000"/>
                </a:schemeClr>
              </a:solidFill>
            </a:endParaRPr>
          </a:p>
          <a:p>
            <a:r>
              <a:rPr lang="en-US" b="1" dirty="0" smtClean="0">
                <a:solidFill>
                  <a:schemeClr val="accent6">
                    <a:lumMod val="50000"/>
                  </a:schemeClr>
                </a:solidFill>
              </a:rPr>
              <a:t>UA encourages a culture of </a:t>
            </a:r>
          </a:p>
          <a:p>
            <a:pPr lvl="1"/>
            <a:r>
              <a:rPr lang="en-US" b="1" dirty="0" smtClean="0">
                <a:solidFill>
                  <a:schemeClr val="accent6">
                    <a:lumMod val="50000"/>
                  </a:schemeClr>
                </a:solidFill>
              </a:rPr>
              <a:t>Innovation</a:t>
            </a:r>
          </a:p>
          <a:p>
            <a:pPr lvl="1"/>
            <a:r>
              <a:rPr lang="en-US" b="1" dirty="0" smtClean="0">
                <a:solidFill>
                  <a:schemeClr val="accent6">
                    <a:lumMod val="50000"/>
                  </a:schemeClr>
                </a:solidFill>
              </a:rPr>
              <a:t>Integrity</a:t>
            </a:r>
          </a:p>
          <a:p>
            <a:pPr lvl="1"/>
            <a:r>
              <a:rPr lang="en-US" b="1" dirty="0" smtClean="0">
                <a:solidFill>
                  <a:schemeClr val="accent6">
                    <a:lumMod val="50000"/>
                  </a:schemeClr>
                </a:solidFill>
              </a:rPr>
              <a:t>Reliability</a:t>
            </a:r>
          </a:p>
          <a:p>
            <a:pPr lvl="1"/>
            <a:r>
              <a:rPr lang="en-US" b="1" dirty="0" smtClean="0">
                <a:solidFill>
                  <a:schemeClr val="accent6">
                    <a:lumMod val="50000"/>
                  </a:schemeClr>
                </a:solidFill>
              </a:rPr>
              <a:t>Inspiration  </a:t>
            </a:r>
          </a:p>
          <a:p>
            <a:r>
              <a:rPr lang="en-US" b="1" dirty="0" smtClean="0">
                <a:solidFill>
                  <a:schemeClr val="accent6">
                    <a:lumMod val="50000"/>
                  </a:schemeClr>
                </a:solidFill>
              </a:rPr>
              <a:t>Teamwork</a:t>
            </a:r>
          </a:p>
          <a:p>
            <a:r>
              <a:rPr lang="en-US" b="1" dirty="0" smtClean="0">
                <a:solidFill>
                  <a:schemeClr val="accent6">
                    <a:lumMod val="50000"/>
                  </a:schemeClr>
                </a:solidFill>
              </a:rPr>
              <a:t>Good Communication</a:t>
            </a:r>
          </a:p>
          <a:p>
            <a:r>
              <a:rPr lang="en-US" b="1" dirty="0" smtClean="0">
                <a:solidFill>
                  <a:schemeClr val="accent6">
                    <a:lumMod val="50000"/>
                  </a:schemeClr>
                </a:solidFill>
              </a:rPr>
              <a:t>Culture of shared values and ethics that sets the standard for the entire company, from the top-down approach that encourages growth. </a:t>
            </a:r>
          </a:p>
          <a:p>
            <a:pPr marL="457200" lvl="1" indent="0">
              <a:buNone/>
            </a:pPr>
            <a:endParaRPr lang="en-US" dirty="0">
              <a:solidFill>
                <a:srgbClr val="FCFEFE"/>
              </a:solidFill>
            </a:endParaRPr>
          </a:p>
        </p:txBody>
      </p:sp>
    </p:spTree>
    <p:extLst>
      <p:ext uri="{BB962C8B-B14F-4D97-AF65-F5344CB8AC3E}">
        <p14:creationId xmlns:p14="http://schemas.microsoft.com/office/powerpoint/2010/main" val="29128802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chor="t">
            <a:normAutofit fontScale="90000"/>
          </a:bodyPr>
          <a:lstStyle/>
          <a:p>
            <a:r>
              <a:rPr lang="en-US" dirty="0" smtClean="0">
                <a:solidFill>
                  <a:srgbClr val="FCFEFE"/>
                </a:solidFill>
              </a:rPr>
              <a:t>UA Internal Environment: Resources, Capabilities &amp; Core Competencies</a:t>
            </a:r>
            <a:endParaRPr lang="en-US" dirty="0">
              <a:solidFill>
                <a:srgbClr val="FCFEFE"/>
              </a:solidFill>
            </a:endParaRPr>
          </a:p>
        </p:txBody>
      </p:sp>
      <p:sp>
        <p:nvSpPr>
          <p:cNvPr id="3" name="Content Placeholder 2"/>
          <p:cNvSpPr>
            <a:spLocks noGrp="1"/>
          </p:cNvSpPr>
          <p:nvPr>
            <p:ph idx="1"/>
          </p:nvPr>
        </p:nvSpPr>
        <p:spPr>
          <a:xfrm>
            <a:off x="152400" y="1295400"/>
            <a:ext cx="8839200" cy="5410200"/>
          </a:xfrm>
        </p:spPr>
        <p:txBody>
          <a:bodyPr>
            <a:normAutofit fontScale="70000" lnSpcReduction="20000"/>
          </a:bodyPr>
          <a:lstStyle/>
          <a:p>
            <a:r>
              <a:rPr lang="en-US" dirty="0" smtClean="0">
                <a:solidFill>
                  <a:schemeClr val="accent6">
                    <a:lumMod val="50000"/>
                  </a:schemeClr>
                </a:solidFill>
              </a:rPr>
              <a:t>Capabilities </a:t>
            </a:r>
          </a:p>
          <a:p>
            <a:pPr lvl="1"/>
            <a:r>
              <a:rPr lang="en-US" dirty="0" smtClean="0">
                <a:solidFill>
                  <a:schemeClr val="accent6">
                    <a:lumMod val="50000"/>
                  </a:schemeClr>
                </a:solidFill>
              </a:rPr>
              <a:t>Team driven style</a:t>
            </a:r>
          </a:p>
          <a:p>
            <a:pPr lvl="1"/>
            <a:r>
              <a:rPr lang="en-US" dirty="0" smtClean="0">
                <a:solidFill>
                  <a:schemeClr val="accent6">
                    <a:lumMod val="50000"/>
                  </a:schemeClr>
                </a:solidFill>
              </a:rPr>
              <a:t>Driven towards the same goal, and allowing for everyone to run on the same wavelength </a:t>
            </a:r>
          </a:p>
          <a:p>
            <a:pPr lvl="2"/>
            <a:r>
              <a:rPr lang="en-US" dirty="0" smtClean="0">
                <a:solidFill>
                  <a:schemeClr val="accent6">
                    <a:lumMod val="50000"/>
                  </a:schemeClr>
                </a:solidFill>
              </a:rPr>
              <a:t>Make a product that is great </a:t>
            </a:r>
          </a:p>
          <a:p>
            <a:pPr lvl="2"/>
            <a:r>
              <a:rPr lang="en-US" dirty="0" smtClean="0">
                <a:solidFill>
                  <a:schemeClr val="accent6">
                    <a:lumMod val="50000"/>
                  </a:schemeClr>
                </a:solidFill>
              </a:rPr>
              <a:t>Tell a good story about the product</a:t>
            </a:r>
          </a:p>
          <a:p>
            <a:pPr lvl="2"/>
            <a:r>
              <a:rPr lang="en-US" dirty="0" smtClean="0">
                <a:solidFill>
                  <a:schemeClr val="accent6">
                    <a:lumMod val="50000"/>
                  </a:schemeClr>
                </a:solidFill>
              </a:rPr>
              <a:t>Service UA</a:t>
            </a:r>
          </a:p>
          <a:p>
            <a:pPr lvl="2"/>
            <a:r>
              <a:rPr lang="en-US" dirty="0" smtClean="0">
                <a:solidFill>
                  <a:schemeClr val="accent6">
                    <a:lumMod val="50000"/>
                  </a:schemeClr>
                </a:solidFill>
              </a:rPr>
              <a:t>Build a great team</a:t>
            </a:r>
          </a:p>
          <a:p>
            <a:pPr lvl="1"/>
            <a:r>
              <a:rPr lang="en-US" dirty="0" smtClean="0">
                <a:solidFill>
                  <a:schemeClr val="accent6">
                    <a:lumMod val="50000"/>
                  </a:schemeClr>
                </a:solidFill>
              </a:rPr>
              <a:t>Core Competences:</a:t>
            </a:r>
          </a:p>
          <a:p>
            <a:pPr lvl="2"/>
            <a:r>
              <a:rPr lang="en-US" dirty="0" smtClean="0">
                <a:solidFill>
                  <a:schemeClr val="accent6">
                    <a:lumMod val="50000"/>
                  </a:schemeClr>
                </a:solidFill>
              </a:rPr>
              <a:t>Managing Marketing Campaign, performance &amp; professionalism, appealing, practical, and athletic </a:t>
            </a:r>
          </a:p>
          <a:p>
            <a:r>
              <a:rPr lang="en-US" dirty="0" smtClean="0">
                <a:solidFill>
                  <a:schemeClr val="accent6">
                    <a:lumMod val="50000"/>
                  </a:schemeClr>
                </a:solidFill>
              </a:rPr>
              <a:t>Resources </a:t>
            </a:r>
          </a:p>
          <a:p>
            <a:pPr lvl="1"/>
            <a:r>
              <a:rPr lang="en-US" dirty="0" smtClean="0">
                <a:solidFill>
                  <a:schemeClr val="accent6">
                    <a:lumMod val="50000"/>
                  </a:schemeClr>
                </a:solidFill>
              </a:rPr>
              <a:t>Marketing strategy involves getting the top influencers throughout each sport and getting them to wear the products </a:t>
            </a:r>
          </a:p>
          <a:p>
            <a:pPr lvl="1"/>
            <a:r>
              <a:rPr lang="en-US" dirty="0" smtClean="0">
                <a:solidFill>
                  <a:schemeClr val="accent6">
                    <a:lumMod val="50000"/>
                  </a:schemeClr>
                </a:solidFill>
              </a:rPr>
              <a:t>Pay out advertising costs to digital, print, and television; as well as fees to be schools “Official Outfitter”</a:t>
            </a:r>
          </a:p>
          <a:p>
            <a:pPr lvl="1"/>
            <a:r>
              <a:rPr lang="en-US" dirty="0" smtClean="0">
                <a:solidFill>
                  <a:schemeClr val="accent6">
                    <a:lumMod val="50000"/>
                  </a:schemeClr>
                </a:solidFill>
              </a:rPr>
              <a:t>The key drive is to offer products than what is currently on the market</a:t>
            </a:r>
          </a:p>
          <a:p>
            <a:pPr lvl="1"/>
            <a:r>
              <a:rPr lang="en-US" dirty="0" smtClean="0">
                <a:solidFill>
                  <a:schemeClr val="accent6">
                    <a:lumMod val="50000"/>
                  </a:schemeClr>
                </a:solidFill>
              </a:rPr>
              <a:t>Charge full price retail in order to appeal to be different from other brands.</a:t>
            </a:r>
          </a:p>
          <a:p>
            <a:endParaRPr lang="en-US" dirty="0" smtClean="0">
              <a:solidFill>
                <a:schemeClr val="bg1">
                  <a:lumMod val="10000"/>
                </a:schemeClr>
              </a:solidFill>
            </a:endParaRPr>
          </a:p>
        </p:txBody>
      </p:sp>
    </p:spTree>
    <p:extLst>
      <p:ext uri="{BB962C8B-B14F-4D97-AF65-F5344CB8AC3E}">
        <p14:creationId xmlns:p14="http://schemas.microsoft.com/office/powerpoint/2010/main" val="15992228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8077200" cy="1066800"/>
          </a:xfrm>
        </p:spPr>
        <p:txBody>
          <a:bodyPr/>
          <a:lstStyle/>
          <a:p>
            <a:r>
              <a:rPr lang="en-US" dirty="0" smtClean="0">
                <a:solidFill>
                  <a:srgbClr val="FCFEFE"/>
                </a:solidFill>
              </a:rPr>
              <a:t>Works Cited</a:t>
            </a:r>
            <a:endParaRPr lang="en-US" dirty="0">
              <a:solidFill>
                <a:srgbClr val="FCFEFE"/>
              </a:solidFill>
            </a:endParaRPr>
          </a:p>
        </p:txBody>
      </p:sp>
      <p:sp>
        <p:nvSpPr>
          <p:cNvPr id="3" name="Subtitle 2"/>
          <p:cNvSpPr>
            <a:spLocks noGrp="1"/>
          </p:cNvSpPr>
          <p:nvPr>
            <p:ph type="subTitle" idx="1"/>
          </p:nvPr>
        </p:nvSpPr>
        <p:spPr>
          <a:xfrm>
            <a:off x="609600" y="1905000"/>
            <a:ext cx="8305800" cy="4114800"/>
          </a:xfrm>
        </p:spPr>
        <p:txBody>
          <a:bodyPr>
            <a:normAutofit fontScale="92500"/>
          </a:bodyPr>
          <a:lstStyle/>
          <a:p>
            <a:pPr algn="l"/>
            <a:r>
              <a:rPr lang="en-US" sz="2400" dirty="0" smtClean="0">
                <a:solidFill>
                  <a:schemeClr val="accent6">
                    <a:lumMod val="50000"/>
                  </a:schemeClr>
                </a:solidFill>
              </a:rPr>
              <a:t>Subramanian, Ram, </a:t>
            </a:r>
            <a:r>
              <a:rPr lang="en-US" sz="2400" dirty="0" err="1" smtClean="0">
                <a:solidFill>
                  <a:schemeClr val="accent6">
                    <a:lumMod val="50000"/>
                  </a:schemeClr>
                </a:solidFill>
              </a:rPr>
              <a:t>Gopalakrishna</a:t>
            </a:r>
            <a:r>
              <a:rPr lang="en-US" sz="2400" dirty="0" smtClean="0">
                <a:solidFill>
                  <a:schemeClr val="accent6">
                    <a:lumMod val="50000"/>
                  </a:schemeClr>
                </a:solidFill>
              </a:rPr>
              <a:t>, Pradeep. “Case 20: Under </a:t>
            </a:r>
            <a:r>
              <a:rPr lang="en-US" sz="2400" dirty="0" err="1" smtClean="0">
                <a:solidFill>
                  <a:schemeClr val="accent6">
                    <a:lumMod val="50000"/>
                  </a:schemeClr>
                </a:solidFill>
              </a:rPr>
              <a:t>Armour</a:t>
            </a:r>
            <a:r>
              <a:rPr lang="en-US" sz="2400" dirty="0">
                <a:solidFill>
                  <a:schemeClr val="accent6">
                    <a:lumMod val="50000"/>
                  </a:schemeClr>
                </a:solidFill>
              </a:rPr>
              <a:t>.” in Concepts in S</a:t>
            </a:r>
            <a:r>
              <a:rPr lang="en-US" sz="2400" i="1" dirty="0">
                <a:solidFill>
                  <a:schemeClr val="accent6">
                    <a:lumMod val="50000"/>
                  </a:schemeClr>
                </a:solidFill>
              </a:rPr>
              <a:t>trategic Management and Business Policy: Toward Global Sustainability, </a:t>
            </a:r>
            <a:r>
              <a:rPr lang="en-US" sz="2400" dirty="0">
                <a:solidFill>
                  <a:schemeClr val="accent6">
                    <a:lumMod val="50000"/>
                  </a:schemeClr>
                </a:solidFill>
              </a:rPr>
              <a:t>13th </a:t>
            </a:r>
            <a:r>
              <a:rPr lang="en-US" sz="2400" dirty="0" smtClean="0">
                <a:solidFill>
                  <a:schemeClr val="accent6">
                    <a:lumMod val="50000"/>
                  </a:schemeClr>
                </a:solidFill>
              </a:rPr>
              <a:t>Edition Prentice Hall. 2012. </a:t>
            </a:r>
          </a:p>
          <a:p>
            <a:pPr algn="l"/>
            <a:endParaRPr lang="en-US" sz="2400" dirty="0">
              <a:solidFill>
                <a:srgbClr val="FCFEFE"/>
              </a:solidFill>
            </a:endParaRPr>
          </a:p>
          <a:p>
            <a:pPr algn="l"/>
            <a:r>
              <a:rPr lang="en-US" sz="2400" dirty="0" smtClean="0">
                <a:solidFill>
                  <a:schemeClr val="accent6">
                    <a:lumMod val="50000"/>
                  </a:schemeClr>
                </a:solidFill>
              </a:rPr>
              <a:t>“Mission and Values.” </a:t>
            </a:r>
            <a:r>
              <a:rPr lang="en-US" sz="2400" i="1" dirty="0" smtClean="0">
                <a:solidFill>
                  <a:schemeClr val="accent6">
                    <a:lumMod val="50000"/>
                  </a:schemeClr>
                </a:solidFill>
              </a:rPr>
              <a:t>Under </a:t>
            </a:r>
            <a:r>
              <a:rPr lang="en-US" sz="2400" i="1" dirty="0" err="1" smtClean="0">
                <a:solidFill>
                  <a:schemeClr val="accent6">
                    <a:lumMod val="50000"/>
                  </a:schemeClr>
                </a:solidFill>
              </a:rPr>
              <a:t>Armour</a:t>
            </a:r>
            <a:r>
              <a:rPr lang="en-US" sz="2400" i="1" dirty="0" smtClean="0">
                <a:solidFill>
                  <a:schemeClr val="accent6">
                    <a:lumMod val="50000"/>
                  </a:schemeClr>
                </a:solidFill>
              </a:rPr>
              <a:t>. </a:t>
            </a:r>
            <a:r>
              <a:rPr lang="en-US" sz="2400" dirty="0" smtClean="0">
                <a:solidFill>
                  <a:schemeClr val="accent6">
                    <a:lumMod val="50000"/>
                  </a:schemeClr>
                </a:solidFill>
              </a:rPr>
              <a:t>2015. Web. </a:t>
            </a:r>
            <a:r>
              <a:rPr lang="en-US" sz="2400" dirty="0">
                <a:solidFill>
                  <a:schemeClr val="accent6">
                    <a:lumMod val="50000"/>
                  </a:schemeClr>
                </a:solidFill>
              </a:rPr>
              <a:t>30 April 2015. </a:t>
            </a:r>
            <a:r>
              <a:rPr lang="en-US" sz="2400" dirty="0">
                <a:solidFill>
                  <a:srgbClr val="FCFEFE"/>
                </a:solidFill>
                <a:hlinkClick r:id="rId2"/>
              </a:rPr>
              <a:t>http://www.underarmour.jobs/why-choose-us/mission-values</a:t>
            </a:r>
            <a:r>
              <a:rPr lang="en-US" sz="2400" dirty="0" smtClean="0">
                <a:solidFill>
                  <a:srgbClr val="FCFEFE"/>
                </a:solidFill>
                <a:hlinkClick r:id="rId2"/>
              </a:rPr>
              <a:t>/</a:t>
            </a:r>
            <a:endParaRPr lang="en-US" sz="2400" dirty="0" smtClean="0">
              <a:solidFill>
                <a:srgbClr val="FCFEFE"/>
              </a:solidFill>
            </a:endParaRPr>
          </a:p>
          <a:p>
            <a:pPr algn="l"/>
            <a:endParaRPr lang="en-US" sz="2400" dirty="0" smtClean="0">
              <a:solidFill>
                <a:srgbClr val="FCFEFE"/>
              </a:solidFill>
            </a:endParaRPr>
          </a:p>
          <a:p>
            <a:pPr algn="l"/>
            <a:r>
              <a:rPr lang="en-US" sz="2400" dirty="0" err="1" smtClean="0">
                <a:solidFill>
                  <a:schemeClr val="accent6">
                    <a:lumMod val="50000"/>
                  </a:schemeClr>
                </a:solidFill>
              </a:rPr>
              <a:t>Germano</a:t>
            </a:r>
            <a:r>
              <a:rPr lang="en-US" sz="2400" dirty="0" smtClean="0">
                <a:solidFill>
                  <a:schemeClr val="accent6">
                    <a:lumMod val="50000"/>
                  </a:schemeClr>
                </a:solidFill>
              </a:rPr>
              <a:t>, Sara</a:t>
            </a:r>
            <a:r>
              <a:rPr lang="en-US" sz="2400" dirty="0">
                <a:solidFill>
                  <a:schemeClr val="accent6">
                    <a:lumMod val="50000"/>
                  </a:schemeClr>
                </a:solidFill>
              </a:rPr>
              <a:t>. “Under </a:t>
            </a:r>
            <a:r>
              <a:rPr lang="en-US" sz="2400" dirty="0" err="1">
                <a:solidFill>
                  <a:schemeClr val="accent6">
                    <a:lumMod val="50000"/>
                  </a:schemeClr>
                </a:solidFill>
              </a:rPr>
              <a:t>Armour</a:t>
            </a:r>
            <a:r>
              <a:rPr lang="en-US" sz="2400" dirty="0">
                <a:solidFill>
                  <a:schemeClr val="accent6">
                    <a:lumMod val="50000"/>
                  </a:schemeClr>
                </a:solidFill>
              </a:rPr>
              <a:t> Overtakes Adidas in U.S. Sportswear </a:t>
            </a:r>
            <a:r>
              <a:rPr lang="en-US" sz="2400" dirty="0" smtClean="0">
                <a:solidFill>
                  <a:schemeClr val="accent6">
                    <a:lumMod val="50000"/>
                  </a:schemeClr>
                </a:solidFill>
              </a:rPr>
              <a:t>Market.” </a:t>
            </a:r>
            <a:r>
              <a:rPr lang="en-US" sz="2400" i="1" dirty="0" smtClean="0">
                <a:solidFill>
                  <a:schemeClr val="accent6">
                    <a:lumMod val="50000"/>
                  </a:schemeClr>
                </a:solidFill>
              </a:rPr>
              <a:t>Wall Street Journal</a:t>
            </a:r>
            <a:r>
              <a:rPr lang="en-US" sz="2400" dirty="0" smtClean="0">
                <a:solidFill>
                  <a:schemeClr val="accent6">
                    <a:lumMod val="50000"/>
                  </a:schemeClr>
                </a:solidFill>
              </a:rPr>
              <a:t>. 8 Jan 2015. Web. </a:t>
            </a:r>
            <a:r>
              <a:rPr lang="en-US" sz="2400" dirty="0">
                <a:solidFill>
                  <a:schemeClr val="accent6">
                    <a:lumMod val="50000"/>
                  </a:schemeClr>
                </a:solidFill>
              </a:rPr>
              <a:t>29 April 2015</a:t>
            </a:r>
            <a:r>
              <a:rPr lang="en-US" sz="2400" dirty="0">
                <a:solidFill>
                  <a:srgbClr val="FCFEFE"/>
                </a:solidFill>
              </a:rPr>
              <a:t>. </a:t>
            </a:r>
            <a:r>
              <a:rPr lang="en-US" sz="2400" dirty="0">
                <a:solidFill>
                  <a:srgbClr val="FCFEFE"/>
                </a:solidFill>
                <a:hlinkClick r:id="rId3"/>
              </a:rPr>
              <a:t>http://</a:t>
            </a:r>
            <a:r>
              <a:rPr lang="en-US" sz="2400" dirty="0" smtClean="0">
                <a:solidFill>
                  <a:srgbClr val="FCFEFE"/>
                </a:solidFill>
                <a:hlinkClick r:id="rId3"/>
              </a:rPr>
              <a:t>www.wsj.com/articles/under-armour-overtakes-adidas-in-u-s-sportswear-market-1420753934</a:t>
            </a:r>
            <a:endParaRPr lang="en-US" sz="2400" dirty="0" smtClean="0">
              <a:solidFill>
                <a:srgbClr val="FCFEFE"/>
              </a:solidFill>
            </a:endParaRPr>
          </a:p>
          <a:p>
            <a:pPr algn="l"/>
            <a:endParaRPr lang="en-US" sz="2400" dirty="0">
              <a:solidFill>
                <a:srgbClr val="FCFEFE"/>
              </a:solidFill>
            </a:endParaRPr>
          </a:p>
        </p:txBody>
      </p:sp>
    </p:spTree>
    <p:extLst>
      <p:ext uri="{BB962C8B-B14F-4D97-AF65-F5344CB8AC3E}">
        <p14:creationId xmlns:p14="http://schemas.microsoft.com/office/powerpoint/2010/main" val="27561339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ummerOlympics1">
  <a:themeElements>
    <a:clrScheme name="Custom 2">
      <a:dk1>
        <a:srgbClr val="2DA2BF"/>
      </a:dk1>
      <a:lt1>
        <a:srgbClr val="D8D8D8"/>
      </a:lt1>
      <a:dk2>
        <a:srgbClr val="D8D8D8"/>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5C5A504-C916-4F84-8A8F-E1C44F1432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SummerOlympics1</Template>
  <TotalTime>207</TotalTime>
  <Words>1234</Words>
  <Application>Microsoft Office PowerPoint</Application>
  <PresentationFormat>On-screen Show (4:3)</PresentationFormat>
  <Paragraphs>71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SummerOlympics1</vt:lpstr>
      <vt:lpstr>Under Armour : Strategic Environment</vt:lpstr>
      <vt:lpstr>Under Armour: Current Situation</vt:lpstr>
      <vt:lpstr>UA Internal Environment : Corporate Structure </vt:lpstr>
      <vt:lpstr>UA Internal Performance: Corporate Culture </vt:lpstr>
      <vt:lpstr>UA Internal Environment: Resources, Capabilities &amp; Core Competencies</vt:lpstr>
      <vt:lpstr>Works Cited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Armour : Strategic Environment</dc:title>
  <dc:creator>Owner</dc:creator>
  <cp:lastModifiedBy>Owner</cp:lastModifiedBy>
  <cp:revision>25</cp:revision>
  <dcterms:created xsi:type="dcterms:W3CDTF">2015-05-01T05:06:53Z</dcterms:created>
  <dcterms:modified xsi:type="dcterms:W3CDTF">2015-05-01T09:04:29Z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TC102706659990</vt:lpwstr>
  </property>
</Properties>
</file>