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8"/>
  </p:notesMasterIdLst>
  <p:handoutMasterIdLst>
    <p:handoutMasterId r:id="rId9"/>
  </p:handoutMasterIdLst>
  <p:sldIdLst>
    <p:sldId id="257" r:id="rId2"/>
    <p:sldId id="258" r:id="rId3"/>
    <p:sldId id="259" r:id="rId4"/>
    <p:sldId id="260" r:id="rId5"/>
    <p:sldId id="261" r:id="rId6"/>
    <p:sldId id="262" r:id="rId7"/>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336">
          <p15:clr>
            <a:srgbClr val="A4A3A4"/>
          </p15:clr>
        </p15:guide>
        <p15:guide id="5" orient="horz" pos="1920">
          <p15:clr>
            <a:srgbClr val="A4A3A4"/>
          </p15:clr>
        </p15:guide>
        <p15:guide id="6" orient="horz" pos="3984">
          <p15:clr>
            <a:srgbClr val="A4A3A4"/>
          </p15:clr>
        </p15:guide>
        <p15:guide id="7" orient="horz" pos="1152">
          <p15:clr>
            <a:srgbClr val="A4A3A4"/>
          </p15:clr>
        </p15:guide>
        <p15:guide id="8" pos="3839">
          <p15:clr>
            <a:srgbClr val="A4A3A4"/>
          </p15:clr>
        </p15:guide>
        <p15:guide id="9" pos="671">
          <p15:clr>
            <a:srgbClr val="A4A3A4"/>
          </p15:clr>
        </p15:guide>
        <p15:guide id="10" pos="7007">
          <p15:clr>
            <a:srgbClr val="A4A3A4"/>
          </p15:clr>
        </p15:guide>
        <p15:guide id="11" pos="6143">
          <p15:clr>
            <a:srgbClr val="A4A3A4"/>
          </p15:clr>
        </p15:guide>
        <p15:guide id="12" pos="3263">
          <p15:clr>
            <a:srgbClr val="A4A3A4"/>
          </p15:clr>
        </p15:guide>
        <p15:guide id="13" pos="7391">
          <p15:clr>
            <a:srgbClr val="A4A3A4"/>
          </p15:clr>
        </p15:guide>
        <p15:guide id="14" pos="369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470" autoAdjust="0"/>
  </p:normalViewPr>
  <p:slideViewPr>
    <p:cSldViewPr showGuides="1">
      <p:cViewPr varScale="1">
        <p:scale>
          <a:sx n="42" d="100"/>
          <a:sy n="42" d="100"/>
        </p:scale>
        <p:origin x="72" y="636"/>
      </p:cViewPr>
      <p:guideLst>
        <p:guide orient="horz" pos="2160"/>
        <p:guide orient="horz" pos="1008"/>
        <p:guide orient="horz" pos="3792"/>
        <p:guide orient="horz" pos="336"/>
        <p:guide orient="horz" pos="1920"/>
        <p:guide orient="horz" pos="3984"/>
        <p:guide orient="horz" pos="1152"/>
        <p:guide pos="3839"/>
        <p:guide pos="671"/>
        <p:guide pos="7007"/>
        <p:guide pos="6143"/>
        <p:guide pos="3263"/>
        <p:guide pos="7391"/>
        <p:guide pos="3695"/>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6" d="100"/>
          <a:sy n="76" d="100"/>
        </p:scale>
        <p:origin x="168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CE221E-83ED-4F6C-BA5F-3F9E6FDB6953}" type="datetimeFigureOut">
              <a:rPr lang="en-US"/>
              <a:t>7/13/2015</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4CBEF8-5CDE-472B-839B-B8BB0C881006}" type="slidenum">
              <a:rPr/>
              <a:t>‹#›</a:t>
            </a:fld>
            <a:endParaRPr dirty="0"/>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853E5F-CE67-483C-A264-F17AC70E9CA2}" type="datetimeFigureOut">
              <a:rPr lang="en-US"/>
              <a:t>7/13/2015</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B98AFB-CB0D-4DFE-87B9-B4B0D0DE73CD}" type="slidenum">
              <a:rPr/>
              <a:t>‹#›</a:t>
            </a:fld>
            <a:endParaRPr dirty="0"/>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1</a:t>
            </a:fld>
            <a:endParaRPr lang="en-US" dirty="0"/>
          </a:p>
        </p:txBody>
      </p:sp>
    </p:spTree>
    <p:extLst>
      <p:ext uri="{BB962C8B-B14F-4D97-AF65-F5344CB8AC3E}">
        <p14:creationId xmlns:p14="http://schemas.microsoft.com/office/powerpoint/2010/main" val="2864014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Many companies are profit-oriented businesses. As such, they aim to bring in increasing profits with each passing financial period. While many may translate this as bringing in new business, it is largely a fallacy that is not sustainable. </a:t>
            </a:r>
          </a:p>
          <a:p>
            <a:r>
              <a:rPr lang="en-US" sz="1200" kern="1200" dirty="0" smtClean="0">
                <a:solidFill>
                  <a:schemeClr val="tx1"/>
                </a:solidFill>
                <a:effectLst/>
                <a:latin typeface="+mn-lt"/>
                <a:ea typeface="+mn-ea"/>
                <a:cs typeface="+mn-cs"/>
              </a:rPr>
              <a:t>Loyal customers are inherently more valuable than new customers. This is because loyal customer avail sales and revenue at marginal retention and marketing costs. This is why retaining new customers is but a fraction of what it costs in acquiring new ones.</a:t>
            </a:r>
          </a:p>
          <a:p>
            <a:r>
              <a:rPr lang="en-US" sz="1200" kern="1200" dirty="0" smtClean="0">
                <a:solidFill>
                  <a:schemeClr val="tx1"/>
                </a:solidFill>
                <a:effectLst/>
                <a:latin typeface="+mn-lt"/>
                <a:ea typeface="+mn-ea"/>
                <a:cs typeface="+mn-cs"/>
              </a:rPr>
              <a:t>With the 21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century market characterized by largely erratic and unpredictable markets in the long-term, it is essential that businesses ensure their continuity in the long-term. Survival in aggressively competitive markets requires a strategic approach towards sales and customer relations. Loyal customers are the cornerstone of business continuity. </a:t>
            </a:r>
          </a:p>
          <a:p>
            <a:r>
              <a:rPr lang="en-US" sz="1200" kern="1200" dirty="0" smtClean="0">
                <a:solidFill>
                  <a:schemeClr val="tx1"/>
                </a:solidFill>
                <a:effectLst/>
                <a:latin typeface="+mn-lt"/>
                <a:ea typeface="+mn-ea"/>
                <a:cs typeface="+mn-cs"/>
              </a:rPr>
              <a:t>Through customer retention strategies embedded within the CRM’s modules, a customer retention strategy can be developed to retain highly valuable clients and mitigate the defection of customers to competitors.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BB98AFB-CB0D-4DFE-87B9-B4B0D0DE73CD}" type="slidenum">
              <a:rPr lang="en-US" smtClean="0"/>
              <a:t>2</a:t>
            </a:fld>
            <a:endParaRPr lang="en-US" dirty="0"/>
          </a:p>
        </p:txBody>
      </p:sp>
    </p:spTree>
    <p:extLst>
      <p:ext uri="{BB962C8B-B14F-4D97-AF65-F5344CB8AC3E}">
        <p14:creationId xmlns:p14="http://schemas.microsoft.com/office/powerpoint/2010/main" val="179955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such customer retention is of a higher priority to obtaining new customers.  This essentially indicates customers who have interacted with the company before are more likely to make a purchase than a new </a:t>
            </a:r>
            <a:r>
              <a:rPr lang="en-US" sz="1200" kern="1200" dirty="0" smtClean="0">
                <a:solidFill>
                  <a:schemeClr val="tx1"/>
                </a:solidFill>
                <a:effectLst/>
                <a:latin typeface="+mn-lt"/>
                <a:ea typeface="+mn-ea"/>
                <a:cs typeface="+mn-cs"/>
              </a:rPr>
              <a:t>customer.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Some of the most important post-sales data that can be employed in effective analysis include</a:t>
            </a:r>
          </a:p>
          <a:p>
            <a:r>
              <a:rPr lang="en-US" sz="1200" kern="1200" dirty="0" smtClean="0">
                <a:solidFill>
                  <a:schemeClr val="tx1"/>
                </a:solidFill>
                <a:effectLst/>
                <a:latin typeface="+mn-lt"/>
                <a:ea typeface="+mn-ea"/>
                <a:cs typeface="+mn-cs"/>
              </a:rPr>
              <a:t>Raw customer retention rate: this is a ratio that expresses the number of customers conducting business with </a:t>
            </a:r>
            <a:r>
              <a:rPr lang="en-US" sz="1200" kern="1200" dirty="0" err="1" smtClean="0">
                <a:solidFill>
                  <a:schemeClr val="tx1"/>
                </a:solidFill>
                <a:effectLst/>
                <a:latin typeface="+mn-lt"/>
                <a:ea typeface="+mn-ea"/>
                <a:cs typeface="+mn-cs"/>
              </a:rPr>
              <a:t>Certech</a:t>
            </a:r>
            <a:r>
              <a:rPr lang="en-US" sz="1200" kern="1200" dirty="0" smtClean="0">
                <a:solidFill>
                  <a:schemeClr val="tx1"/>
                </a:solidFill>
                <a:effectLst/>
                <a:latin typeface="+mn-lt"/>
                <a:ea typeface="+mn-ea"/>
                <a:cs typeface="+mn-cs"/>
              </a:rPr>
              <a:t> at the end of a given trading period, compared against customers who are active at the beginning of the same trading period.</a:t>
            </a:r>
          </a:p>
          <a:p>
            <a:r>
              <a:rPr lang="en-US" sz="1200" kern="1200" dirty="0" smtClean="0">
                <a:solidFill>
                  <a:schemeClr val="tx1"/>
                </a:solidFill>
                <a:effectLst/>
                <a:latin typeface="+mn-lt"/>
                <a:ea typeface="+mn-ea"/>
                <a:cs typeface="+mn-cs"/>
              </a:rPr>
              <a:t>Sales-adjusted retention rate: this is a ratio that expresses the value </a:t>
            </a:r>
            <a:r>
              <a:rPr lang="en-US" sz="1200" kern="1200" dirty="0" err="1" smtClean="0">
                <a:solidFill>
                  <a:schemeClr val="tx1"/>
                </a:solidFill>
                <a:effectLst/>
                <a:latin typeface="+mn-lt"/>
                <a:ea typeface="+mn-ea"/>
                <a:cs typeface="+mn-cs"/>
              </a:rPr>
              <a:t>Certech</a:t>
            </a:r>
            <a:r>
              <a:rPr lang="en-US" sz="1200" kern="1200" dirty="0" smtClean="0">
                <a:solidFill>
                  <a:schemeClr val="tx1"/>
                </a:solidFill>
                <a:effectLst/>
                <a:latin typeface="+mn-lt"/>
                <a:ea typeface="+mn-ea"/>
                <a:cs typeface="+mn-cs"/>
              </a:rPr>
              <a:t> realizes from retained customers as a proportion of the total value realized from al its customers.</a:t>
            </a:r>
          </a:p>
          <a:p>
            <a:r>
              <a:rPr lang="en-US" sz="1200" kern="1200" dirty="0" smtClean="0">
                <a:solidFill>
                  <a:schemeClr val="tx1"/>
                </a:solidFill>
                <a:effectLst/>
                <a:latin typeface="+mn-lt"/>
                <a:ea typeface="+mn-ea"/>
                <a:cs typeface="+mn-cs"/>
              </a:rPr>
              <a:t>Profit-adjusted retention rate: this is the ration of the profit earned from retained customers as a proportion of the total profit realized from all </a:t>
            </a:r>
            <a:r>
              <a:rPr lang="en-US" sz="1200" kern="1200" dirty="0" err="1" smtClean="0">
                <a:solidFill>
                  <a:schemeClr val="tx1"/>
                </a:solidFill>
                <a:effectLst/>
                <a:latin typeface="+mn-lt"/>
                <a:ea typeface="+mn-ea"/>
                <a:cs typeface="+mn-cs"/>
              </a:rPr>
              <a:t>Certech’s</a:t>
            </a:r>
            <a:r>
              <a:rPr lang="en-US" sz="1200" kern="1200" dirty="0" smtClean="0">
                <a:solidFill>
                  <a:schemeClr val="tx1"/>
                </a:solidFill>
                <a:effectLst/>
                <a:latin typeface="+mn-lt"/>
                <a:ea typeface="+mn-ea"/>
                <a:cs typeface="+mn-cs"/>
              </a:rPr>
              <a:t> customers.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3</a:t>
            </a:fld>
            <a:endParaRPr lang="en-US" dirty="0"/>
          </a:p>
        </p:txBody>
      </p:sp>
    </p:spTree>
    <p:extLst>
      <p:ext uri="{BB962C8B-B14F-4D97-AF65-F5344CB8AC3E}">
        <p14:creationId xmlns:p14="http://schemas.microsoft.com/office/powerpoint/2010/main" val="2204905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The system allows </a:t>
            </a:r>
            <a:r>
              <a:rPr lang="en-US" dirty="0" err="1" smtClean="0"/>
              <a:t>Certech</a:t>
            </a:r>
            <a:r>
              <a:rPr lang="en-US" dirty="0" smtClean="0"/>
              <a:t> the ability to categorize customers according to specific attributes. By keeping the leads warm, the company can strategically position itself to act at the opportune moment that would ensure maximum profitability and optimal customer satisfaction.</a:t>
            </a:r>
          </a:p>
          <a:p>
            <a:pPr marL="0" marR="0" lvl="1" indent="0" algn="l" defTabSz="914400" rtl="0" eaLnBrk="1" fontAlgn="auto" latinLnBrk="0" hangingPunct="1">
              <a:lnSpc>
                <a:spcPct val="100000"/>
              </a:lnSpc>
              <a:spcBef>
                <a:spcPts val="0"/>
              </a:spcBef>
              <a:spcAft>
                <a:spcPts val="0"/>
              </a:spcAft>
              <a:buClrTx/>
              <a:buSzTx/>
              <a:buFontTx/>
              <a:buNone/>
              <a:tabLst/>
              <a:defRPr/>
            </a:pPr>
            <a:r>
              <a:rPr lang="en-GB" dirty="0" smtClean="0"/>
              <a:t>Understanding customer trends and behaviours are crucial in tailoring services for specific customers. This kind of service makes the customer feel more important and recognized.</a:t>
            </a:r>
          </a:p>
          <a:p>
            <a:pPr marL="0" marR="0" lvl="1" indent="0" algn="l" defTabSz="914400" rtl="0" eaLnBrk="1" fontAlgn="auto" latinLnBrk="0" hangingPunct="1">
              <a:lnSpc>
                <a:spcPct val="100000"/>
              </a:lnSpc>
              <a:spcBef>
                <a:spcPts val="0"/>
              </a:spcBef>
              <a:spcAft>
                <a:spcPts val="0"/>
              </a:spcAft>
              <a:buClrTx/>
              <a:buSzTx/>
              <a:buFontTx/>
              <a:buNone/>
              <a:tabLst/>
              <a:defRPr/>
            </a:pPr>
            <a:r>
              <a:rPr lang="en-GB" dirty="0" smtClean="0"/>
              <a:t>One of the most essential aspects of increasing profits is the pricing strategy employed. </a:t>
            </a:r>
          </a:p>
          <a:p>
            <a:pPr marL="0" marR="0" lvl="1" indent="0" algn="l" defTabSz="914400" rtl="0" eaLnBrk="1" fontAlgn="auto" latinLnBrk="0" hangingPunct="1">
              <a:lnSpc>
                <a:spcPct val="100000"/>
              </a:lnSpc>
              <a:spcBef>
                <a:spcPts val="0"/>
              </a:spcBef>
              <a:spcAft>
                <a:spcPts val="0"/>
              </a:spcAft>
              <a:buClrTx/>
              <a:buSzTx/>
              <a:buFontTx/>
              <a:buNone/>
              <a:tabLst/>
              <a:defRPr/>
            </a:pPr>
            <a:r>
              <a:rPr lang="en-GB" dirty="0" smtClean="0"/>
              <a:t>Repeat customers require much less discounts and incentives. </a:t>
            </a:r>
          </a:p>
          <a:p>
            <a:pPr marL="0" marR="0" lvl="1" indent="0" algn="l" defTabSz="914400" rtl="0" eaLnBrk="1" fontAlgn="auto" latinLnBrk="0" hangingPunct="1">
              <a:lnSpc>
                <a:spcPct val="100000"/>
              </a:lnSpc>
              <a:spcBef>
                <a:spcPts val="0"/>
              </a:spcBef>
              <a:spcAft>
                <a:spcPts val="0"/>
              </a:spcAft>
              <a:buClrTx/>
              <a:buSzTx/>
              <a:buFontTx/>
              <a:buNone/>
              <a:tabLst/>
              <a:defRPr/>
            </a:pPr>
            <a:r>
              <a:rPr lang="en-GB" dirty="0" smtClean="0"/>
              <a:t>As a matter of fact, repeat customers would be more interested in additional or extensive services and products that </a:t>
            </a:r>
            <a:r>
              <a:rPr lang="en-GB" dirty="0" err="1" smtClean="0"/>
              <a:t>Certech</a:t>
            </a:r>
            <a:r>
              <a:rPr lang="en-GB" dirty="0" smtClean="0"/>
              <a:t> has to offer.</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4</a:t>
            </a:fld>
            <a:endParaRPr lang="en-US" dirty="0"/>
          </a:p>
        </p:txBody>
      </p:sp>
    </p:spTree>
    <p:extLst>
      <p:ext uri="{BB962C8B-B14F-4D97-AF65-F5344CB8AC3E}">
        <p14:creationId xmlns:p14="http://schemas.microsoft.com/office/powerpoint/2010/main" val="295413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CRM system allows </a:t>
            </a:r>
            <a:r>
              <a:rPr lang="en-GB" dirty="0" err="1" smtClean="0"/>
              <a:t>Certech</a:t>
            </a:r>
            <a:r>
              <a:rPr lang="en-GB" baseline="0" dirty="0" smtClean="0"/>
              <a:t> sales management to highlight customer trends and obtain a customers purchase history to determine the most ideal offer based on their preferences.</a:t>
            </a:r>
          </a:p>
          <a:p>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5</a:t>
            </a:fld>
            <a:endParaRPr lang="en-US" dirty="0"/>
          </a:p>
        </p:txBody>
      </p:sp>
    </p:spTree>
    <p:extLst>
      <p:ext uri="{BB962C8B-B14F-4D97-AF65-F5344CB8AC3E}">
        <p14:creationId xmlns:p14="http://schemas.microsoft.com/office/powerpoint/2010/main" val="26597141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32612" y="6432551"/>
            <a:ext cx="1371600" cy="273049"/>
          </a:xfrm>
        </p:spPr>
        <p:txBody>
          <a:bodyPr/>
          <a:lstStyle/>
          <a:p>
            <a:fld id="{3E0FA9E5-6744-4841-888F-9E7CC0C2B7EC}" type="datetimeFigureOut">
              <a:rPr lang="en-US" smtClean="0"/>
              <a:t>7/13/2015</a:t>
            </a:fld>
            <a:endParaRPr lang="en-US" dirty="0"/>
          </a:p>
        </p:txBody>
      </p:sp>
      <p:sp>
        <p:nvSpPr>
          <p:cNvPr id="5" name="Footer Placeholder 4"/>
          <p:cNvSpPr>
            <a:spLocks noGrp="1"/>
          </p:cNvSpPr>
          <p:nvPr>
            <p:ph type="ftr" sz="quarter" idx="11"/>
          </p:nvPr>
        </p:nvSpPr>
        <p:spPr>
          <a:xfrm>
            <a:off x="1065213" y="6432551"/>
            <a:ext cx="5653087" cy="273049"/>
          </a:xfrm>
        </p:spPr>
        <p:txBody>
          <a:bodyPr/>
          <a:lstStyle/>
          <a:p>
            <a:endParaRPr lang="en-US" dirty="0"/>
          </a:p>
        </p:txBody>
      </p:sp>
      <p:sp>
        <p:nvSpPr>
          <p:cNvPr id="6" name="Slide Number Placeholder 5"/>
          <p:cNvSpPr>
            <a:spLocks noGrp="1"/>
          </p:cNvSpPr>
          <p:nvPr>
            <p:ph type="sldNum" sz="quarter" idx="12"/>
          </p:nvPr>
        </p:nvSpPr>
        <p:spPr>
          <a:xfrm>
            <a:off x="8532812" y="6432551"/>
            <a:ext cx="1219201" cy="273049"/>
          </a:xfrm>
        </p:spPr>
        <p:txBody>
          <a:bodyPr/>
          <a:lstStyle/>
          <a:p>
            <a:fld id="{AAEAE4A8-A6E5-453E-B946-FB774B73F48C}" type="slidenum">
              <a:rPr lang="en-US" smtClean="0"/>
              <a:t>‹#›</a:t>
            </a:fld>
            <a:endParaRPr lang="en-US" dirty="0"/>
          </a:p>
        </p:txBody>
      </p:sp>
      <p:sp>
        <p:nvSpPr>
          <p:cNvPr id="3" name="Subtitle 2"/>
          <p:cNvSpPr>
            <a:spLocks noGrp="1"/>
          </p:cNvSpPr>
          <p:nvPr>
            <p:ph type="subTitle" idx="1"/>
          </p:nvPr>
        </p:nvSpPr>
        <p:spPr>
          <a:xfrm>
            <a:off x="1065212" y="3403600"/>
            <a:ext cx="5029201" cy="1397000"/>
          </a:xfrm>
        </p:spPr>
        <p:txBody>
          <a:bodyPr>
            <a:normAutofit/>
          </a:bodyPr>
          <a:lstStyle>
            <a:lvl1pPr marL="0" indent="0" algn="l">
              <a:spcBef>
                <a:spcPts val="60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2" name="Title 1"/>
          <p:cNvSpPr>
            <a:spLocks noGrp="1"/>
          </p:cNvSpPr>
          <p:nvPr>
            <p:ph type="ctrTitle"/>
          </p:nvPr>
        </p:nvSpPr>
        <p:spPr>
          <a:xfrm>
            <a:off x="1065214" y="533400"/>
            <a:ext cx="5029200" cy="2514601"/>
          </a:xfrm>
        </p:spPr>
        <p:txBody>
          <a:bodyPr>
            <a:normAutofit/>
          </a:bodyPr>
          <a:lstStyle>
            <a:lvl1pPr>
              <a:defRPr sz="4000">
                <a:solidFill>
                  <a:schemeClr val="accent1"/>
                </a:solidFill>
              </a:defRPr>
            </a:lvl1pPr>
          </a:lstStyle>
          <a:p>
            <a:r>
              <a:rPr lang="en-US" smtClean="0"/>
              <a:t>Click to edit Master title style</a:t>
            </a:r>
            <a:endParaRPr/>
          </a:p>
        </p:txBody>
      </p:sp>
    </p:spTree>
    <p:extLst>
      <p:ext uri="{BB962C8B-B14F-4D97-AF65-F5344CB8AC3E}">
        <p14:creationId xmlns:p14="http://schemas.microsoft.com/office/powerpoint/2010/main" val="290237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0FA9E5-6744-4841-888F-9E7CC0C2B7EC}" type="datetimeFigureOut">
              <a:rPr lang="en-US" smtClean="0"/>
              <a:t>7/13/2015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841477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0FA9E5-6744-4841-888F-9E7CC0C2B7EC}" type="datetimeFigureOut">
              <a:rPr lang="en-US" smtClean="0"/>
              <a:t>7/13/2015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
        <p:nvSpPr>
          <p:cNvPr id="3" name="Vertical Text Placeholder 2"/>
          <p:cNvSpPr>
            <a:spLocks noGrp="1"/>
          </p:cNvSpPr>
          <p:nvPr>
            <p:ph type="body" orient="vert" idx="1"/>
          </p:nvPr>
        </p:nvSpPr>
        <p:spPr>
          <a:xfrm>
            <a:off x="1065213" y="533400"/>
            <a:ext cx="7467599"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8761412" y="533400"/>
            <a:ext cx="2362201" cy="5486400"/>
          </a:xfrm>
        </p:spPr>
        <p:txBody>
          <a:bodyPr vert="eaVert"/>
          <a:lstStyle/>
          <a:p>
            <a:r>
              <a:rPr lang="en-US" smtClean="0"/>
              <a:t>Click to edit Master title style</a:t>
            </a:r>
            <a:endParaRPr/>
          </a:p>
        </p:txBody>
      </p:sp>
    </p:spTree>
    <p:extLst>
      <p:ext uri="{BB962C8B-B14F-4D97-AF65-F5344CB8AC3E}">
        <p14:creationId xmlns:p14="http://schemas.microsoft.com/office/powerpoint/2010/main" val="2135436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0FA9E5-6744-4841-888F-9E7CC0C2B7EC}" type="datetimeFigureOut">
              <a:rPr lang="en-US" smtClean="0"/>
              <a:t>7/13/2015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1"/>
          <p:cNvSpPr>
            <a:spLocks noGrp="1"/>
          </p:cNvSpPr>
          <p:nvPr>
            <p:ph type="title"/>
          </p:nvPr>
        </p:nvSpPr>
        <p:spPr/>
        <p:txBody>
          <a:bodyPr/>
          <a:lstStyle/>
          <a:p>
            <a:r>
              <a:rPr lang="en-US" smtClean="0"/>
              <a:t>Click to edit Master title style</a:t>
            </a:r>
            <a:endParaRPr dirty="0"/>
          </a:p>
        </p:txBody>
      </p:sp>
    </p:spTree>
    <p:extLst>
      <p:ext uri="{BB962C8B-B14F-4D97-AF65-F5344CB8AC3E}">
        <p14:creationId xmlns:p14="http://schemas.microsoft.com/office/powerpoint/2010/main" val="35067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0FA9E5-6744-4841-888F-9E7CC0C2B7EC}" type="datetimeFigureOut">
              <a:rPr lang="en-US" smtClean="0"/>
              <a:t>7/13/2015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
        <p:nvSpPr>
          <p:cNvPr id="3" name="Text Placeholder 2"/>
          <p:cNvSpPr>
            <a:spLocks noGrp="1"/>
          </p:cNvSpPr>
          <p:nvPr>
            <p:ph type="body" idx="1"/>
          </p:nvPr>
        </p:nvSpPr>
        <p:spPr>
          <a:xfrm>
            <a:off x="1065214" y="3124200"/>
            <a:ext cx="8686800" cy="1371600"/>
          </a:xfrm>
        </p:spPr>
        <p:txBody>
          <a:bodyPr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065214" y="533400"/>
            <a:ext cx="8686800" cy="2286000"/>
          </a:xfrm>
        </p:spPr>
        <p:txBody>
          <a:bodyPr anchor="b">
            <a:normAutofit/>
          </a:bodyPr>
          <a:lstStyle>
            <a:lvl1pPr algn="l">
              <a:defRPr sz="5400" b="1" cap="none" baseline="0"/>
            </a:lvl1pPr>
          </a:lstStyle>
          <a:p>
            <a:r>
              <a:rPr lang="en-US" smtClean="0"/>
              <a:t>Click to edit Master title style</a:t>
            </a:r>
            <a:endParaRPr/>
          </a:p>
        </p:txBody>
      </p:sp>
    </p:spTree>
    <p:extLst>
      <p:ext uri="{BB962C8B-B14F-4D97-AF65-F5344CB8AC3E}">
        <p14:creationId xmlns:p14="http://schemas.microsoft.com/office/powerpoint/2010/main" val="2925637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E0FA9E5-6744-4841-888F-9E7CC0C2B7EC}" type="datetimeFigureOut">
              <a:rPr lang="en-US" smtClean="0"/>
              <a:t>7/13/2015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t>‹#›</a:t>
            </a:fld>
            <a:endParaRPr lang="en-US" dirty="0"/>
          </a:p>
        </p:txBody>
      </p:sp>
      <p:sp>
        <p:nvSpPr>
          <p:cNvPr id="4" name="Content Placeholder 3"/>
          <p:cNvSpPr>
            <a:spLocks noGrp="1"/>
          </p:cNvSpPr>
          <p:nvPr>
            <p:ph sz="half" idx="2"/>
          </p:nvPr>
        </p:nvSpPr>
        <p:spPr>
          <a:xfrm>
            <a:off x="5464598"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065212"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240504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3E0FA9E5-6744-4841-888F-9E7CC0C2B7EC}" type="datetimeFigureOut">
              <a:rPr lang="en-US" smtClean="0"/>
              <a:t>7/13/2015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EAE4A8-A6E5-453E-B946-FB774B73F48C}" type="slidenum">
              <a:rPr lang="en-US" smtClean="0"/>
              <a:t>‹#›</a:t>
            </a:fld>
            <a:endParaRPr lang="en-US" dirty="0"/>
          </a:p>
        </p:txBody>
      </p:sp>
      <p:sp>
        <p:nvSpPr>
          <p:cNvPr id="6" name="Content Placeholder 5"/>
          <p:cNvSpPr>
            <a:spLocks noGrp="1"/>
          </p:cNvSpPr>
          <p:nvPr>
            <p:ph sz="quarter" idx="4"/>
          </p:nvPr>
        </p:nvSpPr>
        <p:spPr>
          <a:xfrm>
            <a:off x="550005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50005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521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06521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065211" y="533400"/>
            <a:ext cx="8686802" cy="1066800"/>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3301549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E0FA9E5-6744-4841-888F-9E7CC0C2B7EC}" type="datetimeFigureOut">
              <a:rPr lang="en-US" smtClean="0"/>
              <a:t>7/13/2015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EAE4A8-A6E5-453E-B946-FB774B73F48C}" type="slidenum">
              <a:rPr lang="en-US" smtClean="0"/>
              <a:t>‹#›</a:t>
            </a:fld>
            <a:endParaRPr lang="en-US" dirty="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370301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FA9E5-6744-4841-888F-9E7CC0C2B7EC}" type="datetimeFigureOut">
              <a:rPr lang="en-US" smtClean="0"/>
              <a:t>7/13/2015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3088263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E0FA9E5-6744-4841-888F-9E7CC0C2B7EC}" type="datetimeFigureOut">
              <a:rPr lang="en-US" smtClean="0"/>
              <a:t>7/13/2015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t>‹#›</a:t>
            </a:fld>
            <a:endParaRPr lang="en-US" dirty="0"/>
          </a:p>
        </p:txBody>
      </p:sp>
      <p:sp>
        <p:nvSpPr>
          <p:cNvPr id="3" name="Content Placeholder 2"/>
          <p:cNvSpPr>
            <a:spLocks noGrp="1"/>
          </p:cNvSpPr>
          <p:nvPr>
            <p:ph idx="1"/>
          </p:nvPr>
        </p:nvSpPr>
        <p:spPr>
          <a:xfrm>
            <a:off x="5865813" y="533400"/>
            <a:ext cx="586740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065213" y="533400"/>
            <a:ext cx="4114800" cy="1524000"/>
          </a:xfrm>
        </p:spPr>
        <p:txBody>
          <a:bodyPr anchor="b">
            <a:normAutofit/>
          </a:bodyPr>
          <a:lstStyle>
            <a:lvl1pPr algn="l">
              <a:defRPr sz="3600" b="1"/>
            </a:lvl1pPr>
          </a:lstStyle>
          <a:p>
            <a:r>
              <a:rPr lang="en-US" smtClean="0"/>
              <a:t>Click to edit Master title style</a:t>
            </a:r>
            <a:endParaRPr/>
          </a:p>
        </p:txBody>
      </p:sp>
    </p:spTree>
    <p:extLst>
      <p:ext uri="{BB962C8B-B14F-4D97-AF65-F5344CB8AC3E}">
        <p14:creationId xmlns:p14="http://schemas.microsoft.com/office/powerpoint/2010/main" val="10008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865812" y="533400"/>
            <a:ext cx="5780173" cy="5791200"/>
          </a:xfrm>
          <a:ln w="50800">
            <a:solidFill>
              <a:schemeClr val="tx1">
                <a:lumMod val="65000"/>
                <a:lumOff val="35000"/>
              </a:schemeClr>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065213" y="533400"/>
            <a:ext cx="4114800" cy="1524000"/>
          </a:xfrm>
        </p:spPr>
        <p:txBody>
          <a:bodyPr anchor="b">
            <a:noAutofit/>
          </a:bodyPr>
          <a:lstStyle>
            <a:lvl1pPr algn="l">
              <a:defRPr sz="3600" b="1"/>
            </a:lvl1pPr>
          </a:lstStyle>
          <a:p>
            <a:r>
              <a:rPr lang="en-US" smtClean="0"/>
              <a:t>Click to edit Master title style</a:t>
            </a:r>
            <a:endParaRPr/>
          </a:p>
        </p:txBody>
      </p:sp>
    </p:spTree>
    <p:extLst>
      <p:ext uri="{BB962C8B-B14F-4D97-AF65-F5344CB8AC3E}">
        <p14:creationId xmlns:p14="http://schemas.microsoft.com/office/powerpoint/2010/main" val="572858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932612" y="6155267"/>
            <a:ext cx="1371600" cy="273049"/>
          </a:xfrm>
          <a:prstGeom prst="rect">
            <a:avLst/>
          </a:prstGeom>
        </p:spPr>
        <p:txBody>
          <a:bodyPr vert="horz" lIns="91440" tIns="45720" rIns="91440" bIns="45720" rtlCol="0" anchor="ctr"/>
          <a:lstStyle>
            <a:lvl1pPr algn="r">
              <a:defRPr sz="1000">
                <a:solidFill>
                  <a:schemeClr val="tx1"/>
                </a:solidFill>
              </a:defRPr>
            </a:lvl1pPr>
          </a:lstStyle>
          <a:p>
            <a:fld id="{3E0FA9E5-6744-4841-888F-9E7CC0C2B7EC}" type="datetimeFigureOut">
              <a:rPr lang="en-US" smtClean="0"/>
              <a:pPr/>
              <a:t>7/13/2015</a:t>
            </a:fld>
            <a:endParaRPr lang="en-US" dirty="0"/>
          </a:p>
        </p:txBody>
      </p:sp>
      <p:sp>
        <p:nvSpPr>
          <p:cNvPr id="5" name="Footer Placeholder 4"/>
          <p:cNvSpPr>
            <a:spLocks noGrp="1"/>
          </p:cNvSpPr>
          <p:nvPr>
            <p:ph type="ftr" sz="quarter" idx="3"/>
          </p:nvPr>
        </p:nvSpPr>
        <p:spPr>
          <a:xfrm>
            <a:off x="1065213" y="6155267"/>
            <a:ext cx="5653087" cy="273049"/>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8532812" y="6155267"/>
            <a:ext cx="1219201" cy="273049"/>
          </a:xfrm>
          <a:prstGeom prst="rect">
            <a:avLst/>
          </a:prstGeom>
        </p:spPr>
        <p:txBody>
          <a:bodyPr vert="horz" lIns="91440" tIns="45720" rIns="91440" bIns="45720" rtlCol="0" anchor="ctr"/>
          <a:lstStyle>
            <a:lvl1pPr algn="r">
              <a:defRPr sz="1000">
                <a:solidFill>
                  <a:schemeClr val="tx1"/>
                </a:solidFill>
              </a:defRPr>
            </a:lvl1pPr>
          </a:lstStyle>
          <a:p>
            <a:fld id="{AAEAE4A8-A6E5-453E-B946-FB774B73F48C}" type="slidenum">
              <a:rPr lang="en-US" smtClean="0"/>
              <a:pPr/>
              <a:t>‹#›</a:t>
            </a:fld>
            <a:endParaRPr lang="en-US" dirty="0"/>
          </a:p>
        </p:txBody>
      </p:sp>
      <p:sp>
        <p:nvSpPr>
          <p:cNvPr id="3" name="Text Placeholder 2"/>
          <p:cNvSpPr>
            <a:spLocks noGrp="1"/>
          </p:cNvSpPr>
          <p:nvPr>
            <p:ph type="body" idx="1"/>
          </p:nvPr>
        </p:nvSpPr>
        <p:spPr>
          <a:xfrm>
            <a:off x="1065212" y="1828800"/>
            <a:ext cx="8686801"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Placeholder 1"/>
          <p:cNvSpPr>
            <a:spLocks noGrp="1"/>
          </p:cNvSpPr>
          <p:nvPr>
            <p:ph type="title"/>
          </p:nvPr>
        </p:nvSpPr>
        <p:spPr bwMode="auto">
          <a:xfrm>
            <a:off x="1065212" y="533400"/>
            <a:ext cx="8686801" cy="1066800"/>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1327670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0000"/>
        </a:lnSpc>
        <a:spcBef>
          <a:spcPct val="0"/>
        </a:spcBef>
        <a:buNone/>
        <a:defRPr sz="3600" b="1" kern="120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p:txBody>
          <a:bodyPr/>
          <a:lstStyle/>
          <a:p>
            <a:r>
              <a:rPr lang="en-GB" dirty="0" smtClean="0"/>
              <a:t>Post-Sales Support</a:t>
            </a:r>
            <a:endParaRPr lang="en-US" dirty="0" smtClean="0"/>
          </a:p>
          <a:p>
            <a:endParaRPr lang="en-US" dirty="0"/>
          </a:p>
        </p:txBody>
      </p:sp>
      <p:sp>
        <p:nvSpPr>
          <p:cNvPr id="4" name="Title 3"/>
          <p:cNvSpPr>
            <a:spLocks noGrp="1"/>
          </p:cNvSpPr>
          <p:nvPr>
            <p:ph type="ctrTitle"/>
          </p:nvPr>
        </p:nvSpPr>
        <p:spPr/>
        <p:txBody>
          <a:bodyPr/>
          <a:lstStyle/>
          <a:p>
            <a:r>
              <a:rPr lang="en-US" dirty="0" err="1" smtClean="0"/>
              <a:t>Certech</a:t>
            </a:r>
            <a:r>
              <a:rPr lang="en-US" dirty="0" smtClean="0"/>
              <a:t> CRM Strategy Proposal</a:t>
            </a:r>
            <a:endParaRPr lang="en-US" dirty="0"/>
          </a:p>
        </p:txBody>
      </p:sp>
    </p:spTree>
    <p:extLst>
      <p:ext uri="{BB962C8B-B14F-4D97-AF65-F5344CB8AC3E}">
        <p14:creationId xmlns:p14="http://schemas.microsoft.com/office/powerpoint/2010/main" val="3658128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CRM systems provide operational, analytic and predictive capabilities. </a:t>
            </a:r>
            <a:endParaRPr lang="en-GB" dirty="0" smtClean="0"/>
          </a:p>
          <a:p>
            <a:r>
              <a:rPr lang="en-GB" dirty="0" smtClean="0"/>
              <a:t>While </a:t>
            </a:r>
            <a:r>
              <a:rPr lang="en-GB" dirty="0"/>
              <a:t>most companies tend to focus on the pre-sales operational capabilities, the post-sale operational capabilities have been found to yield tremendous results. </a:t>
            </a:r>
            <a:endParaRPr lang="en-GB" dirty="0" smtClean="0"/>
          </a:p>
          <a:p>
            <a:r>
              <a:rPr lang="en-GB" dirty="0" err="1"/>
              <a:t>Certech</a:t>
            </a:r>
            <a:r>
              <a:rPr lang="en-GB" dirty="0"/>
              <a:t> would optimally integrate a CRM system that allows it to turn cold leads into profit yielding clientele, as well as retain customers who have already conducted business with the company. </a:t>
            </a:r>
            <a:endParaRPr lang="en-GB" dirty="0" smtClean="0"/>
          </a:p>
          <a:p>
            <a:r>
              <a:rPr lang="en-GB" dirty="0"/>
              <a:t>Customer retention is less costly and much easier to attain than obtaining new customers. </a:t>
            </a:r>
            <a:endParaRPr lang="en-GB" dirty="0" smtClean="0"/>
          </a:p>
          <a:p>
            <a:r>
              <a:rPr lang="en-GB" dirty="0" smtClean="0"/>
              <a:t>It </a:t>
            </a:r>
            <a:r>
              <a:rPr lang="en-GB" dirty="0"/>
              <a:t>costs seven times more to acquire a new customer than it costs to retain an existing one. </a:t>
            </a:r>
            <a:endParaRPr lang="en-US" dirty="0"/>
          </a:p>
        </p:txBody>
      </p:sp>
      <p:sp>
        <p:nvSpPr>
          <p:cNvPr id="2" name="Title 1"/>
          <p:cNvSpPr>
            <a:spLocks noGrp="1"/>
          </p:cNvSpPr>
          <p:nvPr>
            <p:ph type="title"/>
          </p:nvPr>
        </p:nvSpPr>
        <p:spPr/>
        <p:txBody>
          <a:bodyPr/>
          <a:lstStyle/>
          <a:p>
            <a:pPr algn="ctr"/>
            <a:r>
              <a:rPr lang="en-US" dirty="0" smtClean="0"/>
              <a:t>CRM Systems and Customer Retention</a:t>
            </a:r>
            <a:endParaRPr lang="en-US" dirty="0"/>
          </a:p>
        </p:txBody>
      </p:sp>
    </p:spTree>
    <p:extLst>
      <p:ext uri="{BB962C8B-B14F-4D97-AF65-F5344CB8AC3E}">
        <p14:creationId xmlns:p14="http://schemas.microsoft.com/office/powerpoint/2010/main" val="1637310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only model the sustains revenue in the long-term is one that is oriented towards retaining customers as opposed to obtaining new ones.</a:t>
            </a:r>
          </a:p>
          <a:p>
            <a:r>
              <a:rPr lang="en-US" dirty="0"/>
              <a:t>According to the Pareto principle, 80% of a company’s business transactions come from 20% of their clientele. </a:t>
            </a:r>
            <a:endParaRPr lang="en-US" dirty="0" smtClean="0"/>
          </a:p>
          <a:p>
            <a:r>
              <a:rPr lang="en-US" dirty="0"/>
              <a:t>Post-sales capabilities of the CRM system are at the beginning as opposed to the endpoint of the CRM application. </a:t>
            </a:r>
            <a:endParaRPr lang="en-US" dirty="0" smtClean="0"/>
          </a:p>
          <a:p>
            <a:r>
              <a:rPr lang="en-US" dirty="0" smtClean="0"/>
              <a:t>Post-sales </a:t>
            </a:r>
            <a:r>
              <a:rPr lang="en-US" dirty="0"/>
              <a:t>capabilities and functionalities of the CRM system are crucial in ensuring repeat customers are life customers.</a:t>
            </a:r>
          </a:p>
          <a:p>
            <a:endParaRPr lang="en-US" dirty="0"/>
          </a:p>
        </p:txBody>
      </p:sp>
      <p:sp>
        <p:nvSpPr>
          <p:cNvPr id="2" name="Title 1"/>
          <p:cNvSpPr>
            <a:spLocks noGrp="1"/>
          </p:cNvSpPr>
          <p:nvPr>
            <p:ph type="title"/>
          </p:nvPr>
        </p:nvSpPr>
        <p:spPr/>
        <p:txBody>
          <a:bodyPr/>
          <a:lstStyle/>
          <a:p>
            <a:pPr algn="ctr"/>
            <a:r>
              <a:rPr lang="en-US" dirty="0" smtClean="0"/>
              <a:t>Post-Sales Data</a:t>
            </a:r>
            <a:endParaRPr lang="en-US" dirty="0"/>
          </a:p>
        </p:txBody>
      </p:sp>
    </p:spTree>
    <p:extLst>
      <p:ext uri="{BB962C8B-B14F-4D97-AF65-F5344CB8AC3E}">
        <p14:creationId xmlns:p14="http://schemas.microsoft.com/office/powerpoint/2010/main" val="2772895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Leads and Contacts</a:t>
            </a:r>
          </a:p>
          <a:p>
            <a:pPr lvl="1"/>
            <a:r>
              <a:rPr lang="en-US" dirty="0"/>
              <a:t>The CRM system is essential in the keeping records of leads as businesses are never guaranteed when a lead would make an order or purchase. </a:t>
            </a:r>
            <a:endParaRPr lang="en-US" dirty="0" smtClean="0"/>
          </a:p>
          <a:p>
            <a:pPr lvl="1"/>
            <a:r>
              <a:rPr lang="en-US" dirty="0" smtClean="0"/>
              <a:t>As </a:t>
            </a:r>
            <a:r>
              <a:rPr lang="en-US" dirty="0"/>
              <a:t>the CRM system allows for </a:t>
            </a:r>
            <a:r>
              <a:rPr lang="en-US" dirty="0" err="1"/>
              <a:t>Certech</a:t>
            </a:r>
            <a:r>
              <a:rPr lang="en-US" dirty="0"/>
              <a:t> to organize customers and their contacts. This is crucial for the implementation of the CRM strategy. </a:t>
            </a:r>
          </a:p>
          <a:p>
            <a:r>
              <a:rPr lang="en-GB" dirty="0" smtClean="0"/>
              <a:t>Customer Interaction</a:t>
            </a:r>
          </a:p>
          <a:p>
            <a:pPr lvl="1"/>
            <a:r>
              <a:rPr lang="en-GB" dirty="0" smtClean="0"/>
              <a:t>A </a:t>
            </a:r>
            <a:r>
              <a:rPr lang="en-GB" dirty="0"/>
              <a:t>key advantage of the CRM system is the ability to track interaction between the customer and the company</a:t>
            </a:r>
            <a:r>
              <a:rPr lang="en-GB" dirty="0" smtClean="0"/>
              <a:t>.. Customer </a:t>
            </a:r>
            <a:r>
              <a:rPr lang="en-GB" dirty="0"/>
              <a:t>relationships are built on interaction. </a:t>
            </a:r>
            <a:endParaRPr lang="en-GB" dirty="0" smtClean="0"/>
          </a:p>
          <a:p>
            <a:r>
              <a:rPr lang="en-GB" dirty="0"/>
              <a:t>Pricing Strategy</a:t>
            </a:r>
          </a:p>
          <a:p>
            <a:pPr lvl="1"/>
            <a:r>
              <a:rPr lang="en-GB" dirty="0" smtClean="0"/>
              <a:t>New </a:t>
            </a:r>
            <a:r>
              <a:rPr lang="en-GB" dirty="0"/>
              <a:t>customers are most responsive to prices. </a:t>
            </a:r>
            <a:endParaRPr lang="en-GB" dirty="0" smtClean="0"/>
          </a:p>
          <a:p>
            <a:pPr lvl="1"/>
            <a:r>
              <a:rPr lang="en-GB" dirty="0" smtClean="0"/>
              <a:t>As </a:t>
            </a:r>
            <a:r>
              <a:rPr lang="en-GB" dirty="0"/>
              <a:t>such, a pricing strategy that focuses on customer acquisition is usually wrought with a number of promotional costs. </a:t>
            </a:r>
            <a:endParaRPr lang="en-US" dirty="0" smtClean="0"/>
          </a:p>
        </p:txBody>
      </p:sp>
      <p:sp>
        <p:nvSpPr>
          <p:cNvPr id="2" name="Title 1"/>
          <p:cNvSpPr>
            <a:spLocks noGrp="1"/>
          </p:cNvSpPr>
          <p:nvPr>
            <p:ph type="title"/>
          </p:nvPr>
        </p:nvSpPr>
        <p:spPr/>
        <p:txBody>
          <a:bodyPr/>
          <a:lstStyle/>
          <a:p>
            <a:pPr algn="ctr"/>
            <a:r>
              <a:rPr lang="en-GB" dirty="0" smtClean="0"/>
              <a:t>Customer Retention</a:t>
            </a:r>
            <a:endParaRPr lang="en-US" dirty="0"/>
          </a:p>
        </p:txBody>
      </p:sp>
    </p:spTree>
    <p:extLst>
      <p:ext uri="{BB962C8B-B14F-4D97-AF65-F5344CB8AC3E}">
        <p14:creationId xmlns:p14="http://schemas.microsoft.com/office/powerpoint/2010/main" val="421519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Special Offers</a:t>
            </a:r>
          </a:p>
          <a:p>
            <a:pPr lvl="1"/>
            <a:r>
              <a:rPr lang="en-GB" dirty="0" smtClean="0"/>
              <a:t>The CRM system allows </a:t>
            </a:r>
            <a:r>
              <a:rPr lang="en-GB" dirty="0" err="1" smtClean="0"/>
              <a:t>Certech</a:t>
            </a:r>
            <a:r>
              <a:rPr lang="en-GB" dirty="0" smtClean="0"/>
              <a:t> to develop offers for their very important customers based on their purchasing behaviour and preferences.</a:t>
            </a:r>
          </a:p>
          <a:p>
            <a:pPr lvl="1"/>
            <a:r>
              <a:rPr lang="en-GB" dirty="0" smtClean="0"/>
              <a:t>The CRM system allows for creation of open sales activity lists that can be compared to the subscribers of a </a:t>
            </a:r>
            <a:r>
              <a:rPr lang="en-GB" dirty="0" err="1" smtClean="0"/>
              <a:t>Certech’s</a:t>
            </a:r>
            <a:r>
              <a:rPr lang="en-GB" dirty="0" smtClean="0"/>
              <a:t> products and services.</a:t>
            </a:r>
          </a:p>
          <a:p>
            <a:r>
              <a:rPr lang="en-GB" dirty="0" smtClean="0"/>
              <a:t>Rewarding Customers</a:t>
            </a:r>
          </a:p>
          <a:p>
            <a:pPr lvl="1"/>
            <a:r>
              <a:rPr lang="en-GB" dirty="0" smtClean="0"/>
              <a:t>The CRM system allows for the ranking of accounts by profitability. </a:t>
            </a:r>
          </a:p>
          <a:p>
            <a:pPr lvl="1"/>
            <a:r>
              <a:rPr lang="en-GB" dirty="0" err="1" smtClean="0"/>
              <a:t>Certech</a:t>
            </a:r>
            <a:r>
              <a:rPr lang="en-GB" dirty="0" smtClean="0"/>
              <a:t> can employ this information in budgeting time and resources, ensuring allocating towards the most profitable avenues.</a:t>
            </a:r>
          </a:p>
          <a:p>
            <a:pPr lvl="1"/>
            <a:r>
              <a:rPr lang="en-GB" dirty="0" smtClean="0"/>
              <a:t>Customers can be rewarded based on this information, providing incentive for customer loyalty.</a:t>
            </a:r>
            <a:endParaRPr lang="en-US" dirty="0" smtClean="0"/>
          </a:p>
        </p:txBody>
      </p:sp>
      <p:sp>
        <p:nvSpPr>
          <p:cNvPr id="2" name="Title 1"/>
          <p:cNvSpPr>
            <a:spLocks noGrp="1"/>
          </p:cNvSpPr>
          <p:nvPr>
            <p:ph type="title"/>
          </p:nvPr>
        </p:nvSpPr>
        <p:spPr/>
        <p:txBody>
          <a:bodyPr/>
          <a:lstStyle/>
          <a:p>
            <a:pPr algn="ctr"/>
            <a:r>
              <a:rPr lang="en-GB" dirty="0"/>
              <a:t>Customer </a:t>
            </a:r>
            <a:r>
              <a:rPr lang="en-GB" dirty="0" smtClean="0"/>
              <a:t>Retention (cont.)</a:t>
            </a:r>
            <a:endParaRPr lang="en-US" dirty="0"/>
          </a:p>
        </p:txBody>
      </p:sp>
    </p:spTree>
    <p:extLst>
      <p:ext uri="{BB962C8B-B14F-4D97-AF65-F5344CB8AC3E}">
        <p14:creationId xmlns:p14="http://schemas.microsoft.com/office/powerpoint/2010/main" val="3388139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 indent="0">
              <a:buNone/>
            </a:pPr>
            <a:r>
              <a:rPr lang="en-GB" dirty="0" err="1" smtClean="0"/>
              <a:t>Baran</a:t>
            </a:r>
            <a:r>
              <a:rPr lang="en-GB" dirty="0"/>
              <a:t>, R. J., &amp; </a:t>
            </a:r>
            <a:r>
              <a:rPr lang="en-GB" dirty="0" err="1"/>
              <a:t>Galka</a:t>
            </a:r>
            <a:r>
              <a:rPr lang="en-GB" dirty="0"/>
              <a:t>, R. J. (2013). CRM : the foundation of contemporary marketing strategy. New York: </a:t>
            </a:r>
            <a:r>
              <a:rPr lang="en-GB" dirty="0" err="1"/>
              <a:t>Routledge</a:t>
            </a:r>
            <a:r>
              <a:rPr lang="en-GB" dirty="0"/>
              <a:t>.</a:t>
            </a:r>
          </a:p>
          <a:p>
            <a:pPr marL="45720" indent="0">
              <a:buNone/>
            </a:pPr>
            <a:r>
              <a:rPr lang="en-GB" dirty="0" err="1"/>
              <a:t>Baran</a:t>
            </a:r>
            <a:r>
              <a:rPr lang="en-GB" dirty="0"/>
              <a:t>, R. J., </a:t>
            </a:r>
            <a:r>
              <a:rPr lang="en-GB" dirty="0" err="1"/>
              <a:t>Galika</a:t>
            </a:r>
            <a:r>
              <a:rPr lang="en-GB" dirty="0"/>
              <a:t>, R. J., &amp; </a:t>
            </a:r>
            <a:r>
              <a:rPr lang="en-GB" dirty="0" err="1"/>
              <a:t>Strunk</a:t>
            </a:r>
            <a:r>
              <a:rPr lang="en-GB" dirty="0"/>
              <a:t>, D. P. (2008). Principles of customer relationship management. Mason: Thomson/South-Western.</a:t>
            </a:r>
          </a:p>
          <a:p>
            <a:pPr marL="45720" indent="0">
              <a:buNone/>
            </a:pPr>
            <a:r>
              <a:rPr lang="en-GB" dirty="0"/>
              <a:t>Nguyen, T. H., </a:t>
            </a:r>
            <a:r>
              <a:rPr lang="en-GB" dirty="0" err="1"/>
              <a:t>Sherif</a:t>
            </a:r>
            <a:r>
              <a:rPr lang="en-GB" dirty="0"/>
              <a:t>, J. S., &amp; Newby, M. (2007). Strategies for successful CRM implementation. Information Management &amp; Computer Security, 15(2), 102-115.</a:t>
            </a:r>
          </a:p>
          <a:p>
            <a:pPr marL="45720" indent="0">
              <a:buNone/>
            </a:pPr>
            <a:endParaRPr lang="en-GB" dirty="0"/>
          </a:p>
          <a:p>
            <a:pPr marL="45720" indent="0">
              <a:buNone/>
            </a:pPr>
            <a:endParaRPr lang="en-US" dirty="0" smtClean="0"/>
          </a:p>
        </p:txBody>
      </p:sp>
      <p:sp>
        <p:nvSpPr>
          <p:cNvPr id="2" name="Title 1"/>
          <p:cNvSpPr>
            <a:spLocks noGrp="1"/>
          </p:cNvSpPr>
          <p:nvPr>
            <p:ph type="title"/>
          </p:nvPr>
        </p:nvSpPr>
        <p:spPr/>
        <p:txBody>
          <a:bodyPr/>
          <a:lstStyle/>
          <a:p>
            <a:pPr algn="ctr"/>
            <a:r>
              <a:rPr lang="en-US" dirty="0" smtClean="0"/>
              <a:t>References</a:t>
            </a:r>
            <a:endParaRPr lang="en-US" dirty="0"/>
          </a:p>
        </p:txBody>
      </p:sp>
    </p:spTree>
    <p:extLst>
      <p:ext uri="{BB962C8B-B14F-4D97-AF65-F5344CB8AC3E}">
        <p14:creationId xmlns:p14="http://schemas.microsoft.com/office/powerpoint/2010/main" val="1173429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usiness strategy presentation">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Business strategy presentation" id="{8652783A-F43B-4C47-8F3C-48F967BE0382}" vid="{232EED29-0899-40B2-8969-E379F11A5395}"/>
    </a:ext>
  </a:extLst>
</a:theme>
</file>

<file path=ppt/theme/theme2.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strategy presentation</Template>
  <TotalTime>0</TotalTime>
  <Words>988</Words>
  <Application>Microsoft Office PowerPoint</Application>
  <PresentationFormat>Custom</PresentationFormat>
  <Paragraphs>54</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Palatino Linotype</vt:lpstr>
      <vt:lpstr>Business strategy presentation</vt:lpstr>
      <vt:lpstr>Certech CRM Strategy Proposal</vt:lpstr>
      <vt:lpstr>CRM Systems and Customer Retention</vt:lpstr>
      <vt:lpstr>Post-Sales Data</vt:lpstr>
      <vt:lpstr>Customer Retention</vt:lpstr>
      <vt:lpstr>Customer Retention (cont.)</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2015-07-13T07:56:04Z</dcterms:created>
  <dcterms:modified xsi:type="dcterms:W3CDTF">2015-07-13T08:25:50Z</dcterms:modified>
  <cp:version/>
</cp:coreProperties>
</file>