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6" r:id="rId11"/>
    <p:sldId id="268" r:id="rId12"/>
    <p:sldId id="265" r:id="rId13"/>
    <p:sldId id="267"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81" d="100"/>
          <a:sy n="81" d="100"/>
        </p:scale>
        <p:origin x="34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D720F3-9E96-46CB-843B-69104DE4B7AE}" type="datetimeFigureOut">
              <a:rPr lang="en-US" smtClean="0"/>
              <a:t>8/1/2015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887840-DE9A-4C8B-B90D-C7B6444AC899}" type="slidenum">
              <a:rPr lang="en-US" smtClean="0"/>
              <a:t>‹#›</a:t>
            </a:fld>
            <a:endParaRPr lang="en-US"/>
          </a:p>
        </p:txBody>
      </p:sp>
    </p:spTree>
    <p:extLst>
      <p:ext uri="{BB962C8B-B14F-4D97-AF65-F5344CB8AC3E}">
        <p14:creationId xmlns:p14="http://schemas.microsoft.com/office/powerpoint/2010/main" val="3679342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-Asthma is</a:t>
            </a:r>
            <a:r>
              <a:rPr lang="en-US" baseline="0" dirty="0" smtClean="0"/>
              <a:t> a complex condition that affects both children and adults and leads to numerous challenges that are difficult to overcome</a:t>
            </a:r>
          </a:p>
          <a:p>
            <a:r>
              <a:rPr lang="en-US" baseline="0" dirty="0" smtClean="0"/>
              <a:t>-Healthcare providers must be mindful of the advantages of education for children with asthma and support a discussion of related symptoms and prevention strategies</a:t>
            </a:r>
          </a:p>
          <a:p>
            <a:r>
              <a:rPr lang="en-US" baseline="0" dirty="0" smtClean="0"/>
              <a:t>-Medications must be identified and evaluated by healthcare providers in order to prescribe a regimen that will have a lasting impact on patients’ health and a reduction of symptoms</a:t>
            </a:r>
          </a:p>
          <a:p>
            <a:r>
              <a:rPr lang="en-US" baseline="0" dirty="0" smtClean="0"/>
              <a:t>-Education must be an ongoing process and provide children with a learning curve that will support disease management </a:t>
            </a:r>
            <a:endParaRPr lang="en-US" dirty="0"/>
          </a:p>
        </p:txBody>
      </p:sp>
      <p:sp>
        <p:nvSpPr>
          <p:cNvPr id="4" name="Slide Number Placeholder 3"/>
          <p:cNvSpPr>
            <a:spLocks noGrp="1"/>
          </p:cNvSpPr>
          <p:nvPr>
            <p:ph type="sldNum" sz="quarter" idx="10"/>
          </p:nvPr>
        </p:nvSpPr>
        <p:spPr/>
        <p:txBody>
          <a:bodyPr/>
          <a:lstStyle/>
          <a:p>
            <a:fld id="{F5887840-DE9A-4C8B-B90D-C7B6444AC899}" type="slidenum">
              <a:rPr lang="en-US" smtClean="0"/>
              <a:t>2</a:t>
            </a:fld>
            <a:endParaRPr lang="en-US"/>
          </a:p>
        </p:txBody>
      </p:sp>
    </p:spTree>
    <p:extLst>
      <p:ext uri="{BB962C8B-B14F-4D97-AF65-F5344CB8AC3E}">
        <p14:creationId xmlns:p14="http://schemas.microsoft.com/office/powerpoint/2010/main" val="2574163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-Asthma-related education is instrumental in providing information regarding the</a:t>
            </a:r>
            <a:r>
              <a:rPr lang="en-US" baseline="0" dirty="0" smtClean="0"/>
              <a:t> disease and its primary symptoms</a:t>
            </a:r>
          </a:p>
          <a:p>
            <a:r>
              <a:rPr lang="en-US" baseline="0" dirty="0" smtClean="0"/>
              <a:t>-Caregivers must be able to provide expert knowledge of Danny’s disease state in order to be successful in treating its symptoms as best as possible</a:t>
            </a:r>
          </a:p>
          <a:p>
            <a:r>
              <a:rPr lang="en-US" baseline="0" dirty="0" smtClean="0"/>
              <a:t>-Knowledge regarding asthma must be disseminated to Danny and his family in a manner that is easily understood and supported </a:t>
            </a:r>
          </a:p>
          <a:p>
            <a:r>
              <a:rPr lang="en-US" baseline="0" dirty="0" smtClean="0"/>
              <a:t>-Danny must receive ongoing support and guidance regarding the role of disease management in improving his quality of life</a:t>
            </a:r>
            <a:endParaRPr lang="en-US" dirty="0"/>
          </a:p>
        </p:txBody>
      </p:sp>
      <p:sp>
        <p:nvSpPr>
          <p:cNvPr id="4" name="Slide Number Placeholder 3"/>
          <p:cNvSpPr>
            <a:spLocks noGrp="1"/>
          </p:cNvSpPr>
          <p:nvPr>
            <p:ph type="sldNum" sz="quarter" idx="10"/>
          </p:nvPr>
        </p:nvSpPr>
        <p:spPr/>
        <p:txBody>
          <a:bodyPr/>
          <a:lstStyle/>
          <a:p>
            <a:fld id="{F5887840-DE9A-4C8B-B90D-C7B6444AC899}" type="slidenum">
              <a:rPr lang="en-US" smtClean="0"/>
              <a:t>11</a:t>
            </a:fld>
            <a:endParaRPr lang="en-US"/>
          </a:p>
        </p:txBody>
      </p:sp>
    </p:spTree>
    <p:extLst>
      <p:ext uri="{BB962C8B-B14F-4D97-AF65-F5344CB8AC3E}">
        <p14:creationId xmlns:p14="http://schemas.microsoft.com/office/powerpoint/2010/main" val="41615191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a:t>
            </a:r>
            <a:r>
              <a:rPr lang="en-US" baseline="0" dirty="0" smtClean="0"/>
              <a:t> study demonstrates that out of 4,206 surveyed adults, 33 percent had children with asthma, and only 51 percent of these children were receiving treatment </a:t>
            </a:r>
          </a:p>
          <a:p>
            <a:r>
              <a:rPr lang="en-US" baseline="0" dirty="0" smtClean="0"/>
              <a:t>-Danny must obtain treatment on a continuous basis and seek support to improve his plan of care to improve his quality of life</a:t>
            </a:r>
          </a:p>
          <a:p>
            <a:r>
              <a:rPr lang="en-US" baseline="0" dirty="0" smtClean="0"/>
              <a:t>-Danny’s treatment strategy should not be uneven, as this may compromise his quality of life and influence his life span</a:t>
            </a:r>
          </a:p>
        </p:txBody>
      </p:sp>
      <p:sp>
        <p:nvSpPr>
          <p:cNvPr id="4" name="Slide Number Placeholder 3"/>
          <p:cNvSpPr>
            <a:spLocks noGrp="1"/>
          </p:cNvSpPr>
          <p:nvPr>
            <p:ph type="sldNum" sz="quarter" idx="10"/>
          </p:nvPr>
        </p:nvSpPr>
        <p:spPr/>
        <p:txBody>
          <a:bodyPr/>
          <a:lstStyle/>
          <a:p>
            <a:fld id="{F5887840-DE9A-4C8B-B90D-C7B6444AC899}" type="slidenum">
              <a:rPr lang="en-US" smtClean="0"/>
              <a:t>12</a:t>
            </a:fld>
            <a:endParaRPr lang="en-US"/>
          </a:p>
        </p:txBody>
      </p:sp>
    </p:spTree>
    <p:extLst>
      <p:ext uri="{BB962C8B-B14F-4D97-AF65-F5344CB8AC3E}">
        <p14:creationId xmlns:p14="http://schemas.microsoft.com/office/powerpoint/2010/main" val="31230597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-Danny must receive the appropriate care and treatment to address asthma and</a:t>
            </a:r>
            <a:r>
              <a:rPr lang="en-US" baseline="0" dirty="0" smtClean="0"/>
              <a:t> its primary symptoms</a:t>
            </a:r>
          </a:p>
          <a:p>
            <a:r>
              <a:rPr lang="en-US" baseline="0" dirty="0" smtClean="0"/>
              <a:t>-Children of Latino origin must obtain the appropriate knowledge and guidance regarding the disease in order to improve their quality of life at a young age</a:t>
            </a:r>
          </a:p>
          <a:p>
            <a:r>
              <a:rPr lang="en-US" baseline="0" dirty="0" smtClean="0"/>
              <a:t>-He must obtain knowledge that is culturally appropriate regarding the disease and its symptoms to improve its overall quality of life</a:t>
            </a:r>
          </a:p>
          <a:p>
            <a:r>
              <a:rPr lang="en-US" baseline="0" dirty="0" smtClean="0"/>
              <a:t>-Danny must receive supportive communication to improve the care-caregiver dynamic and promote successful disease management on </a:t>
            </a:r>
            <a:r>
              <a:rPr lang="en-US" baseline="0" smtClean="0"/>
              <a:t>a continuous basis</a:t>
            </a:r>
            <a:endParaRPr lang="en-US" dirty="0"/>
          </a:p>
        </p:txBody>
      </p:sp>
      <p:sp>
        <p:nvSpPr>
          <p:cNvPr id="4" name="Slide Number Placeholder 3"/>
          <p:cNvSpPr>
            <a:spLocks noGrp="1"/>
          </p:cNvSpPr>
          <p:nvPr>
            <p:ph type="sldNum" sz="quarter" idx="10"/>
          </p:nvPr>
        </p:nvSpPr>
        <p:spPr/>
        <p:txBody>
          <a:bodyPr/>
          <a:lstStyle/>
          <a:p>
            <a:fld id="{F5887840-DE9A-4C8B-B90D-C7B6444AC899}" type="slidenum">
              <a:rPr lang="en-US" smtClean="0"/>
              <a:t>13</a:t>
            </a:fld>
            <a:endParaRPr lang="en-US"/>
          </a:p>
        </p:txBody>
      </p:sp>
    </p:spTree>
    <p:extLst>
      <p:ext uri="{BB962C8B-B14F-4D97-AF65-F5344CB8AC3E}">
        <p14:creationId xmlns:p14="http://schemas.microsoft.com/office/powerpoint/2010/main" val="1360270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t>
            </a:r>
            <a:r>
              <a:rPr lang="en-US" baseline="0" dirty="0" smtClean="0"/>
              <a:t>e role of asthma in Latino children is significant and is often related to immigration and acculturation among members of this population</a:t>
            </a:r>
          </a:p>
          <a:p>
            <a:r>
              <a:rPr lang="en-US" baseline="0" dirty="0" smtClean="0"/>
              <a:t>-Children experience disproportionate rates of asthma in many cases, but the reasons for these differences are not well understood</a:t>
            </a:r>
          </a:p>
          <a:p>
            <a:r>
              <a:rPr lang="en-US" baseline="0" dirty="0" smtClean="0"/>
              <a:t>-Danny Rivera, an 8-year old Puerto Rican descent, has experienced various asthma-related symptoms that have been difficult to manage</a:t>
            </a:r>
          </a:p>
          <a:p>
            <a:r>
              <a:rPr lang="en-US" baseline="0" dirty="0" smtClean="0"/>
              <a:t>-Danny must be educated regarding his asthma condition and how to minimize his symptoms to improve his daily living</a:t>
            </a:r>
            <a:endParaRPr lang="en-US" dirty="0"/>
          </a:p>
        </p:txBody>
      </p:sp>
      <p:sp>
        <p:nvSpPr>
          <p:cNvPr id="4" name="Slide Number Placeholder 3"/>
          <p:cNvSpPr>
            <a:spLocks noGrp="1"/>
          </p:cNvSpPr>
          <p:nvPr>
            <p:ph type="sldNum" sz="quarter" idx="10"/>
          </p:nvPr>
        </p:nvSpPr>
        <p:spPr/>
        <p:txBody>
          <a:bodyPr/>
          <a:lstStyle/>
          <a:p>
            <a:fld id="{F5887840-DE9A-4C8B-B90D-C7B6444AC899}" type="slidenum">
              <a:rPr lang="en-US" smtClean="0"/>
              <a:t>3</a:t>
            </a:fld>
            <a:endParaRPr lang="en-US"/>
          </a:p>
        </p:txBody>
      </p:sp>
    </p:spTree>
    <p:extLst>
      <p:ext uri="{BB962C8B-B14F-4D97-AF65-F5344CB8AC3E}">
        <p14:creationId xmlns:p14="http://schemas.microsoft.com/office/powerpoint/2010/main" val="2151400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-Children of</a:t>
            </a:r>
            <a:r>
              <a:rPr lang="en-US" baseline="0" dirty="0" smtClean="0"/>
              <a:t> Latino descent with asthma may possess limitations with respect to the beliefs and practices of their family members and experience increased symptoms as a result</a:t>
            </a:r>
          </a:p>
          <a:p>
            <a:r>
              <a:rPr lang="en-US" baseline="0" dirty="0" smtClean="0"/>
              <a:t>-Danny’s symptoms have been very stressful in his life and require a better understanding of the disease and its symptoms so that he is able to better manage it </a:t>
            </a:r>
            <a:r>
              <a:rPr lang="en-US" baseline="0" dirty="0" err="1" smtClean="0"/>
              <a:t>effectivel</a:t>
            </a:r>
            <a:r>
              <a:rPr lang="en-US" baseline="0" dirty="0" smtClean="0"/>
              <a:t> and reduce the risk of panic or anxiety</a:t>
            </a:r>
          </a:p>
          <a:p>
            <a:r>
              <a:rPr lang="en-US" baseline="0" dirty="0" smtClean="0"/>
              <a:t>-Danny requires further evaluation and support from nurses to improve symptom management </a:t>
            </a:r>
            <a:endParaRPr lang="en-US" dirty="0"/>
          </a:p>
        </p:txBody>
      </p:sp>
      <p:sp>
        <p:nvSpPr>
          <p:cNvPr id="4" name="Slide Number Placeholder 3"/>
          <p:cNvSpPr>
            <a:spLocks noGrp="1"/>
          </p:cNvSpPr>
          <p:nvPr>
            <p:ph type="sldNum" sz="quarter" idx="10"/>
          </p:nvPr>
        </p:nvSpPr>
        <p:spPr/>
        <p:txBody>
          <a:bodyPr/>
          <a:lstStyle/>
          <a:p>
            <a:fld id="{F5887840-DE9A-4C8B-B90D-C7B6444AC899}" type="slidenum">
              <a:rPr lang="en-US" smtClean="0"/>
              <a:t>4</a:t>
            </a:fld>
            <a:endParaRPr lang="en-US"/>
          </a:p>
        </p:txBody>
      </p:sp>
    </p:spTree>
    <p:extLst>
      <p:ext uri="{BB962C8B-B14F-4D97-AF65-F5344CB8AC3E}">
        <p14:creationId xmlns:p14="http://schemas.microsoft.com/office/powerpoint/2010/main" val="2432651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-Family members</a:t>
            </a:r>
            <a:r>
              <a:rPr lang="en-US" baseline="0" dirty="0" smtClean="0"/>
              <a:t> in many Latino groups may experience difficulties in understanding the nature and causes of asthma and how the disease impacts children</a:t>
            </a:r>
          </a:p>
          <a:p>
            <a:r>
              <a:rPr lang="en-US" baseline="0" dirty="0" smtClean="0"/>
              <a:t>-Limited understanding of the disease may contribute to poor management and increased symptomatic events</a:t>
            </a:r>
          </a:p>
          <a:p>
            <a:r>
              <a:rPr lang="en-US" baseline="0" dirty="0" smtClean="0"/>
              <a:t>-Family members must be prepared to manage the risks associated with asthma and obtain new forms of knowledge regarding the disease in order to improve management of the condition over time</a:t>
            </a:r>
          </a:p>
          <a:p>
            <a:r>
              <a:rPr lang="en-US" baseline="0" dirty="0" smtClean="0"/>
              <a:t>-Danny’s family must be able to understand the nature of his condition and be able to support his overall long-term prognosis and symptom management throughout his young life</a:t>
            </a:r>
            <a:endParaRPr lang="en-US" dirty="0"/>
          </a:p>
        </p:txBody>
      </p:sp>
      <p:sp>
        <p:nvSpPr>
          <p:cNvPr id="4" name="Slide Number Placeholder 3"/>
          <p:cNvSpPr>
            <a:spLocks noGrp="1"/>
          </p:cNvSpPr>
          <p:nvPr>
            <p:ph type="sldNum" sz="quarter" idx="10"/>
          </p:nvPr>
        </p:nvSpPr>
        <p:spPr/>
        <p:txBody>
          <a:bodyPr/>
          <a:lstStyle/>
          <a:p>
            <a:fld id="{F5887840-DE9A-4C8B-B90D-C7B6444AC899}" type="slidenum">
              <a:rPr lang="en-US" smtClean="0"/>
              <a:t>5</a:t>
            </a:fld>
            <a:endParaRPr lang="en-US"/>
          </a:p>
        </p:txBody>
      </p:sp>
    </p:spTree>
    <p:extLst>
      <p:ext uri="{BB962C8B-B14F-4D97-AF65-F5344CB8AC3E}">
        <p14:creationId xmlns:p14="http://schemas.microsoft.com/office/powerpoint/2010/main" val="2003774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-Asthma education requires significant</a:t>
            </a:r>
            <a:r>
              <a:rPr lang="en-US" baseline="0" dirty="0" smtClean="0"/>
              <a:t> attention and focus throughout the world in order to support those who are affected by the disease, including children</a:t>
            </a:r>
          </a:p>
          <a:p>
            <a:r>
              <a:rPr lang="en-US" baseline="0" dirty="0" smtClean="0"/>
              <a:t>-Danny requires asthma education to ensure that he is prepared to manage his symptoms</a:t>
            </a:r>
          </a:p>
          <a:p>
            <a:r>
              <a:rPr lang="en-US" baseline="0" dirty="0" smtClean="0"/>
              <a:t>-This includes recognizing when symptoms occur and how to self-administer treatment in a timely manner</a:t>
            </a:r>
          </a:p>
        </p:txBody>
      </p:sp>
      <p:sp>
        <p:nvSpPr>
          <p:cNvPr id="4" name="Slide Number Placeholder 3"/>
          <p:cNvSpPr>
            <a:spLocks noGrp="1"/>
          </p:cNvSpPr>
          <p:nvPr>
            <p:ph type="sldNum" sz="quarter" idx="10"/>
          </p:nvPr>
        </p:nvSpPr>
        <p:spPr/>
        <p:txBody>
          <a:bodyPr/>
          <a:lstStyle/>
          <a:p>
            <a:fld id="{F5887840-DE9A-4C8B-B90D-C7B6444AC899}" type="slidenum">
              <a:rPr lang="en-US" smtClean="0"/>
              <a:t>6</a:t>
            </a:fld>
            <a:endParaRPr lang="en-US"/>
          </a:p>
        </p:txBody>
      </p:sp>
    </p:spTree>
    <p:extLst>
      <p:ext uri="{BB962C8B-B14F-4D97-AF65-F5344CB8AC3E}">
        <p14:creationId xmlns:p14="http://schemas.microsoft.com/office/powerpoint/2010/main" val="4031498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-Asthma-related</a:t>
            </a:r>
            <a:r>
              <a:rPr lang="en-US" baseline="0" dirty="0" smtClean="0"/>
              <a:t> knowledge is a critical factor in improving disease management and in promoting greater wellbeing</a:t>
            </a:r>
          </a:p>
          <a:p>
            <a:r>
              <a:rPr lang="en-US" baseline="0" dirty="0" smtClean="0"/>
              <a:t>-Danny’s ability to manage the disease must emphasize symptom reduction, medication compliance, and improved quality of life</a:t>
            </a:r>
          </a:p>
          <a:p>
            <a:r>
              <a:rPr lang="en-US" baseline="0" dirty="0" smtClean="0"/>
              <a:t>-His culture also plays an important role in asthma management and in developing an effective plan of care to treat the disease as he continues to grow throughout childhood and into the adult years</a:t>
            </a:r>
          </a:p>
        </p:txBody>
      </p:sp>
      <p:sp>
        <p:nvSpPr>
          <p:cNvPr id="4" name="Slide Number Placeholder 3"/>
          <p:cNvSpPr>
            <a:spLocks noGrp="1"/>
          </p:cNvSpPr>
          <p:nvPr>
            <p:ph type="sldNum" sz="quarter" idx="10"/>
          </p:nvPr>
        </p:nvSpPr>
        <p:spPr/>
        <p:txBody>
          <a:bodyPr/>
          <a:lstStyle/>
          <a:p>
            <a:fld id="{F5887840-DE9A-4C8B-B90D-C7B6444AC899}" type="slidenum">
              <a:rPr lang="en-US" smtClean="0"/>
              <a:t>7</a:t>
            </a:fld>
            <a:endParaRPr lang="en-US"/>
          </a:p>
        </p:txBody>
      </p:sp>
    </p:spTree>
    <p:extLst>
      <p:ext uri="{BB962C8B-B14F-4D97-AF65-F5344CB8AC3E}">
        <p14:creationId xmlns:p14="http://schemas.microsoft.com/office/powerpoint/2010/main" val="1731027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-Patient care outcomes for children</a:t>
            </a:r>
            <a:r>
              <a:rPr lang="en-US" baseline="0" dirty="0" smtClean="0"/>
              <a:t> with asthma are contingent upon their receipt of information that will support their asthmatic condition in a timely manner</a:t>
            </a:r>
          </a:p>
          <a:p>
            <a:r>
              <a:rPr lang="en-US" baseline="0" dirty="0" smtClean="0"/>
              <a:t>-Danny’s condition requires ongoing knowledge of the asthma disease state and the common symptoms that occur</a:t>
            </a:r>
          </a:p>
          <a:p>
            <a:r>
              <a:rPr lang="en-US" baseline="0" dirty="0" smtClean="0"/>
              <a:t>-The nature of the disease must be well understood</a:t>
            </a:r>
          </a:p>
          <a:p>
            <a:r>
              <a:rPr lang="en-US" baseline="0" dirty="0" smtClean="0"/>
              <a:t>-Information recall regarding the disease is essential to adapt to its symptoms and to manage the condition effectively</a:t>
            </a:r>
          </a:p>
        </p:txBody>
      </p:sp>
      <p:sp>
        <p:nvSpPr>
          <p:cNvPr id="4" name="Slide Number Placeholder 3"/>
          <p:cNvSpPr>
            <a:spLocks noGrp="1"/>
          </p:cNvSpPr>
          <p:nvPr>
            <p:ph type="sldNum" sz="quarter" idx="10"/>
          </p:nvPr>
        </p:nvSpPr>
        <p:spPr/>
        <p:txBody>
          <a:bodyPr/>
          <a:lstStyle/>
          <a:p>
            <a:fld id="{F5887840-DE9A-4C8B-B90D-C7B6444AC899}" type="slidenum">
              <a:rPr lang="en-US" smtClean="0"/>
              <a:t>8</a:t>
            </a:fld>
            <a:endParaRPr lang="en-US"/>
          </a:p>
        </p:txBody>
      </p:sp>
    </p:spTree>
    <p:extLst>
      <p:ext uri="{BB962C8B-B14F-4D97-AF65-F5344CB8AC3E}">
        <p14:creationId xmlns:p14="http://schemas.microsoft.com/office/powerpoint/2010/main" val="18291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-Patients</a:t>
            </a:r>
            <a:r>
              <a:rPr lang="en-US" baseline="0" dirty="0" smtClean="0"/>
              <a:t> who have been diagnosed with asthma require some form of continuing education and guidance in order to manage the disease as effectively as possible</a:t>
            </a:r>
          </a:p>
          <a:p>
            <a:r>
              <a:rPr lang="en-US" baseline="0" dirty="0" smtClean="0"/>
              <a:t>-Danny’s condition requires an emphasis on his emotional response to the disease and its symptoms</a:t>
            </a:r>
          </a:p>
          <a:p>
            <a:r>
              <a:rPr lang="en-US" baseline="0" dirty="0" smtClean="0"/>
              <a:t>-His ability to effectively respond to the disease will improve the likelihood of success of his plan of care, his ability to value the most important aspects of the disease, and his quality of life and symptom characterization </a:t>
            </a:r>
            <a:endParaRPr lang="en-US" dirty="0"/>
          </a:p>
        </p:txBody>
      </p:sp>
      <p:sp>
        <p:nvSpPr>
          <p:cNvPr id="4" name="Slide Number Placeholder 3"/>
          <p:cNvSpPr>
            <a:spLocks noGrp="1"/>
          </p:cNvSpPr>
          <p:nvPr>
            <p:ph type="sldNum" sz="quarter" idx="10"/>
          </p:nvPr>
        </p:nvSpPr>
        <p:spPr/>
        <p:txBody>
          <a:bodyPr/>
          <a:lstStyle/>
          <a:p>
            <a:fld id="{F5887840-DE9A-4C8B-B90D-C7B6444AC899}" type="slidenum">
              <a:rPr lang="en-US" smtClean="0"/>
              <a:t>9</a:t>
            </a:fld>
            <a:endParaRPr lang="en-US"/>
          </a:p>
        </p:txBody>
      </p:sp>
    </p:spTree>
    <p:extLst>
      <p:ext uri="{BB962C8B-B14F-4D97-AF65-F5344CB8AC3E}">
        <p14:creationId xmlns:p14="http://schemas.microsoft.com/office/powerpoint/2010/main" val="2633563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-Children who have been</a:t>
            </a:r>
            <a:r>
              <a:rPr lang="en-US" baseline="0" dirty="0" smtClean="0"/>
              <a:t> diagnosed with asthma require access to services on a routine basis in order to effectively manage the disease over time</a:t>
            </a:r>
          </a:p>
          <a:p>
            <a:r>
              <a:rPr lang="en-US" baseline="0" dirty="0" smtClean="0"/>
              <a:t>-Danny must have the ability to understand the disease, as this reflects his growth as a patient and in learning how to manage his condition</a:t>
            </a:r>
          </a:p>
          <a:p>
            <a:r>
              <a:rPr lang="en-US" baseline="0" dirty="0" smtClean="0"/>
              <a:t>-He must rely on his cultural norms as a means of improving his recognition of the disease and how it impacts his life</a:t>
            </a:r>
          </a:p>
          <a:p>
            <a:r>
              <a:rPr lang="en-US" baseline="0" dirty="0" smtClean="0"/>
              <a:t>-The activities that he participates in relative to the disease will likely support his long-term plan of care</a:t>
            </a:r>
            <a:endParaRPr lang="en-US" dirty="0"/>
          </a:p>
        </p:txBody>
      </p:sp>
      <p:sp>
        <p:nvSpPr>
          <p:cNvPr id="4" name="Slide Number Placeholder 3"/>
          <p:cNvSpPr>
            <a:spLocks noGrp="1"/>
          </p:cNvSpPr>
          <p:nvPr>
            <p:ph type="sldNum" sz="quarter" idx="10"/>
          </p:nvPr>
        </p:nvSpPr>
        <p:spPr/>
        <p:txBody>
          <a:bodyPr/>
          <a:lstStyle/>
          <a:p>
            <a:fld id="{F5887840-DE9A-4C8B-B90D-C7B6444AC899}" type="slidenum">
              <a:rPr lang="en-US" smtClean="0"/>
              <a:t>10</a:t>
            </a:fld>
            <a:endParaRPr lang="en-US"/>
          </a:p>
        </p:txBody>
      </p:sp>
    </p:spTree>
    <p:extLst>
      <p:ext uri="{BB962C8B-B14F-4D97-AF65-F5344CB8AC3E}">
        <p14:creationId xmlns:p14="http://schemas.microsoft.com/office/powerpoint/2010/main" val="1813542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8/1/2015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8/1/2015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8/1/2015</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Asthma Education and Teaching Plan</a:t>
            </a:r>
            <a:endParaRPr lang="en-US" dirty="0"/>
          </a:p>
        </p:txBody>
      </p:sp>
      <p:sp>
        <p:nvSpPr>
          <p:cNvPr id="3" name="Subtitle 2"/>
          <p:cNvSpPr>
            <a:spLocks noGrp="1"/>
          </p:cNvSpPr>
          <p:nvPr>
            <p:ph type="subTitle" idx="1"/>
          </p:nvPr>
        </p:nvSpPr>
        <p:spPr>
          <a:xfrm>
            <a:off x="1507067" y="4050833"/>
            <a:ext cx="7766936" cy="1487082"/>
          </a:xfrm>
        </p:spPr>
        <p:txBody>
          <a:bodyPr>
            <a:normAutofit lnSpcReduction="10000"/>
          </a:bodyPr>
          <a:lstStyle/>
          <a:p>
            <a:pPr algn="ctr"/>
            <a:r>
              <a:rPr lang="en-US" dirty="0" smtClean="0"/>
              <a:t>Name</a:t>
            </a:r>
          </a:p>
          <a:p>
            <a:pPr algn="ctr"/>
            <a:r>
              <a:rPr lang="en-US" dirty="0" smtClean="0"/>
              <a:t>Course</a:t>
            </a:r>
          </a:p>
          <a:p>
            <a:pPr algn="ctr"/>
            <a:r>
              <a:rPr lang="en-US" dirty="0" smtClean="0"/>
              <a:t>Instructor</a:t>
            </a:r>
          </a:p>
          <a:p>
            <a:pPr algn="ctr"/>
            <a:r>
              <a:rPr lang="en-US" dirty="0" smtClean="0"/>
              <a:t>Date</a:t>
            </a:r>
            <a:endParaRPr lang="en-US" dirty="0"/>
          </a:p>
        </p:txBody>
      </p:sp>
    </p:spTree>
    <p:extLst>
      <p:ext uri="{BB962C8B-B14F-4D97-AF65-F5344CB8AC3E}">
        <p14:creationId xmlns:p14="http://schemas.microsoft.com/office/powerpoint/2010/main" val="2840797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Psychomotor Aspects of Education</a:t>
            </a:r>
            <a:endParaRPr lang="en-US" dirty="0"/>
          </a:p>
        </p:txBody>
      </p:sp>
      <p:sp>
        <p:nvSpPr>
          <p:cNvPr id="3" name="Content Placeholder 2"/>
          <p:cNvSpPr>
            <a:spLocks noGrp="1"/>
          </p:cNvSpPr>
          <p:nvPr>
            <p:ph idx="1"/>
          </p:nvPr>
        </p:nvSpPr>
        <p:spPr>
          <a:xfrm>
            <a:off x="677334" y="1364777"/>
            <a:ext cx="8596668" cy="4676586"/>
          </a:xfrm>
        </p:spPr>
        <p:txBody>
          <a:bodyPr>
            <a:normAutofit/>
          </a:bodyPr>
          <a:lstStyle/>
          <a:p>
            <a:r>
              <a:rPr lang="en-US" sz="2800" dirty="0" smtClean="0"/>
              <a:t>Children with asthma require routine access to services to effectively manage the disease on a continuous basis</a:t>
            </a:r>
          </a:p>
          <a:p>
            <a:r>
              <a:rPr lang="en-US" sz="2800" dirty="0" smtClean="0"/>
              <a:t>Danny’s ability to understand the disease reflects his growth as a patient and in managing his condition</a:t>
            </a:r>
          </a:p>
          <a:p>
            <a:pPr lvl="1"/>
            <a:r>
              <a:rPr lang="en-US" sz="2600" dirty="0" smtClean="0"/>
              <a:t>Provide Danny with medication guidance regarding how to administer an inhaler as needed</a:t>
            </a:r>
          </a:p>
          <a:p>
            <a:pPr lvl="1"/>
            <a:r>
              <a:rPr lang="en-US" sz="2600" dirty="0" smtClean="0"/>
              <a:t>Prompt him to discuss his feelings regarding the use of the inhaler in school and with his friends</a:t>
            </a:r>
            <a:endParaRPr lang="en-US" sz="2600" dirty="0" smtClean="0"/>
          </a:p>
        </p:txBody>
      </p:sp>
    </p:spTree>
    <p:extLst>
      <p:ext uri="{BB962C8B-B14F-4D97-AF65-F5344CB8AC3E}">
        <p14:creationId xmlns:p14="http://schemas.microsoft.com/office/powerpoint/2010/main" val="2772026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of Danny’s Asthma Education</a:t>
            </a:r>
            <a:endParaRPr lang="en-US" dirty="0"/>
          </a:p>
        </p:txBody>
      </p:sp>
      <p:sp>
        <p:nvSpPr>
          <p:cNvPr id="3" name="Content Placeholder 2"/>
          <p:cNvSpPr>
            <a:spLocks noGrp="1"/>
          </p:cNvSpPr>
          <p:nvPr>
            <p:ph idx="1"/>
          </p:nvPr>
        </p:nvSpPr>
        <p:spPr>
          <a:xfrm>
            <a:off x="677334" y="1323833"/>
            <a:ext cx="8596668" cy="4717529"/>
          </a:xfrm>
        </p:spPr>
        <p:txBody>
          <a:bodyPr>
            <a:normAutofit lnSpcReduction="10000"/>
          </a:bodyPr>
          <a:lstStyle/>
          <a:p>
            <a:r>
              <a:rPr lang="en-US" sz="2800" dirty="0" smtClean="0"/>
              <a:t>Asthma-related education requires an examination of the key principles associated with the disease and its primary symptoms</a:t>
            </a:r>
          </a:p>
          <a:p>
            <a:r>
              <a:rPr lang="en-US" sz="2800" dirty="0" smtClean="0"/>
              <a:t>Caregivers must possess expert knowledge of Danny’s disease state to treat his case </a:t>
            </a:r>
            <a:r>
              <a:rPr lang="en-US" sz="2800" dirty="0" smtClean="0"/>
              <a:t>effectively</a:t>
            </a:r>
            <a:endParaRPr lang="en-US" sz="2800" dirty="0"/>
          </a:p>
          <a:p>
            <a:pPr lvl="1"/>
            <a:r>
              <a:rPr lang="en-US" sz="2600" dirty="0" smtClean="0"/>
              <a:t>Provide Danny with information to address the disease state, including how his lungs respond to symptoms</a:t>
            </a:r>
          </a:p>
          <a:p>
            <a:pPr lvl="1"/>
            <a:r>
              <a:rPr lang="en-US" sz="2600" dirty="0" smtClean="0"/>
              <a:t>Engage him in a dialogue that will support his understanding of the disease and its impact on his long-term health </a:t>
            </a:r>
            <a:endParaRPr lang="en-US" sz="2600" dirty="0" smtClean="0"/>
          </a:p>
        </p:txBody>
      </p:sp>
    </p:spTree>
    <p:extLst>
      <p:ext uri="{BB962C8B-B14F-4D97-AF65-F5344CB8AC3E}">
        <p14:creationId xmlns:p14="http://schemas.microsoft.com/office/powerpoint/2010/main" val="3668923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Utilization Rates for Asthma Patients</a:t>
            </a:r>
            <a:endParaRPr lang="en-US" dirty="0"/>
          </a:p>
        </p:txBody>
      </p:sp>
      <p:sp>
        <p:nvSpPr>
          <p:cNvPr id="3" name="Content Placeholder 2"/>
          <p:cNvSpPr>
            <a:spLocks noGrp="1"/>
          </p:cNvSpPr>
          <p:nvPr>
            <p:ph idx="1"/>
          </p:nvPr>
        </p:nvSpPr>
        <p:spPr>
          <a:xfrm>
            <a:off x="677334" y="1351129"/>
            <a:ext cx="8596668" cy="4690234"/>
          </a:xfrm>
        </p:spPr>
        <p:txBody>
          <a:bodyPr>
            <a:normAutofit fontScale="92500" lnSpcReduction="10000"/>
          </a:bodyPr>
          <a:lstStyle/>
          <a:p>
            <a:r>
              <a:rPr lang="en-US" sz="2800" dirty="0" smtClean="0"/>
              <a:t>In one study, 33 percent of 4,206 adults had children with asthma; however, only 51 percent of these children were currently receiving treatment (</a:t>
            </a:r>
            <a:r>
              <a:rPr lang="en-US" sz="2800" dirty="0" err="1" smtClean="0"/>
              <a:t>Jandasek</a:t>
            </a:r>
            <a:r>
              <a:rPr lang="en-US" sz="2800" dirty="0" smtClean="0"/>
              <a:t> et.al, 2011)</a:t>
            </a:r>
          </a:p>
          <a:p>
            <a:r>
              <a:rPr lang="en-US" sz="2800" dirty="0" smtClean="0"/>
              <a:t>Danny must continue to obtain treatment on a regular basis and seek support for his plan of care that will impact his quality of </a:t>
            </a:r>
            <a:r>
              <a:rPr lang="en-US" sz="2800" dirty="0" smtClean="0"/>
              <a:t>life</a:t>
            </a:r>
          </a:p>
          <a:p>
            <a:pPr lvl="1"/>
            <a:r>
              <a:rPr lang="en-US" sz="2600" dirty="0" smtClean="0"/>
              <a:t>Educate Danny regarding the condition on a long-term basis and how he may have symptoms as he becomes a teenager and even an adult</a:t>
            </a:r>
          </a:p>
          <a:p>
            <a:pPr lvl="1"/>
            <a:r>
              <a:rPr lang="en-US" sz="2600" dirty="0" smtClean="0"/>
              <a:t>Be mindful of his emotional state so as not to overwhelm or frighten him</a:t>
            </a:r>
            <a:endParaRPr lang="en-US" sz="2600" dirty="0" smtClean="0"/>
          </a:p>
        </p:txBody>
      </p:sp>
    </p:spTree>
    <p:extLst>
      <p:ext uri="{BB962C8B-B14F-4D97-AF65-F5344CB8AC3E}">
        <p14:creationId xmlns:p14="http://schemas.microsoft.com/office/powerpoint/2010/main" val="75455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Danny’s Asthma Education Plan</a:t>
            </a:r>
            <a:endParaRPr lang="en-US" dirty="0"/>
          </a:p>
        </p:txBody>
      </p:sp>
      <p:sp>
        <p:nvSpPr>
          <p:cNvPr id="3" name="Content Placeholder 2"/>
          <p:cNvSpPr>
            <a:spLocks noGrp="1"/>
          </p:cNvSpPr>
          <p:nvPr>
            <p:ph idx="1"/>
          </p:nvPr>
        </p:nvSpPr>
        <p:spPr>
          <a:xfrm>
            <a:off x="677334" y="1351129"/>
            <a:ext cx="8596668" cy="4690234"/>
          </a:xfrm>
        </p:spPr>
        <p:txBody>
          <a:bodyPr>
            <a:normAutofit fontScale="92500" lnSpcReduction="20000"/>
          </a:bodyPr>
          <a:lstStyle/>
          <a:p>
            <a:r>
              <a:rPr lang="en-US" sz="2800" dirty="0" smtClean="0"/>
              <a:t>Danny must receive the appropriate care and treatment to address asthma and its primary symptoms</a:t>
            </a:r>
          </a:p>
          <a:p>
            <a:r>
              <a:rPr lang="en-US" sz="2800" dirty="0" smtClean="0"/>
              <a:t>Communicate with Danny regarding his plan of care and what to do when symptoms emerge</a:t>
            </a:r>
          </a:p>
          <a:p>
            <a:r>
              <a:rPr lang="en-US" sz="2800" dirty="0" smtClean="0"/>
              <a:t>Connect with family members on a culturally appropriate level to answer their questions and concerns</a:t>
            </a:r>
          </a:p>
          <a:p>
            <a:r>
              <a:rPr lang="en-US" sz="2800" dirty="0" smtClean="0"/>
              <a:t>Support a dynamic of care and treatment that will have positive and lasting benefits for his health that includes routine doctor visits and medication adjustments </a:t>
            </a:r>
            <a:r>
              <a:rPr lang="en-US" sz="2800" smtClean="0"/>
              <a:t>as necessary </a:t>
            </a:r>
            <a:endParaRPr lang="en-US" sz="2800" dirty="0" smtClean="0"/>
          </a:p>
        </p:txBody>
      </p:sp>
    </p:spTree>
    <p:extLst>
      <p:ext uri="{BB962C8B-B14F-4D97-AF65-F5344CB8AC3E}">
        <p14:creationId xmlns:p14="http://schemas.microsoft.com/office/powerpoint/2010/main" val="4070652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677334" y="1481071"/>
            <a:ext cx="8596668" cy="4560292"/>
          </a:xfrm>
        </p:spPr>
        <p:txBody>
          <a:bodyPr>
            <a:normAutofit fontScale="92500" lnSpcReduction="20000"/>
          </a:bodyPr>
          <a:lstStyle/>
          <a:p>
            <a:r>
              <a:rPr lang="en-US" dirty="0"/>
              <a:t>Cabana, M. D., </a:t>
            </a:r>
            <a:r>
              <a:rPr lang="en-US" dirty="0" err="1"/>
              <a:t>Slish</a:t>
            </a:r>
            <a:r>
              <a:rPr lang="en-US" dirty="0"/>
              <a:t>, K. K., Evans, D., </a:t>
            </a:r>
            <a:r>
              <a:rPr lang="en-US" dirty="0" err="1"/>
              <a:t>Mellins</a:t>
            </a:r>
            <a:r>
              <a:rPr lang="en-US" dirty="0"/>
              <a:t>, R. B., Brown, R. W., Lin, X., ... </a:t>
            </a:r>
            <a:r>
              <a:rPr lang="en-US" dirty="0" smtClean="0"/>
              <a:t>			&amp; </a:t>
            </a:r>
            <a:r>
              <a:rPr lang="en-US" dirty="0"/>
              <a:t>Clark, N. M. (2014). Impact of physician asthma care education on </a:t>
            </a:r>
            <a:r>
              <a:rPr lang="en-US" dirty="0" smtClean="0"/>
              <a:t>				patient </a:t>
            </a:r>
            <a:r>
              <a:rPr lang="en-US" dirty="0"/>
              <a:t>outcomes. </a:t>
            </a:r>
            <a:r>
              <a:rPr lang="en-US" i="1" dirty="0"/>
              <a:t>Health Education &amp; Behavior</a:t>
            </a:r>
            <a:r>
              <a:rPr lang="en-US" dirty="0"/>
              <a:t>, </a:t>
            </a:r>
            <a:r>
              <a:rPr lang="en-US" i="1" dirty="0"/>
              <a:t>41</a:t>
            </a:r>
            <a:r>
              <a:rPr lang="en-US" dirty="0"/>
              <a:t>(5), 509-517</a:t>
            </a:r>
            <a:r>
              <a:rPr lang="en-US" dirty="0" smtClean="0"/>
              <a:t>.</a:t>
            </a:r>
          </a:p>
          <a:p>
            <a:r>
              <a:rPr lang="en-US" dirty="0" smtClean="0"/>
              <a:t>Elliott</a:t>
            </a:r>
            <a:r>
              <a:rPr lang="en-US" dirty="0"/>
              <a:t>, J. P., </a:t>
            </a:r>
            <a:r>
              <a:rPr lang="en-US" dirty="0" err="1"/>
              <a:t>Marcotullio</a:t>
            </a:r>
            <a:r>
              <a:rPr lang="en-US" dirty="0"/>
              <a:t>, N., </a:t>
            </a:r>
            <a:r>
              <a:rPr lang="en-US" dirty="0" err="1"/>
              <a:t>Skoner</a:t>
            </a:r>
            <a:r>
              <a:rPr lang="en-US" dirty="0"/>
              <a:t>, D. P., </a:t>
            </a:r>
            <a:r>
              <a:rPr lang="en-US" dirty="0" err="1"/>
              <a:t>Lunney</a:t>
            </a:r>
            <a:r>
              <a:rPr lang="en-US" dirty="0"/>
              <a:t>, P., &amp; Gentile, D. A. (2014). </a:t>
            </a:r>
            <a:r>
              <a:rPr lang="en-US" dirty="0" smtClean="0"/>
              <a:t>			Impact </a:t>
            </a:r>
            <a:r>
              <a:rPr lang="en-US" dirty="0"/>
              <a:t>of Student Pharmacist-Delivered Asthma Education on Child and </a:t>
            </a:r>
            <a:r>
              <a:rPr lang="en-US" dirty="0" smtClean="0"/>
              <a:t>			Caregiver </a:t>
            </a:r>
            <a:r>
              <a:rPr lang="en-US" dirty="0"/>
              <a:t>Knowledge. </a:t>
            </a:r>
            <a:r>
              <a:rPr lang="en-US" i="1" dirty="0"/>
              <a:t>American journal of pharmaceutical </a:t>
            </a:r>
            <a:r>
              <a:rPr lang="en-US" i="1" dirty="0" smtClean="0"/>
              <a:t>						education</a:t>
            </a:r>
            <a:r>
              <a:rPr lang="en-US" dirty="0" smtClean="0"/>
              <a:t>,</a:t>
            </a:r>
            <a:r>
              <a:rPr lang="en-US" i="1" dirty="0" smtClean="0"/>
              <a:t>78</a:t>
            </a:r>
            <a:r>
              <a:rPr lang="en-US" dirty="0" smtClean="0"/>
              <a:t>(10).</a:t>
            </a:r>
          </a:p>
          <a:p>
            <a:r>
              <a:rPr lang="en-US" dirty="0" err="1"/>
              <a:t>Jandasek</a:t>
            </a:r>
            <a:r>
              <a:rPr lang="en-US" dirty="0"/>
              <a:t>, B., Ortega, A. N., </a:t>
            </a:r>
            <a:r>
              <a:rPr lang="en-US" dirty="0" err="1"/>
              <a:t>McQuaid</a:t>
            </a:r>
            <a:r>
              <a:rPr lang="en-US" dirty="0"/>
              <a:t>, E. L., </a:t>
            </a:r>
            <a:r>
              <a:rPr lang="en-US" dirty="0" err="1"/>
              <a:t>Koinis</a:t>
            </a:r>
            <a:r>
              <a:rPr lang="en-US" dirty="0"/>
              <a:t>-Mitchell, D., Fritz, G. K., </a:t>
            </a:r>
            <a:r>
              <a:rPr lang="en-US" dirty="0" smtClean="0"/>
              <a:t>			</a:t>
            </a:r>
            <a:r>
              <a:rPr lang="en-US" dirty="0" err="1" smtClean="0"/>
              <a:t>Kopel</a:t>
            </a:r>
            <a:r>
              <a:rPr lang="en-US" dirty="0"/>
              <a:t>, S. J., ... &amp; </a:t>
            </a:r>
            <a:r>
              <a:rPr lang="en-US" dirty="0" err="1"/>
              <a:t>Canino</a:t>
            </a:r>
            <a:r>
              <a:rPr lang="en-US" dirty="0"/>
              <a:t>, G. (2011). Access to and Use of Asthma Health </a:t>
            </a:r>
            <a:r>
              <a:rPr lang="en-US" dirty="0" smtClean="0"/>
              <a:t>			Services </a:t>
            </a:r>
            <a:r>
              <a:rPr lang="en-US" dirty="0"/>
              <a:t>Among Latino Children The Rhode Island-Puerto Rico Asthma Center </a:t>
            </a:r>
            <a:r>
              <a:rPr lang="en-US" dirty="0" smtClean="0"/>
              <a:t>		Study</a:t>
            </a:r>
            <a:r>
              <a:rPr lang="en-US" dirty="0"/>
              <a:t>. </a:t>
            </a:r>
            <a:r>
              <a:rPr lang="en-US" i="1" dirty="0"/>
              <a:t>Medical Care Research and Review</a:t>
            </a:r>
            <a:r>
              <a:rPr lang="en-US" dirty="0"/>
              <a:t>, </a:t>
            </a:r>
            <a:r>
              <a:rPr lang="en-US" i="1" dirty="0"/>
              <a:t>68</a:t>
            </a:r>
            <a:r>
              <a:rPr lang="en-US" dirty="0"/>
              <a:t>(6), 683-698.</a:t>
            </a:r>
            <a:endParaRPr lang="en-US" dirty="0" smtClean="0"/>
          </a:p>
          <a:p>
            <a:r>
              <a:rPr lang="en-US" dirty="0" err="1"/>
              <a:t>Koinis</a:t>
            </a:r>
            <a:r>
              <a:rPr lang="en-US" dirty="0"/>
              <a:t>-Mitchell, D., Sato, A. F., </a:t>
            </a:r>
            <a:r>
              <a:rPr lang="en-US" dirty="0" err="1"/>
              <a:t>Kopel</a:t>
            </a:r>
            <a:r>
              <a:rPr lang="en-US" dirty="0"/>
              <a:t>, S. J., </a:t>
            </a:r>
            <a:r>
              <a:rPr lang="en-US" dirty="0" err="1"/>
              <a:t>McQuaid</a:t>
            </a:r>
            <a:r>
              <a:rPr lang="en-US" dirty="0"/>
              <a:t>, E. L., </a:t>
            </a:r>
            <a:r>
              <a:rPr lang="en-US" dirty="0" err="1"/>
              <a:t>Seifer</a:t>
            </a:r>
            <a:r>
              <a:rPr lang="en-US" dirty="0"/>
              <a:t>, R., Klein, 	</a:t>
            </a:r>
            <a:r>
              <a:rPr lang="en-US" dirty="0" smtClean="0"/>
              <a:t>		R</a:t>
            </a:r>
            <a:r>
              <a:rPr lang="en-US" dirty="0"/>
              <a:t>., ... &amp; Fritz, G. K. (2011). Immigration and acculturation-related </a:t>
            </a:r>
            <a:r>
              <a:rPr lang="en-US" dirty="0" smtClean="0"/>
              <a:t>				factors </a:t>
            </a:r>
            <a:r>
              <a:rPr lang="en-US" dirty="0"/>
              <a:t>and asthma morbidity in Latino children. </a:t>
            </a:r>
            <a:r>
              <a:rPr lang="en-US" i="1" dirty="0"/>
              <a:t>Journal of pediatric </a:t>
            </a:r>
            <a:r>
              <a:rPr lang="en-US" i="1" dirty="0" smtClean="0"/>
              <a:t>				psychology</a:t>
            </a:r>
            <a:r>
              <a:rPr lang="en-US" dirty="0"/>
              <a:t>, </a:t>
            </a:r>
            <a:r>
              <a:rPr lang="en-US" i="1" dirty="0"/>
              <a:t>36</a:t>
            </a:r>
            <a:r>
              <a:rPr lang="en-US" dirty="0"/>
              <a:t>(10), 1130-1143.</a:t>
            </a:r>
            <a:endParaRPr lang="en-US" dirty="0" smtClean="0"/>
          </a:p>
          <a:p>
            <a:r>
              <a:rPr lang="en-US" dirty="0"/>
              <a:t>Pedersen, S. E., Hurd, S. S., </a:t>
            </a:r>
            <a:r>
              <a:rPr lang="en-US" dirty="0" err="1"/>
              <a:t>Lemanske</a:t>
            </a:r>
            <a:r>
              <a:rPr lang="en-US" dirty="0"/>
              <a:t>, R. F., Becker, A., </a:t>
            </a:r>
            <a:r>
              <a:rPr lang="en-US" dirty="0" err="1"/>
              <a:t>Zar</a:t>
            </a:r>
            <a:r>
              <a:rPr lang="en-US" dirty="0"/>
              <a:t>, H. J., Sly, P. D., </a:t>
            </a:r>
            <a:r>
              <a:rPr lang="en-US" dirty="0" smtClean="0"/>
              <a:t>			... </a:t>
            </a:r>
            <a:r>
              <a:rPr lang="en-US" dirty="0"/>
              <a:t>&amp; Bateman, E. D. (2011). Global strategy for the diagnosis and </a:t>
            </a:r>
            <a:r>
              <a:rPr lang="en-US" dirty="0" smtClean="0"/>
              <a:t>				management </a:t>
            </a:r>
            <a:r>
              <a:rPr lang="en-US" dirty="0"/>
              <a:t>of asthma in children 5 years and younger. </a:t>
            </a:r>
            <a:r>
              <a:rPr lang="en-US" i="1" dirty="0"/>
              <a:t>Pediatric </a:t>
            </a:r>
            <a:r>
              <a:rPr lang="en-US" i="1" dirty="0" smtClean="0"/>
              <a:t>				pulmonology</a:t>
            </a:r>
            <a:r>
              <a:rPr lang="en-US" dirty="0"/>
              <a:t>, </a:t>
            </a:r>
            <a:r>
              <a:rPr lang="en-US" i="1" dirty="0"/>
              <a:t>46</a:t>
            </a:r>
            <a:r>
              <a:rPr lang="en-US" dirty="0"/>
              <a:t>(1), 1-17.</a:t>
            </a:r>
          </a:p>
        </p:txBody>
      </p:sp>
    </p:spTree>
    <p:extLst>
      <p:ext uri="{BB962C8B-B14F-4D97-AF65-F5344CB8AC3E}">
        <p14:creationId xmlns:p14="http://schemas.microsoft.com/office/powerpoint/2010/main" val="3007995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Asthma Education </a:t>
            </a:r>
            <a:endParaRPr lang="en-US" dirty="0"/>
          </a:p>
        </p:txBody>
      </p:sp>
      <p:sp>
        <p:nvSpPr>
          <p:cNvPr id="3" name="Content Placeholder 2"/>
          <p:cNvSpPr>
            <a:spLocks noGrp="1"/>
          </p:cNvSpPr>
          <p:nvPr>
            <p:ph idx="1"/>
          </p:nvPr>
        </p:nvSpPr>
        <p:spPr>
          <a:xfrm>
            <a:off x="677334" y="1493949"/>
            <a:ext cx="8596668" cy="4547413"/>
          </a:xfrm>
        </p:spPr>
        <p:txBody>
          <a:bodyPr>
            <a:normAutofit/>
          </a:bodyPr>
          <a:lstStyle/>
          <a:p>
            <a:r>
              <a:rPr lang="en-US" sz="2800" dirty="0" smtClean="0"/>
              <a:t>Asthma in children is a complex condition with numerous challenges</a:t>
            </a:r>
          </a:p>
          <a:p>
            <a:r>
              <a:rPr lang="en-US" sz="2800" dirty="0" smtClean="0"/>
              <a:t>The case of Danny Rivera requires expert education to support his asthma case and related symptoms</a:t>
            </a:r>
            <a:endParaRPr lang="en-US" sz="2800" dirty="0" smtClean="0"/>
          </a:p>
          <a:p>
            <a:r>
              <a:rPr lang="en-US" sz="2800" dirty="0" smtClean="0"/>
              <a:t>Exploring Danny’s medications and side effects is critical to his childhood development</a:t>
            </a:r>
            <a:endParaRPr lang="en-US" sz="2800" dirty="0" smtClean="0"/>
          </a:p>
          <a:p>
            <a:r>
              <a:rPr lang="en-US" sz="2800" dirty="0" smtClean="0"/>
              <a:t>Education must be ongoing and provide a learning curve for </a:t>
            </a:r>
            <a:r>
              <a:rPr lang="en-US" sz="2800" dirty="0" smtClean="0"/>
              <a:t>Danny </a:t>
            </a:r>
            <a:r>
              <a:rPr lang="en-US" sz="2800" dirty="0" smtClean="0"/>
              <a:t>to </a:t>
            </a:r>
            <a:r>
              <a:rPr lang="en-US" sz="2800" dirty="0" smtClean="0"/>
              <a:t>manage the disease effectively</a:t>
            </a:r>
            <a:endParaRPr lang="en-US" sz="2800" dirty="0"/>
          </a:p>
        </p:txBody>
      </p:sp>
    </p:spTree>
    <p:extLst>
      <p:ext uri="{BB962C8B-B14F-4D97-AF65-F5344CB8AC3E}">
        <p14:creationId xmlns:p14="http://schemas.microsoft.com/office/powerpoint/2010/main" val="2651779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 Danny Rivera</a:t>
            </a:r>
            <a:endParaRPr lang="en-US" dirty="0"/>
          </a:p>
        </p:txBody>
      </p:sp>
      <p:sp>
        <p:nvSpPr>
          <p:cNvPr id="3" name="Content Placeholder 2"/>
          <p:cNvSpPr>
            <a:spLocks noGrp="1"/>
          </p:cNvSpPr>
          <p:nvPr>
            <p:ph idx="1"/>
          </p:nvPr>
        </p:nvSpPr>
        <p:spPr>
          <a:xfrm>
            <a:off x="677334" y="1392073"/>
            <a:ext cx="8596668" cy="4649290"/>
          </a:xfrm>
        </p:spPr>
        <p:txBody>
          <a:bodyPr>
            <a:normAutofit/>
          </a:bodyPr>
          <a:lstStyle/>
          <a:p>
            <a:r>
              <a:rPr lang="en-US" sz="2800" dirty="0" smtClean="0"/>
              <a:t>Children of Latino ethnicity often experience higher rates of asthma due to immigration and acculturation (</a:t>
            </a:r>
            <a:r>
              <a:rPr lang="en-US" sz="2800" dirty="0" err="1" smtClean="0"/>
              <a:t>Koinis</a:t>
            </a:r>
            <a:r>
              <a:rPr lang="en-US" sz="2800" dirty="0" smtClean="0"/>
              <a:t>-Mitchell et.al, 2011)</a:t>
            </a:r>
          </a:p>
          <a:p>
            <a:r>
              <a:rPr lang="en-US" sz="2800" dirty="0" smtClean="0"/>
              <a:t>The client, 8 year-old Danny Rivera of Puerto Rican descent, possesses various asthma-related symptoms that have been difficult to manage in recent months</a:t>
            </a:r>
          </a:p>
          <a:p>
            <a:r>
              <a:rPr lang="en-US" sz="2800" dirty="0" smtClean="0"/>
              <a:t>Danny requires the ability to manage his asthma effectively and to minimize his symptoms as best as possible </a:t>
            </a:r>
            <a:endParaRPr lang="en-US" sz="2800" dirty="0"/>
          </a:p>
        </p:txBody>
      </p:sp>
    </p:spTree>
    <p:extLst>
      <p:ext uri="{BB962C8B-B14F-4D97-AF65-F5344CB8AC3E}">
        <p14:creationId xmlns:p14="http://schemas.microsoft.com/office/powerpoint/2010/main" val="155157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504" y="582305"/>
            <a:ext cx="9585783" cy="1320800"/>
          </a:xfrm>
        </p:spPr>
        <p:txBody>
          <a:bodyPr/>
          <a:lstStyle/>
          <a:p>
            <a:r>
              <a:rPr lang="en-US" dirty="0" smtClean="0"/>
              <a:t>Asthma Disease Management – Danny Rivera</a:t>
            </a:r>
            <a:endParaRPr lang="en-US" dirty="0"/>
          </a:p>
        </p:txBody>
      </p:sp>
      <p:sp>
        <p:nvSpPr>
          <p:cNvPr id="3" name="Content Placeholder 2"/>
          <p:cNvSpPr>
            <a:spLocks noGrp="1"/>
          </p:cNvSpPr>
          <p:nvPr>
            <p:ph idx="1"/>
          </p:nvPr>
        </p:nvSpPr>
        <p:spPr>
          <a:xfrm>
            <a:off x="677334" y="1405719"/>
            <a:ext cx="8596668" cy="4635643"/>
          </a:xfrm>
        </p:spPr>
        <p:txBody>
          <a:bodyPr>
            <a:normAutofit/>
          </a:bodyPr>
          <a:lstStyle/>
          <a:p>
            <a:r>
              <a:rPr lang="en-US" sz="2800" dirty="0" smtClean="0"/>
              <a:t>Latino children with asthma may be limited by the beliefs and practices of their family members and suffer the consequences in the form of increased symptoms (</a:t>
            </a:r>
            <a:r>
              <a:rPr lang="en-US" sz="2800" dirty="0" err="1" smtClean="0"/>
              <a:t>Koinis</a:t>
            </a:r>
            <a:r>
              <a:rPr lang="en-US" sz="2800" dirty="0" smtClean="0"/>
              <a:t>-Mitchell et.al, 2011)</a:t>
            </a:r>
          </a:p>
          <a:p>
            <a:r>
              <a:rPr lang="en-US" sz="2800" dirty="0" smtClean="0"/>
              <a:t>In order to properly educate Danny, a step-by-step approach is required </a:t>
            </a:r>
            <a:endParaRPr lang="en-US" sz="2800" dirty="0" smtClean="0"/>
          </a:p>
          <a:p>
            <a:r>
              <a:rPr lang="en-US" sz="2800" dirty="0" smtClean="0"/>
              <a:t>First and foremost, Danny should be asked regarding his perspective of the disease and its impact on his daily living to ensure that his symptoms are under control</a:t>
            </a:r>
            <a:endParaRPr lang="en-US" sz="2800" dirty="0"/>
          </a:p>
        </p:txBody>
      </p:sp>
    </p:spTree>
    <p:extLst>
      <p:ext uri="{BB962C8B-B14F-4D97-AF65-F5344CB8AC3E}">
        <p14:creationId xmlns:p14="http://schemas.microsoft.com/office/powerpoint/2010/main" val="872927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121759" cy="1320800"/>
          </a:xfrm>
        </p:spPr>
        <p:txBody>
          <a:bodyPr/>
          <a:lstStyle/>
          <a:p>
            <a:r>
              <a:rPr lang="en-US" dirty="0" smtClean="0"/>
              <a:t>Danny’s Familial Understanding of Asthma</a:t>
            </a:r>
            <a:endParaRPr lang="en-US" dirty="0"/>
          </a:p>
        </p:txBody>
      </p:sp>
      <p:sp>
        <p:nvSpPr>
          <p:cNvPr id="3" name="Content Placeholder 2"/>
          <p:cNvSpPr>
            <a:spLocks noGrp="1"/>
          </p:cNvSpPr>
          <p:nvPr>
            <p:ph idx="1"/>
          </p:nvPr>
        </p:nvSpPr>
        <p:spPr>
          <a:xfrm>
            <a:off x="677334" y="1419367"/>
            <a:ext cx="8596668" cy="4621995"/>
          </a:xfrm>
        </p:spPr>
        <p:txBody>
          <a:bodyPr>
            <a:normAutofit fontScale="92500"/>
          </a:bodyPr>
          <a:lstStyle/>
          <a:p>
            <a:r>
              <a:rPr lang="en-US" sz="2800" dirty="0" smtClean="0"/>
              <a:t>Many family members may find it difficult to understand the nature and causes of asthma that impact children within the family unit</a:t>
            </a:r>
          </a:p>
          <a:p>
            <a:r>
              <a:rPr lang="en-US" sz="2800" dirty="0" smtClean="0"/>
              <a:t>Danny’s family members must be communicated with to ensure that his wellbeing is optimized</a:t>
            </a:r>
          </a:p>
          <a:p>
            <a:r>
              <a:rPr lang="en-US" sz="2800" dirty="0" smtClean="0"/>
              <a:t>A discussion with the family with a nurse is important to discuss their fears regarding the condition</a:t>
            </a:r>
            <a:endParaRPr lang="en-US" sz="2800" dirty="0"/>
          </a:p>
          <a:p>
            <a:r>
              <a:rPr lang="en-US" sz="2800" dirty="0" smtClean="0"/>
              <a:t>They must be able to express any concerns that they have that may translate into Danny’s plan of care</a:t>
            </a:r>
          </a:p>
        </p:txBody>
      </p:sp>
    </p:spTree>
    <p:extLst>
      <p:ext uri="{BB962C8B-B14F-4D97-AF65-F5344CB8AC3E}">
        <p14:creationId xmlns:p14="http://schemas.microsoft.com/office/powerpoint/2010/main" val="1629203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Danny’s Asthma Education Plan</a:t>
            </a:r>
            <a:endParaRPr lang="en-US" dirty="0"/>
          </a:p>
        </p:txBody>
      </p:sp>
      <p:sp>
        <p:nvSpPr>
          <p:cNvPr id="3" name="Content Placeholder 2"/>
          <p:cNvSpPr>
            <a:spLocks noGrp="1"/>
          </p:cNvSpPr>
          <p:nvPr>
            <p:ph idx="1"/>
          </p:nvPr>
        </p:nvSpPr>
        <p:spPr>
          <a:xfrm>
            <a:off x="677334" y="1433015"/>
            <a:ext cx="8596668" cy="4608347"/>
          </a:xfrm>
        </p:spPr>
        <p:txBody>
          <a:bodyPr>
            <a:normAutofit/>
          </a:bodyPr>
          <a:lstStyle/>
          <a:p>
            <a:r>
              <a:rPr lang="en-US" sz="2800" dirty="0" smtClean="0"/>
              <a:t>Asthma education must be addressed throughout all communities to support those who are affected by the disease (Pedersen et.al, 2011</a:t>
            </a:r>
            <a:r>
              <a:rPr lang="en-US" sz="2800" dirty="0" smtClean="0"/>
              <a:t>)</a:t>
            </a:r>
            <a:endParaRPr lang="en-US" sz="2800" dirty="0"/>
          </a:p>
          <a:p>
            <a:r>
              <a:rPr lang="en-US" sz="2800" dirty="0" smtClean="0"/>
              <a:t>Danny must be notified by the nurse of his possible symptoms</a:t>
            </a:r>
          </a:p>
          <a:p>
            <a:r>
              <a:rPr lang="en-US" sz="2800" dirty="0" smtClean="0"/>
              <a:t>This discussion will ensure that he understands what he is up against with his condition</a:t>
            </a:r>
            <a:endParaRPr lang="en-US" sz="2800" dirty="0"/>
          </a:p>
          <a:p>
            <a:r>
              <a:rPr lang="en-US" sz="2800" dirty="0" smtClean="0"/>
              <a:t>The nurse must communicate at his level to ensure that he understands the disease more fully</a:t>
            </a:r>
          </a:p>
        </p:txBody>
      </p:sp>
    </p:spTree>
    <p:extLst>
      <p:ext uri="{BB962C8B-B14F-4D97-AF65-F5344CB8AC3E}">
        <p14:creationId xmlns:p14="http://schemas.microsoft.com/office/powerpoint/2010/main" val="1560490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Asthma Knowledge in Children and Families</a:t>
            </a:r>
            <a:endParaRPr lang="en-US" dirty="0"/>
          </a:p>
        </p:txBody>
      </p:sp>
      <p:sp>
        <p:nvSpPr>
          <p:cNvPr id="3" name="Content Placeholder 2"/>
          <p:cNvSpPr>
            <a:spLocks noGrp="1"/>
          </p:cNvSpPr>
          <p:nvPr>
            <p:ph idx="1"/>
          </p:nvPr>
        </p:nvSpPr>
        <p:spPr>
          <a:xfrm>
            <a:off x="677334" y="1787857"/>
            <a:ext cx="8596668" cy="4253505"/>
          </a:xfrm>
        </p:spPr>
        <p:txBody>
          <a:bodyPr>
            <a:normAutofit/>
          </a:bodyPr>
          <a:lstStyle/>
          <a:p>
            <a:r>
              <a:rPr lang="en-US" sz="2800" dirty="0" smtClean="0"/>
              <a:t>Knowledge of asthma is critical for improved management and wellbeing (Elliott et.al, 2014)</a:t>
            </a:r>
          </a:p>
          <a:p>
            <a:r>
              <a:rPr lang="en-US" sz="2800" dirty="0" smtClean="0"/>
              <a:t>The nurse must examine Danny’s cultural needs and expectations</a:t>
            </a:r>
          </a:p>
          <a:p>
            <a:pPr lvl="1"/>
            <a:r>
              <a:rPr lang="en-US" sz="2600" dirty="0" smtClean="0"/>
              <a:t>Provide a plan of care that is culturally relevant and appropriate for his belief system</a:t>
            </a:r>
            <a:endParaRPr lang="en-US" sz="2400" dirty="0"/>
          </a:p>
          <a:p>
            <a:pPr lvl="1"/>
            <a:r>
              <a:rPr lang="en-US" sz="2400" dirty="0" smtClean="0"/>
              <a:t>Ensure Danny and his family that their needs will be met through constant communication and guidance by the nursing staff</a:t>
            </a:r>
            <a:endParaRPr lang="en-US" sz="2600" dirty="0" smtClean="0"/>
          </a:p>
        </p:txBody>
      </p:sp>
    </p:spTree>
    <p:extLst>
      <p:ext uri="{BB962C8B-B14F-4D97-AF65-F5344CB8AC3E}">
        <p14:creationId xmlns:p14="http://schemas.microsoft.com/office/powerpoint/2010/main" val="113731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Asthma Education Targeted Towards Children – Cognitive Domain</a:t>
            </a:r>
            <a:endParaRPr lang="en-US" dirty="0"/>
          </a:p>
        </p:txBody>
      </p:sp>
      <p:sp>
        <p:nvSpPr>
          <p:cNvPr id="3" name="Content Placeholder 2"/>
          <p:cNvSpPr>
            <a:spLocks noGrp="1"/>
          </p:cNvSpPr>
          <p:nvPr>
            <p:ph idx="1"/>
          </p:nvPr>
        </p:nvSpPr>
        <p:spPr>
          <a:xfrm>
            <a:off x="677334" y="1930401"/>
            <a:ext cx="8596668" cy="4110962"/>
          </a:xfrm>
        </p:spPr>
        <p:txBody>
          <a:bodyPr>
            <a:normAutofit fontScale="92500" lnSpcReduction="20000"/>
          </a:bodyPr>
          <a:lstStyle/>
          <a:p>
            <a:r>
              <a:rPr lang="en-US" sz="2800" dirty="0" smtClean="0"/>
              <a:t>Children must receive the appropriate information that will support their asthmatic condition in a timely manner (Cabana et.al, 2014)</a:t>
            </a:r>
          </a:p>
          <a:p>
            <a:r>
              <a:rPr lang="en-US" sz="2800" dirty="0" smtClean="0"/>
              <a:t>Danny’s condition requires ongoing knowledge of the disease state and the symptoms that occur</a:t>
            </a:r>
          </a:p>
          <a:p>
            <a:pPr lvl="1"/>
            <a:r>
              <a:rPr lang="en-US" sz="2600" dirty="0" smtClean="0"/>
              <a:t>Provide Danny with information that will enable him to recognize his symptoms</a:t>
            </a:r>
          </a:p>
          <a:p>
            <a:pPr lvl="1"/>
            <a:r>
              <a:rPr lang="en-US" sz="2600" dirty="0" smtClean="0"/>
              <a:t>Allow him to ask questions regarding what asthma does to his body</a:t>
            </a:r>
          </a:p>
          <a:p>
            <a:pPr lvl="1"/>
            <a:r>
              <a:rPr lang="en-US" sz="2600" dirty="0" smtClean="0"/>
              <a:t>Provide pictures as necessary to explain the disease on his level</a:t>
            </a:r>
            <a:endParaRPr lang="en-US" sz="2600" dirty="0" smtClean="0"/>
          </a:p>
        </p:txBody>
      </p:sp>
    </p:spTree>
    <p:extLst>
      <p:ext uri="{BB962C8B-B14F-4D97-AF65-F5344CB8AC3E}">
        <p14:creationId xmlns:p14="http://schemas.microsoft.com/office/powerpoint/2010/main" val="1249885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Asthma Education and Impact on Services – Affective Domain </a:t>
            </a:r>
            <a:endParaRPr lang="en-US" dirty="0"/>
          </a:p>
        </p:txBody>
      </p:sp>
      <p:sp>
        <p:nvSpPr>
          <p:cNvPr id="3" name="Content Placeholder 2"/>
          <p:cNvSpPr>
            <a:spLocks noGrp="1"/>
          </p:cNvSpPr>
          <p:nvPr>
            <p:ph idx="1"/>
          </p:nvPr>
        </p:nvSpPr>
        <p:spPr>
          <a:xfrm>
            <a:off x="677334" y="1815153"/>
            <a:ext cx="8596668" cy="4226210"/>
          </a:xfrm>
        </p:spPr>
        <p:txBody>
          <a:bodyPr>
            <a:normAutofit lnSpcReduction="10000"/>
          </a:bodyPr>
          <a:lstStyle/>
          <a:p>
            <a:r>
              <a:rPr lang="en-US" sz="2800" dirty="0" smtClean="0"/>
              <a:t>Patients with asthma require continuing education and guidance in managing the disease effectively (</a:t>
            </a:r>
            <a:r>
              <a:rPr lang="en-US" sz="2800" dirty="0" err="1" smtClean="0"/>
              <a:t>Jandasek</a:t>
            </a:r>
            <a:r>
              <a:rPr lang="en-US" sz="2800" dirty="0" smtClean="0"/>
              <a:t> et.al, 2011)</a:t>
            </a:r>
          </a:p>
          <a:p>
            <a:r>
              <a:rPr lang="en-US" sz="2800" dirty="0" smtClean="0"/>
              <a:t>Danny’s caregiver team must also emphasize his emotional state in response to the </a:t>
            </a:r>
            <a:r>
              <a:rPr lang="en-US" sz="2800" dirty="0" smtClean="0"/>
              <a:t>disease</a:t>
            </a:r>
            <a:endParaRPr lang="en-US" sz="2800" dirty="0"/>
          </a:p>
          <a:p>
            <a:pPr lvl="1"/>
            <a:r>
              <a:rPr lang="en-US" sz="2600" dirty="0" smtClean="0"/>
              <a:t>Ask Danny what his feelings are with respect to the disease </a:t>
            </a:r>
          </a:p>
          <a:p>
            <a:pPr lvl="1"/>
            <a:r>
              <a:rPr lang="en-US" sz="2600" dirty="0" smtClean="0"/>
              <a:t>Engage him in a conversation at his level to address his cognition of the disease and what it means to his overall health </a:t>
            </a:r>
            <a:endParaRPr lang="en-US" sz="2600" dirty="0" smtClean="0"/>
          </a:p>
        </p:txBody>
      </p:sp>
    </p:spTree>
    <p:extLst>
      <p:ext uri="{BB962C8B-B14F-4D97-AF65-F5344CB8AC3E}">
        <p14:creationId xmlns:p14="http://schemas.microsoft.com/office/powerpoint/2010/main" val="228509469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1927</Words>
  <Application>Microsoft Office PowerPoint</Application>
  <PresentationFormat>Widescreen</PresentationFormat>
  <Paragraphs>125</Paragraphs>
  <Slides>14</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Trebuchet MS</vt:lpstr>
      <vt:lpstr>Wingdings 3</vt:lpstr>
      <vt:lpstr>Facet</vt:lpstr>
      <vt:lpstr>Asthma Education and Teaching Plan</vt:lpstr>
      <vt:lpstr>Introduction to Asthma Education </vt:lpstr>
      <vt:lpstr>Case Study – Danny Rivera</vt:lpstr>
      <vt:lpstr>Asthma Disease Management – Danny Rivera</vt:lpstr>
      <vt:lpstr>Danny’s Familial Understanding of Asthma</vt:lpstr>
      <vt:lpstr>Danny’s Asthma Education Plan</vt:lpstr>
      <vt:lpstr>Asthma Knowledge in Children and Families</vt:lpstr>
      <vt:lpstr>Asthma Education Targeted Towards Children – Cognitive Domain</vt:lpstr>
      <vt:lpstr>Asthma Education and Impact on Services – Affective Domain </vt:lpstr>
      <vt:lpstr>The Psychomotor Aspects of Education</vt:lpstr>
      <vt:lpstr>Evaluation of Danny’s Asthma Education</vt:lpstr>
      <vt:lpstr>Utilization Rates for Asthma Patients</vt:lpstr>
      <vt:lpstr>Danny’s Asthma Education Plan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2015-07-30T04:02:00Z</dcterms:created>
  <dcterms:modified xsi:type="dcterms:W3CDTF">2015-08-02T11:24:48Z</dcterms:modified>
</cp:coreProperties>
</file>