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80" r:id="rId4"/>
    <p:sldId id="281" r:id="rId5"/>
    <p:sldId id="282" r:id="rId6"/>
    <p:sldId id="283" r:id="rId7"/>
    <p:sldId id="284" r:id="rId8"/>
    <p:sldId id="285" r:id="rId9"/>
    <p:sldId id="287" r:id="rId10"/>
    <p:sldId id="289" r:id="rId11"/>
    <p:sldId id="286" r:id="rId12"/>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B92D14"/>
    <a:srgbClr val="35759D"/>
    <a:srgbClr val="35B19D"/>
    <a:srgbClr val="000000"/>
    <a:srgbClr val="006600"/>
    <a:srgbClr val="0033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73575" autoAdjust="0"/>
  </p:normalViewPr>
  <p:slideViewPr>
    <p:cSldViewPr>
      <p:cViewPr varScale="1">
        <p:scale>
          <a:sx n="57" d="100"/>
          <a:sy n="57" d="100"/>
        </p:scale>
        <p:origin x="1980" y="6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atin typeface="Arial" charset="0"/>
              </a:defRPr>
            </a:lvl1pPr>
          </a:lstStyle>
          <a:p>
            <a:pPr>
              <a:defRPr/>
            </a:pPr>
            <a:endParaRPr lang="en-US" dirty="0"/>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dirty="0"/>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atin typeface="Arial" charset="0"/>
              </a:defRPr>
            </a:lvl1pPr>
          </a:lstStyle>
          <a:p>
            <a:pPr>
              <a:defRPr/>
            </a:pPr>
            <a:endParaRPr lang="en-US" dirty="0"/>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38AFBE8-55DA-4DAF-93AF-AA9E5A3828EB}" type="slidenum">
              <a:rPr lang="en-US" altLang="en-US"/>
              <a:pPr/>
              <a:t>‹#›</a:t>
            </a:fld>
            <a:endParaRPr lang="en-US" altLang="en-US" dirty="0"/>
          </a:p>
        </p:txBody>
      </p:sp>
    </p:spTree>
    <p:extLst>
      <p:ext uri="{BB962C8B-B14F-4D97-AF65-F5344CB8AC3E}">
        <p14:creationId xmlns:p14="http://schemas.microsoft.com/office/powerpoint/2010/main" val="1475013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21D6038-38AF-4198-B269-613671463FD7}" type="slidenum">
              <a:rPr lang="en-US" altLang="en-US" sz="1200"/>
              <a:pPr eaLnBrk="1" hangingPunct="1"/>
              <a:t>1</a:t>
            </a:fld>
            <a:endParaRPr lang="en-US" altLang="en-US" sz="1200" dirty="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ru-RU" altLang="en-US" smtClean="0">
              <a:latin typeface="Arial" panose="020B0604020202020204" pitchFamily="34" charset="0"/>
            </a:endParaRPr>
          </a:p>
        </p:txBody>
      </p:sp>
    </p:spTree>
    <p:extLst>
      <p:ext uri="{BB962C8B-B14F-4D97-AF65-F5344CB8AC3E}">
        <p14:creationId xmlns:p14="http://schemas.microsoft.com/office/powerpoint/2010/main" val="5766156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Bram's</a:t>
            </a:r>
            <a:r>
              <a:rPr lang="en-US" baseline="0" dirty="0" smtClean="0"/>
              <a:t> training and maintenance schedule is </a:t>
            </a:r>
            <a:r>
              <a:rPr lang="en-US" dirty="0" smtClean="0"/>
              <a:t>important to the success of the production process. The must train management as well as workers regarding OSHA certification rules and regulations. This can be achieved by training a small percentage of the workforce</a:t>
            </a:r>
            <a:r>
              <a:rPr lang="en-US" baseline="0" dirty="0" smtClean="0"/>
              <a:t> in safety and quality</a:t>
            </a:r>
            <a:r>
              <a:rPr lang="en-US" dirty="0" smtClean="0"/>
              <a:t>. When workplaces are made safer, everyone wins. Even with all the safety measures, rules and regulations, there is still an abundance of accidents and even deaths in the line of job duties. In the year 2010, over 4,000 Americans died while on the job. This is terrible for the workers, their families, and for the businesses that employ them. OSHA certification is one more way to protect one's company and to protect the well-being of all the workers who toil there.</a:t>
            </a:r>
            <a:endParaRPr lang="en-US" dirty="0"/>
          </a:p>
        </p:txBody>
      </p:sp>
      <p:sp>
        <p:nvSpPr>
          <p:cNvPr id="4" name="Slide Number Placeholder 3"/>
          <p:cNvSpPr>
            <a:spLocks noGrp="1"/>
          </p:cNvSpPr>
          <p:nvPr>
            <p:ph type="sldNum" sz="quarter" idx="10"/>
          </p:nvPr>
        </p:nvSpPr>
        <p:spPr/>
        <p:txBody>
          <a:bodyPr/>
          <a:lstStyle/>
          <a:p>
            <a:fld id="{138AFBE8-55DA-4DAF-93AF-AA9E5A3828EB}" type="slidenum">
              <a:rPr lang="en-US" altLang="en-US" smtClean="0"/>
              <a:pPr/>
              <a:t>10</a:t>
            </a:fld>
            <a:endParaRPr lang="en-US" altLang="en-US" dirty="0"/>
          </a:p>
        </p:txBody>
      </p:sp>
    </p:spTree>
    <p:extLst>
      <p:ext uri="{BB962C8B-B14F-4D97-AF65-F5344CB8AC3E}">
        <p14:creationId xmlns:p14="http://schemas.microsoft.com/office/powerpoint/2010/main" val="17863618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19481EE3-4F62-4B62-A622-CD996AD212D1}" type="slidenum">
              <a:rPr lang="en-US" altLang="en-US" sz="1200"/>
              <a:pPr eaLnBrk="1" hangingPunct="1"/>
              <a:t>11</a:t>
            </a:fld>
            <a:endParaRPr lang="en-US" altLang="en-US" sz="1200" dirty="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ru-RU" altLang="en-US" dirty="0" smtClean="0">
              <a:latin typeface="Arial" panose="020B0604020202020204" pitchFamily="34" charset="0"/>
            </a:endParaRPr>
          </a:p>
        </p:txBody>
      </p:sp>
    </p:spTree>
    <p:extLst>
      <p:ext uri="{BB962C8B-B14F-4D97-AF65-F5344CB8AC3E}">
        <p14:creationId xmlns:p14="http://schemas.microsoft.com/office/powerpoint/2010/main" val="1929891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2AA76589-AEE2-4278-A902-23C7F4C4EEDA}" type="slidenum">
              <a:rPr lang="en-US" altLang="en-US" sz="1200"/>
              <a:pPr eaLnBrk="1" hangingPunct="1"/>
              <a:t>2</a:t>
            </a:fld>
            <a:endParaRPr lang="en-US" altLang="en-US" sz="1200" dirty="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r>
              <a:rPr lang="en-US" altLang="en-US" dirty="0" smtClean="0">
                <a:latin typeface="Arial" panose="020B0604020202020204" pitchFamily="34" charset="0"/>
              </a:rPr>
              <a:t>Good</a:t>
            </a:r>
            <a:r>
              <a:rPr lang="en-US" altLang="en-US" baseline="0" dirty="0" smtClean="0">
                <a:latin typeface="Arial" panose="020B0604020202020204" pitchFamily="34" charset="0"/>
              </a:rPr>
              <a:t> morning or Good afternoon ladies and gentleman. Thank  you for listening to my presentation on Bram Industries: Here is the case:</a:t>
            </a:r>
          </a:p>
          <a:p>
            <a:pPr eaLnBrk="1" hangingPunct="1"/>
            <a:endParaRPr lang="en-US" altLang="en-US" baseline="0" dirty="0" smtClean="0">
              <a:latin typeface="Arial" panose="020B0604020202020204"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The Bram performance will be the single most important factor in the success of the Savannah Plant opening in 2015. The new improved diagnostic approach for injection molding needs qualified, training and certified engineers and apprentice to ensure injection mold machines are running at optimum efficiencies. In addition, Bram can not meet HRD goals of 60 more employees by the third year unless plant is meeting financial, quality, and production goals on a monthly basis. The measurement of performance in the area of compliance will be important because production will be based on the equipment and plan being compliant with industry standards.</a:t>
            </a:r>
          </a:p>
          <a:p>
            <a:pPr eaLnBrk="1" hangingPunct="1"/>
            <a:endParaRPr lang="ru-RU" altLang="en-US" dirty="0" smtClean="0">
              <a:latin typeface="Arial" panose="020B0604020202020204" pitchFamily="34" charset="0"/>
            </a:endParaRPr>
          </a:p>
        </p:txBody>
      </p:sp>
    </p:spTree>
    <p:extLst>
      <p:ext uri="{BB962C8B-B14F-4D97-AF65-F5344CB8AC3E}">
        <p14:creationId xmlns:p14="http://schemas.microsoft.com/office/powerpoint/2010/main" val="235119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Bram performance will be the single</a:t>
            </a:r>
            <a:r>
              <a:rPr lang="en-US" baseline="0" dirty="0" smtClean="0"/>
              <a:t> most important factor in the success of the Savannah Plant opening in 2015. The new improved diagnostic approach for injection molding needs qualified, training and certified engineers and apprentice to ensure injection mold machines are running at optimum efficiencies. In addition, Bram can not meet HRD goals of 60 more employees by the third year unless plant is meeting financial, quality, and production goals on a monthly basis. The measurement of performance in the area of compliance will be important because production will be based on the equipment and plan being compliant with industry standards. </a:t>
            </a:r>
            <a:endParaRPr lang="en-US" dirty="0"/>
          </a:p>
        </p:txBody>
      </p:sp>
      <p:sp>
        <p:nvSpPr>
          <p:cNvPr id="4" name="Slide Number Placeholder 3"/>
          <p:cNvSpPr>
            <a:spLocks noGrp="1"/>
          </p:cNvSpPr>
          <p:nvPr>
            <p:ph type="sldNum" sz="quarter" idx="10"/>
          </p:nvPr>
        </p:nvSpPr>
        <p:spPr/>
        <p:txBody>
          <a:bodyPr/>
          <a:lstStyle/>
          <a:p>
            <a:fld id="{138AFBE8-55DA-4DAF-93AF-AA9E5A3828EB}" type="slidenum">
              <a:rPr lang="en-US" altLang="en-US" smtClean="0"/>
              <a:pPr/>
              <a:t>3</a:t>
            </a:fld>
            <a:endParaRPr lang="en-US" altLang="en-US" dirty="0"/>
          </a:p>
        </p:txBody>
      </p:sp>
    </p:spTree>
    <p:extLst>
      <p:ext uri="{BB962C8B-B14F-4D97-AF65-F5344CB8AC3E}">
        <p14:creationId xmlns:p14="http://schemas.microsoft.com/office/powerpoint/2010/main" val="3142866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stakeholders</a:t>
            </a:r>
            <a:r>
              <a:rPr lang="en-US" baseline="0" dirty="0" smtClean="0"/>
              <a:t> m</a:t>
            </a:r>
            <a:r>
              <a:rPr lang="en-US" dirty="0" smtClean="0"/>
              <a:t>embers include suppliers of raw materials, materials suppliers, machinery suppliers, and fabricators of plastic materials. These stakeholders are concerned with keeping cost down with innovative ideas such as the plastic “Best Practices” and “tools” to make plastics recycling cost efficient. Stakeholders</a:t>
            </a:r>
            <a:r>
              <a:rPr lang="en-US" baseline="0" dirty="0" smtClean="0"/>
              <a:t> understand that  find solutions  that improve the life cycle of plastic improves the bottom line. Stakeholders care about</a:t>
            </a:r>
            <a:r>
              <a:rPr lang="en-US" dirty="0" smtClean="0"/>
              <a:t> information on plastics’ environmental performance attributes and benefits in resource conservation over the entire life cycle of plastic products.     </a:t>
            </a:r>
            <a:endParaRPr lang="en-US" dirty="0"/>
          </a:p>
        </p:txBody>
      </p:sp>
      <p:sp>
        <p:nvSpPr>
          <p:cNvPr id="4" name="Slide Number Placeholder 3"/>
          <p:cNvSpPr>
            <a:spLocks noGrp="1"/>
          </p:cNvSpPr>
          <p:nvPr>
            <p:ph type="sldNum" sz="quarter" idx="10"/>
          </p:nvPr>
        </p:nvSpPr>
        <p:spPr/>
        <p:txBody>
          <a:bodyPr/>
          <a:lstStyle/>
          <a:p>
            <a:fld id="{138AFBE8-55DA-4DAF-93AF-AA9E5A3828EB}" type="slidenum">
              <a:rPr lang="en-US" altLang="en-US" smtClean="0"/>
              <a:pPr/>
              <a:t>4</a:t>
            </a:fld>
            <a:endParaRPr lang="en-US" altLang="en-US" dirty="0"/>
          </a:p>
        </p:txBody>
      </p:sp>
    </p:spTree>
    <p:extLst>
      <p:ext uri="{BB962C8B-B14F-4D97-AF65-F5344CB8AC3E}">
        <p14:creationId xmlns:p14="http://schemas.microsoft.com/office/powerpoint/2010/main" val="3554498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Bram Industries has completed</a:t>
            </a:r>
            <a:r>
              <a:rPr lang="en-US" baseline="0" dirty="0" smtClean="0"/>
              <a:t> a strategic plan to expand operations in United States, Europe and South America. They are opening new channels of communication to be able to deliver a quality product globally while creating quality channels so all the operations have the same goals and excellent outcomes. The Bram Industries strategic plan is to ensure all information on Bram is communicated globally in written, spoken and electronic communication with the same quality in every location and sending the same message. The communication plan will include periodic industry publications, online communications, manuals and documentation globally with same information, and marketing sales avenues. </a:t>
            </a:r>
            <a:endParaRPr lang="en-US" dirty="0"/>
          </a:p>
        </p:txBody>
      </p:sp>
      <p:sp>
        <p:nvSpPr>
          <p:cNvPr id="4" name="Slide Number Placeholder 3"/>
          <p:cNvSpPr>
            <a:spLocks noGrp="1"/>
          </p:cNvSpPr>
          <p:nvPr>
            <p:ph type="sldNum" sz="quarter" idx="10"/>
          </p:nvPr>
        </p:nvSpPr>
        <p:spPr/>
        <p:txBody>
          <a:bodyPr/>
          <a:lstStyle/>
          <a:p>
            <a:fld id="{138AFBE8-55DA-4DAF-93AF-AA9E5A3828EB}" type="slidenum">
              <a:rPr lang="en-US" altLang="en-US" smtClean="0"/>
              <a:pPr/>
              <a:t>5</a:t>
            </a:fld>
            <a:endParaRPr lang="en-US" altLang="en-US" dirty="0"/>
          </a:p>
        </p:txBody>
      </p:sp>
    </p:spTree>
    <p:extLst>
      <p:ext uri="{BB962C8B-B14F-4D97-AF65-F5344CB8AC3E}">
        <p14:creationId xmlns:p14="http://schemas.microsoft.com/office/powerpoint/2010/main" val="1625728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Bram Industries, which is based in Sderot, Israel, produces plastic kitchen utensils, tableware, housewares and storage containers under the Bramli brand. Bram has made it public that they plan to become a major player in the 100%</a:t>
            </a:r>
            <a:r>
              <a:rPr lang="en-US" baseline="0" dirty="0" smtClean="0"/>
              <a:t> biodegradable market and expanding plant locations around the world. </a:t>
            </a:r>
            <a:r>
              <a:rPr lang="en-US" dirty="0" smtClean="0"/>
              <a:t>Bram Industries, an Israeli plastics products manufacturer, said it plans to open its first U.S. plant in Savannah. Bram Industries, an Israeli plastics products manufacturer, said it plans to open its first U.S. plant in Savannah. Bram will join at least 50 other Israeli companies now doing business in Georgia,</a:t>
            </a:r>
            <a:endParaRPr lang="en-US" dirty="0"/>
          </a:p>
        </p:txBody>
      </p:sp>
      <p:sp>
        <p:nvSpPr>
          <p:cNvPr id="4" name="Slide Number Placeholder 3"/>
          <p:cNvSpPr>
            <a:spLocks noGrp="1"/>
          </p:cNvSpPr>
          <p:nvPr>
            <p:ph type="sldNum" sz="quarter" idx="10"/>
          </p:nvPr>
        </p:nvSpPr>
        <p:spPr/>
        <p:txBody>
          <a:bodyPr/>
          <a:lstStyle/>
          <a:p>
            <a:fld id="{138AFBE8-55DA-4DAF-93AF-AA9E5A3828EB}" type="slidenum">
              <a:rPr lang="en-US" altLang="en-US" smtClean="0"/>
              <a:pPr/>
              <a:t>6</a:t>
            </a:fld>
            <a:endParaRPr lang="en-US" altLang="en-US" dirty="0"/>
          </a:p>
        </p:txBody>
      </p:sp>
    </p:spTree>
    <p:extLst>
      <p:ext uri="{BB962C8B-B14F-4D97-AF65-F5344CB8AC3E}">
        <p14:creationId xmlns:p14="http://schemas.microsoft.com/office/powerpoint/2010/main" val="2960639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bottom line is</a:t>
            </a:r>
            <a:r>
              <a:rPr lang="en-US" baseline="0" dirty="0" smtClean="0"/>
              <a:t> production and scheduling are critical to the success of the operations of the plant. Scheduling optimization is on the same page with Just in time(JIT). In order to meet all the production and quality goals. The scheduling manager will need to utilize JIT. </a:t>
            </a:r>
            <a:r>
              <a:rPr lang="en-US" dirty="0" smtClean="0"/>
              <a:t>JIT is the practice of having supplies received as you need them. The theory behind the practice is that it reduces warehousing costs. It also allows for better inventory control as you have less raw materials on hand. It can pose a problem if there is a problem with your supply of raw materials, as a slow down for them will affect you more quickly than if you were to stockpile supplies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38AFBE8-55DA-4DAF-93AF-AA9E5A3828EB}" type="slidenum">
              <a:rPr lang="en-US" altLang="en-US" smtClean="0"/>
              <a:pPr/>
              <a:t>7</a:t>
            </a:fld>
            <a:endParaRPr lang="en-US" altLang="en-US" dirty="0"/>
          </a:p>
        </p:txBody>
      </p:sp>
    </p:spTree>
    <p:extLst>
      <p:ext uri="{BB962C8B-B14F-4D97-AF65-F5344CB8AC3E}">
        <p14:creationId xmlns:p14="http://schemas.microsoft.com/office/powerpoint/2010/main" val="4029943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timeline</a:t>
            </a:r>
            <a:r>
              <a:rPr lang="en-US" baseline="0" dirty="0" smtClean="0"/>
              <a:t> allows Bram Industries to get everyone trained before the doors open in October, 2015. However, the most important factor will be the ongoing training and certifications which must be in place before the doors open. This means OSHA must be in place. OSHA stands for Occupational Safety and Health Administration,  Bram needs to be complaint with OSHA certification and training which helps prevents accidents and helps with less exposures of liability. OSHA is mandatory because </a:t>
            </a:r>
            <a:r>
              <a:rPr lang="en-US" dirty="0" smtClean="0"/>
              <a:t>OSHA certification is crucial in terms of liability and safety within the workplace. The plan machinery and sharp objects can lead to loss of limb, puncture wounds, and other serious accidents</a:t>
            </a:r>
            <a:r>
              <a:rPr lang="en-US" baseline="0" dirty="0" smtClean="0"/>
              <a:t> and OSHA certification can prevent some of these exposures. </a:t>
            </a:r>
            <a:endParaRPr lang="en-US" dirty="0"/>
          </a:p>
        </p:txBody>
      </p:sp>
      <p:sp>
        <p:nvSpPr>
          <p:cNvPr id="4" name="Slide Number Placeholder 3"/>
          <p:cNvSpPr>
            <a:spLocks noGrp="1"/>
          </p:cNvSpPr>
          <p:nvPr>
            <p:ph type="sldNum" sz="quarter" idx="10"/>
          </p:nvPr>
        </p:nvSpPr>
        <p:spPr/>
        <p:txBody>
          <a:bodyPr/>
          <a:lstStyle/>
          <a:p>
            <a:fld id="{138AFBE8-55DA-4DAF-93AF-AA9E5A3828EB}" type="slidenum">
              <a:rPr lang="en-US" altLang="en-US" smtClean="0"/>
              <a:pPr/>
              <a:t>8</a:t>
            </a:fld>
            <a:endParaRPr lang="en-US" altLang="en-US" dirty="0"/>
          </a:p>
        </p:txBody>
      </p:sp>
    </p:spTree>
    <p:extLst>
      <p:ext uri="{BB962C8B-B14F-4D97-AF65-F5344CB8AC3E}">
        <p14:creationId xmlns:p14="http://schemas.microsoft.com/office/powerpoint/2010/main" val="1909836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workplace safety regulations and training  are mandatory while others are voluntary on the part of the company and employee. It is important that businesses know one from the other in order to protect workers and be compliant with the law. One way to assure that a workplace is trained properly within the law</a:t>
            </a:r>
            <a:r>
              <a:rPr lang="en-US" baseline="0" dirty="0" smtClean="0"/>
              <a:t> is </a:t>
            </a:r>
            <a:r>
              <a:rPr lang="en-US" dirty="0" smtClean="0"/>
              <a:t> by having it inspected. OSHA inspectors visit facilities and make notes on positive and negative aspects of the physical plant. It always helps to have an outsider take a look with fresh eyes. Employees and management may not notice certain potential dangers or might overlook items due to excessive familiarity with the plant and situation.</a:t>
            </a:r>
            <a:endParaRPr lang="en-US" dirty="0"/>
          </a:p>
        </p:txBody>
      </p:sp>
      <p:sp>
        <p:nvSpPr>
          <p:cNvPr id="4" name="Slide Number Placeholder 3"/>
          <p:cNvSpPr>
            <a:spLocks noGrp="1"/>
          </p:cNvSpPr>
          <p:nvPr>
            <p:ph type="sldNum" sz="quarter" idx="10"/>
          </p:nvPr>
        </p:nvSpPr>
        <p:spPr/>
        <p:txBody>
          <a:bodyPr/>
          <a:lstStyle/>
          <a:p>
            <a:fld id="{138AFBE8-55DA-4DAF-93AF-AA9E5A3828EB}" type="slidenum">
              <a:rPr lang="en-US" altLang="en-US" smtClean="0"/>
              <a:pPr/>
              <a:t>9</a:t>
            </a:fld>
            <a:endParaRPr lang="en-US" altLang="en-US" dirty="0"/>
          </a:p>
        </p:txBody>
      </p:sp>
    </p:spTree>
    <p:extLst>
      <p:ext uri="{BB962C8B-B14F-4D97-AF65-F5344CB8AC3E}">
        <p14:creationId xmlns:p14="http://schemas.microsoft.com/office/powerpoint/2010/main" val="908908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5334000"/>
            <a:ext cx="7772400" cy="70485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algn="r">
              <a:defRPr sz="3600">
                <a:solidFill>
                  <a:schemeClr val="bg1"/>
                </a:solidFill>
              </a:defRPr>
            </a:lvl1pPr>
          </a:lstStyle>
          <a:p>
            <a:pPr lvl="0"/>
            <a:r>
              <a:rPr lang="en-US" noProof="0" smtClean="0"/>
              <a:t>Click to edit Master title style</a:t>
            </a:r>
            <a:endParaRPr lang="en-US" noProof="0" smtClean="0"/>
          </a:p>
        </p:txBody>
      </p:sp>
      <p:sp>
        <p:nvSpPr>
          <p:cNvPr id="3075" name="Rectangle 3"/>
          <p:cNvSpPr>
            <a:spLocks noGrp="1" noChangeArrowheads="1"/>
          </p:cNvSpPr>
          <p:nvPr>
            <p:ph type="subTitle" idx="1"/>
          </p:nvPr>
        </p:nvSpPr>
        <p:spPr>
          <a:xfrm>
            <a:off x="990600" y="5867400"/>
            <a:ext cx="7772400" cy="53340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marL="0" indent="0" algn="r">
              <a:buFontTx/>
              <a:buNone/>
              <a:defRPr sz="2400">
                <a:solidFill>
                  <a:schemeClr val="bg1"/>
                </a:solidFill>
              </a:defRPr>
            </a:lvl1pPr>
          </a:lstStyle>
          <a:p>
            <a:pPr lvl="0"/>
            <a:r>
              <a:rPr lang="en-US" noProof="0" smtClean="0"/>
              <a:t>Click to edit Master subtitle style</a:t>
            </a:r>
            <a:endParaRPr lang="en-US" noProof="0" smtClean="0"/>
          </a:p>
        </p:txBody>
      </p:sp>
    </p:spTree>
    <p:extLst>
      <p:ext uri="{BB962C8B-B14F-4D97-AF65-F5344CB8AC3E}">
        <p14:creationId xmlns:p14="http://schemas.microsoft.com/office/powerpoint/2010/main" val="3729714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0904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1417638"/>
            <a:ext cx="1828800" cy="5211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1417638"/>
            <a:ext cx="53340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6760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2855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86932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463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570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88299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6046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15645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86055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417638"/>
            <a:ext cx="73152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smtClean="0"/>
          </a:p>
        </p:txBody>
      </p:sp>
      <p:sp>
        <p:nvSpPr>
          <p:cNvPr id="1027" name="Rectangle 3"/>
          <p:cNvSpPr>
            <a:spLocks noGrp="1" noChangeArrowheads="1"/>
          </p:cNvSpPr>
          <p:nvPr>
            <p:ph type="body" idx="1"/>
          </p:nvPr>
        </p:nvSpPr>
        <p:spPr bwMode="auto">
          <a:xfrm>
            <a:off x="914400" y="2438400"/>
            <a:ext cx="7315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hyperlink" Target="http://www.timesofisrael.com/israeli-firm-brings-biodegradable-plastic-and-jobs-to-savannah/"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avannahnow.com/exchange/2015-05-12/israel-based-bram-industries-picks-savannah-first-us-manufacturing-plant" TargetMode="External"/><Relationship Id="rId5" Type="http://schemas.openxmlformats.org/officeDocument/2006/relationships/hyperlink" Target="http://www.plasticsnews.com/article/20110715/OPINION03/307159984/let-rsquo-s-look-at-the-real-industry-stakeholders" TargetMode="External"/><Relationship Id="rId4" Type="http://schemas.openxmlformats.org/officeDocument/2006/relationships/hyperlink" Target="http://www.plasticsnews.com/article/20150514/NEWS/150519955/israeli-housewares-maker-to-bring-molding-into-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5"/>
          <p:cNvSpPr>
            <a:spLocks noGrp="1" noChangeArrowheads="1"/>
          </p:cNvSpPr>
          <p:nvPr>
            <p:ph type="ctrTitle"/>
          </p:nvPr>
        </p:nvSpPr>
        <p:spPr>
          <a:xfrm>
            <a:off x="700088" y="533400"/>
            <a:ext cx="7758112" cy="762000"/>
          </a:xfrm>
          <a:extLst>
            <a:ext uri="{AF507438-7753-43E0-B8FC-AC1667EBCBE1}">
              <a14:hiddenEffects xmlns:a14="http://schemas.microsoft.com/office/drawing/2010/main">
                <a:effectLst>
                  <a:outerShdw dist="17961" dir="2700000" algn="ctr" rotWithShape="0">
                    <a:srgbClr val="000000"/>
                  </a:outerShdw>
                </a:effectLst>
              </a14:hiddenEffects>
            </a:ext>
          </a:extLst>
        </p:spPr>
        <p:txBody>
          <a:bodyPr/>
          <a:lstStyle/>
          <a:p>
            <a:pPr algn="l" eaLnBrk="1" hangingPunct="1"/>
            <a:r>
              <a:rPr lang="en-US" altLang="en-US" sz="4000" dirty="0" smtClean="0">
                <a:solidFill>
                  <a:srgbClr val="006600"/>
                </a:solidFill>
              </a:rPr>
              <a:t>Bram Industries Needs Analysis for Executive Management </a:t>
            </a:r>
            <a:endParaRPr lang="ru-RU" altLang="en-US" sz="4000" dirty="0" smtClean="0">
              <a:solidFill>
                <a:srgbClr val="006600"/>
              </a:solidFill>
            </a:endParaRPr>
          </a:p>
        </p:txBody>
      </p:sp>
      <p:sp>
        <p:nvSpPr>
          <p:cNvPr id="2051" name="Rectangle 8"/>
          <p:cNvSpPr>
            <a:spLocks noGrp="1" noChangeArrowheads="1"/>
          </p:cNvSpPr>
          <p:nvPr>
            <p:ph type="subTitle" idx="1"/>
          </p:nvPr>
        </p:nvSpPr>
        <p:spPr>
          <a:xfrm>
            <a:off x="700088" y="1828800"/>
            <a:ext cx="2895600" cy="533400"/>
          </a:xfrm>
          <a:extLst>
            <a:ext uri="{AF507438-7753-43E0-B8FC-AC1667EBCBE1}">
              <a14:hiddenEffects xmlns:a14="http://schemas.microsoft.com/office/drawing/2010/main">
                <a:effectLst>
                  <a:outerShdw dist="17961" dir="2700000" algn="ctr" rotWithShape="0">
                    <a:srgbClr val="000000"/>
                  </a:outerShdw>
                </a:effectLst>
              </a14:hiddenEffects>
            </a:ext>
          </a:extLst>
        </p:spPr>
        <p:txBody>
          <a:bodyPr/>
          <a:lstStyle/>
          <a:p>
            <a:pPr algn="l" eaLnBrk="1" hangingPunct="1"/>
            <a:r>
              <a:rPr lang="en-US" altLang="en-US" dirty="0" smtClean="0">
                <a:solidFill>
                  <a:srgbClr val="006600"/>
                </a:solidFill>
              </a:rPr>
              <a:t>Student name</a:t>
            </a:r>
            <a:endParaRPr lang="ru-RU" altLang="en-US" dirty="0" smtClean="0">
              <a:solidFill>
                <a:srgbClr val="0066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17638"/>
            <a:ext cx="7696200" cy="715962"/>
          </a:xfrm>
        </p:spPr>
        <p:txBody>
          <a:bodyPr/>
          <a:lstStyle/>
          <a:p>
            <a:r>
              <a:rPr lang="en-US" dirty="0" smtClean="0">
                <a:solidFill>
                  <a:srgbClr val="4D4D4D"/>
                </a:solidFill>
              </a:rPr>
              <a:t>Bram Needs Assessments</a:t>
            </a:r>
            <a:endParaRPr lang="en-US" dirty="0">
              <a:solidFill>
                <a:srgbClr val="4D4D4D"/>
              </a:solidFill>
            </a:endParaRPr>
          </a:p>
        </p:txBody>
      </p:sp>
      <p:sp>
        <p:nvSpPr>
          <p:cNvPr id="3" name="Content Placeholder 2"/>
          <p:cNvSpPr>
            <a:spLocks noGrp="1"/>
          </p:cNvSpPr>
          <p:nvPr>
            <p:ph idx="1"/>
          </p:nvPr>
        </p:nvSpPr>
        <p:spPr/>
        <p:txBody>
          <a:bodyPr/>
          <a:lstStyle/>
          <a:p>
            <a:r>
              <a:rPr lang="en-US" dirty="0" smtClean="0">
                <a:solidFill>
                  <a:srgbClr val="4D4D4D"/>
                </a:solidFill>
              </a:rPr>
              <a:t>24 hour machinery and equipment maintenance schedule</a:t>
            </a:r>
          </a:p>
          <a:p>
            <a:r>
              <a:rPr lang="en-US" dirty="0" smtClean="0">
                <a:solidFill>
                  <a:srgbClr val="4D4D4D"/>
                </a:solidFill>
              </a:rPr>
              <a:t>Critical plastic presser training prior to opening </a:t>
            </a:r>
          </a:p>
          <a:p>
            <a:r>
              <a:rPr lang="en-US" dirty="0" smtClean="0">
                <a:solidFill>
                  <a:srgbClr val="4D4D4D"/>
                </a:solidFill>
              </a:rPr>
              <a:t>Critical chemical handling training for all Savanah Plant employees </a:t>
            </a:r>
          </a:p>
          <a:p>
            <a:r>
              <a:rPr lang="en-US" dirty="0" smtClean="0">
                <a:solidFill>
                  <a:srgbClr val="4D4D4D"/>
                </a:solidFill>
              </a:rPr>
              <a:t>Ongoing Bram factory certification programs for safety and quality</a:t>
            </a:r>
          </a:p>
          <a:p>
            <a:endParaRPr lang="en-US" dirty="0"/>
          </a:p>
        </p:txBody>
      </p:sp>
    </p:spTree>
    <p:extLst>
      <p:ext uri="{BB962C8B-B14F-4D97-AF65-F5344CB8AC3E}">
        <p14:creationId xmlns:p14="http://schemas.microsoft.com/office/powerpoint/2010/main" val="813937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14603" y="381000"/>
            <a:ext cx="6934200" cy="715963"/>
          </a:xfrm>
        </p:spPr>
        <p:txBody>
          <a:bodyPr/>
          <a:lstStyle/>
          <a:p>
            <a:pPr algn="ctr" eaLnBrk="1" hangingPunct="1"/>
            <a:r>
              <a:rPr lang="en-US" altLang="en-US" sz="4000" dirty="0" smtClean="0">
                <a:solidFill>
                  <a:srgbClr val="006600"/>
                </a:solidFill>
              </a:rPr>
              <a:t>References</a:t>
            </a:r>
            <a:endParaRPr lang="en-US" altLang="en-US" sz="4000" dirty="0" smtClean="0">
              <a:solidFill>
                <a:srgbClr val="006600"/>
              </a:solidFill>
            </a:endParaRPr>
          </a:p>
        </p:txBody>
      </p:sp>
      <p:sp>
        <p:nvSpPr>
          <p:cNvPr id="4099" name="Rectangle 3"/>
          <p:cNvSpPr>
            <a:spLocks noGrp="1" noChangeArrowheads="1"/>
          </p:cNvSpPr>
          <p:nvPr>
            <p:ph type="body" idx="1"/>
          </p:nvPr>
        </p:nvSpPr>
        <p:spPr>
          <a:xfrm>
            <a:off x="2014603" y="1401763"/>
            <a:ext cx="6934200" cy="4267200"/>
          </a:xfrm>
        </p:spPr>
        <p:txBody>
          <a:bodyPr/>
          <a:lstStyle/>
          <a:p>
            <a:pPr eaLnBrk="1" hangingPunct="1">
              <a:lnSpc>
                <a:spcPct val="80000"/>
              </a:lnSpc>
            </a:pPr>
            <a:r>
              <a:rPr lang="en-US" altLang="ko-KR" sz="1900" dirty="0" smtClean="0">
                <a:solidFill>
                  <a:srgbClr val="4D4D4D"/>
                </a:solidFill>
                <a:ea typeface="굴림" panose="020B0600000101010101" pitchFamily="34" charset="-127"/>
              </a:rPr>
              <a:t>Lauzon,M.(2015,May).Israeli housewares makers to bring model into </a:t>
            </a:r>
            <a:r>
              <a:rPr lang="en-US" altLang="ko-KR" sz="1900" i="1" dirty="0" smtClean="0">
                <a:solidFill>
                  <a:srgbClr val="4D4D4D"/>
                </a:solidFill>
                <a:ea typeface="굴림" panose="020B0600000101010101" pitchFamily="34" charset="-127"/>
              </a:rPr>
              <a:t>US. Plastic News(PN</a:t>
            </a:r>
            <a:r>
              <a:rPr lang="en-US" altLang="ko-KR" sz="1900" dirty="0" smtClean="0">
                <a:solidFill>
                  <a:srgbClr val="4D4D4D"/>
                </a:solidFill>
                <a:ea typeface="굴림" panose="020B0600000101010101" pitchFamily="34" charset="-127"/>
              </a:rPr>
              <a:t>). Retrieved from </a:t>
            </a:r>
            <a:r>
              <a:rPr lang="en-US" altLang="ko-KR" sz="1900" dirty="0" smtClean="0">
                <a:solidFill>
                  <a:srgbClr val="4D4D4D"/>
                </a:solidFill>
                <a:ea typeface="굴림" panose="020B0600000101010101" pitchFamily="34" charset="-127"/>
                <a:hlinkClick r:id="rId4"/>
              </a:rPr>
              <a:t>http://www.plasticsnews.com/article/20150514/NEWS/150519955/israeli-housewares-maker-to-bring-molding-into-us</a:t>
            </a:r>
            <a:endParaRPr lang="en-US" altLang="ko-KR" sz="1900" dirty="0" smtClean="0">
              <a:solidFill>
                <a:srgbClr val="4D4D4D"/>
              </a:solidFill>
              <a:ea typeface="굴림" panose="020B0600000101010101" pitchFamily="34" charset="-127"/>
            </a:endParaRPr>
          </a:p>
          <a:p>
            <a:pPr eaLnBrk="1" hangingPunct="1">
              <a:lnSpc>
                <a:spcPct val="80000"/>
              </a:lnSpc>
            </a:pPr>
            <a:endParaRPr lang="en-US" altLang="ko-KR" sz="1900" dirty="0">
              <a:solidFill>
                <a:srgbClr val="4D4D4D"/>
              </a:solidFill>
              <a:ea typeface="굴림" panose="020B0600000101010101" pitchFamily="34" charset="-127"/>
            </a:endParaRPr>
          </a:p>
          <a:p>
            <a:pPr eaLnBrk="1" hangingPunct="1">
              <a:lnSpc>
                <a:spcPct val="80000"/>
              </a:lnSpc>
            </a:pPr>
            <a:r>
              <a:rPr lang="en-US" altLang="ko-KR" sz="1900" dirty="0" smtClean="0">
                <a:solidFill>
                  <a:srgbClr val="4D4D4D"/>
                </a:solidFill>
                <a:ea typeface="굴림" panose="020B0600000101010101" pitchFamily="34" charset="-127"/>
              </a:rPr>
              <a:t>Makrauer,G.(2011,Jul).Lets look at the real industry stakeholders. Plastic News(PN). Retrieved from </a:t>
            </a:r>
            <a:r>
              <a:rPr lang="en-US" altLang="ko-KR" sz="1900" dirty="0" smtClean="0">
                <a:solidFill>
                  <a:srgbClr val="4D4D4D"/>
                </a:solidFill>
                <a:ea typeface="굴림" panose="020B0600000101010101" pitchFamily="34" charset="-127"/>
                <a:hlinkClick r:id="rId5"/>
              </a:rPr>
              <a:t>http</a:t>
            </a:r>
            <a:r>
              <a:rPr lang="en-US" altLang="ko-KR" sz="1900" dirty="0">
                <a:solidFill>
                  <a:srgbClr val="4D4D4D"/>
                </a:solidFill>
                <a:ea typeface="굴림" panose="020B0600000101010101" pitchFamily="34" charset="-127"/>
                <a:hlinkClick r:id="rId5"/>
              </a:rPr>
              <a:t>://</a:t>
            </a:r>
            <a:r>
              <a:rPr lang="en-US" altLang="ko-KR" sz="1900" dirty="0" smtClean="0">
                <a:solidFill>
                  <a:srgbClr val="4D4D4D"/>
                </a:solidFill>
                <a:ea typeface="굴림" panose="020B0600000101010101" pitchFamily="34" charset="-127"/>
                <a:hlinkClick r:id="rId5"/>
              </a:rPr>
              <a:t>www.plasticsnews.com/article/20110715/OPINION03/307159984/let-rsquo-s-look-at-the-real-industry-stakeholders</a:t>
            </a:r>
            <a:endParaRPr lang="en-US" altLang="ko-KR" sz="1900" dirty="0" smtClean="0">
              <a:solidFill>
                <a:srgbClr val="4D4D4D"/>
              </a:solidFill>
              <a:ea typeface="굴림" panose="020B0600000101010101" pitchFamily="34" charset="-127"/>
            </a:endParaRPr>
          </a:p>
          <a:p>
            <a:pPr>
              <a:lnSpc>
                <a:spcPct val="80000"/>
              </a:lnSpc>
            </a:pPr>
            <a:r>
              <a:rPr lang="en-US" altLang="ko-KR" sz="1900" dirty="0" smtClean="0">
                <a:solidFill>
                  <a:srgbClr val="4D4D4D"/>
                </a:solidFill>
                <a:ea typeface="굴림" panose="020B0600000101010101" pitchFamily="34" charset="-127"/>
              </a:rPr>
              <a:t>Savannah Morning News(2015). Israel-based Bram Industries picks Savannah for first U.S. manufacturing plant. Retrieved from </a:t>
            </a:r>
            <a:r>
              <a:rPr lang="en-US" altLang="ko-KR" sz="1900" dirty="0" smtClean="0">
                <a:solidFill>
                  <a:srgbClr val="4D4D4D"/>
                </a:solidFill>
                <a:ea typeface="굴림" panose="020B0600000101010101" pitchFamily="34" charset="-127"/>
                <a:hlinkClick r:id="rId6"/>
              </a:rPr>
              <a:t>http://savannahnow.com/exchange/2015-05-12/israel-based-bram-industries-picks-savannah-first-us-manufacturing-plant</a:t>
            </a:r>
            <a:endParaRPr lang="en-US" altLang="ko-KR" sz="1900" dirty="0" smtClean="0">
              <a:solidFill>
                <a:srgbClr val="4D4D4D"/>
              </a:solidFill>
              <a:ea typeface="굴림" panose="020B0600000101010101" pitchFamily="34" charset="-127"/>
            </a:endParaRPr>
          </a:p>
          <a:p>
            <a:pPr>
              <a:lnSpc>
                <a:spcPct val="80000"/>
              </a:lnSpc>
            </a:pPr>
            <a:endParaRPr lang="en-US" altLang="ko-KR" sz="1900" dirty="0" smtClean="0">
              <a:solidFill>
                <a:srgbClr val="4D4D4D"/>
              </a:solidFill>
              <a:ea typeface="굴림" panose="020B0600000101010101" pitchFamily="34" charset="-127"/>
            </a:endParaRPr>
          </a:p>
          <a:p>
            <a:pPr>
              <a:lnSpc>
                <a:spcPct val="80000"/>
              </a:lnSpc>
            </a:pPr>
            <a:r>
              <a:rPr lang="en-US" altLang="ko-KR" sz="1900" dirty="0" smtClean="0">
                <a:solidFill>
                  <a:srgbClr val="4D4D4D"/>
                </a:solidFill>
                <a:ea typeface="굴림" panose="020B0600000101010101" pitchFamily="34" charset="-127"/>
              </a:rPr>
              <a:t>Shamah,D</a:t>
            </a:r>
            <a:r>
              <a:rPr lang="en-US" altLang="ko-KR" sz="1900" dirty="0">
                <a:solidFill>
                  <a:srgbClr val="4D4D4D"/>
                </a:solidFill>
                <a:ea typeface="굴림" panose="020B0600000101010101" pitchFamily="34" charset="-127"/>
              </a:rPr>
              <a:t>.(2015). </a:t>
            </a:r>
            <a:r>
              <a:rPr lang="en-US" sz="1900" dirty="0">
                <a:solidFill>
                  <a:srgbClr val="4D4D4D"/>
                </a:solidFill>
              </a:rPr>
              <a:t>Israeli firm brings biodegradable plastic, and jobs, to Savannah. Retrieved from </a:t>
            </a:r>
            <a:r>
              <a:rPr lang="en-US" sz="1900" dirty="0">
                <a:solidFill>
                  <a:srgbClr val="4D4D4D"/>
                </a:solidFill>
                <a:hlinkClick r:id="rId7"/>
              </a:rPr>
              <a:t>http://www.timesofisrael.com/israeli-firm-brings-biodegradable-plastic-and-jobs-to-savannah</a:t>
            </a:r>
            <a:r>
              <a:rPr lang="en-US" sz="1900" dirty="0" smtClean="0">
                <a:solidFill>
                  <a:srgbClr val="4D4D4D"/>
                </a:solidFill>
                <a:hlinkClick r:id="rId7"/>
              </a:rPr>
              <a:t>/</a:t>
            </a:r>
            <a:endParaRPr lang="en-US" sz="1900" dirty="0" smtClean="0">
              <a:solidFill>
                <a:srgbClr val="4D4D4D"/>
              </a:solidFill>
            </a:endParaRPr>
          </a:p>
          <a:p>
            <a:pPr eaLnBrk="1" hangingPunct="1">
              <a:lnSpc>
                <a:spcPct val="80000"/>
              </a:lnSpc>
            </a:pPr>
            <a:endParaRPr lang="en-US" altLang="ko-KR" sz="1900" dirty="0" smtClean="0">
              <a:solidFill>
                <a:srgbClr val="4D4D4D"/>
              </a:solidFill>
              <a:ea typeface="굴림" panose="020B0600000101010101" pitchFamily="34" charset="-127"/>
            </a:endParaRPr>
          </a:p>
          <a:p>
            <a:pPr eaLnBrk="1" hangingPunct="1">
              <a:lnSpc>
                <a:spcPct val="80000"/>
              </a:lnSpc>
            </a:pPr>
            <a:r>
              <a:rPr lang="en-US" altLang="ko-KR" sz="1900" dirty="0" smtClean="0">
                <a:solidFill>
                  <a:srgbClr val="4D4D4D"/>
                </a:solidFill>
                <a:ea typeface="굴림" panose="020B0600000101010101" pitchFamily="34" charset="-127"/>
              </a:rPr>
              <a:t>Werner,J. &amp; DeSimone,J.(2011).Human resource development. Boston: MA, South-West Cengage Learning</a:t>
            </a:r>
            <a:endParaRPr lang="en-US" altLang="ko-KR" sz="1900" dirty="0" smtClean="0">
              <a:solidFill>
                <a:srgbClr val="4D4D4D"/>
              </a:solidFill>
              <a:ea typeface="굴림" panose="020B0600000101010101" pitchFamily="34" charset="-127"/>
            </a:endParaRPr>
          </a:p>
          <a:p>
            <a:pPr eaLnBrk="1" hangingPunct="1">
              <a:lnSpc>
                <a:spcPct val="80000"/>
              </a:lnSpc>
            </a:pPr>
            <a:endParaRPr lang="en-US" altLang="en-US" sz="1800" dirty="0" smtClean="0">
              <a:solidFill>
                <a:srgbClr val="4D4D4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543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066800" y="1265238"/>
            <a:ext cx="7315200" cy="715962"/>
          </a:xfrm>
          <a:extLst>
            <a:ext uri="{AF507438-7753-43E0-B8FC-AC1667EBCBE1}">
              <a14:hiddenEffects xmlns:a14="http://schemas.microsoft.com/office/drawing/2010/main">
                <a:effectLst>
                  <a:outerShdw dist="17961" dir="2700000" algn="ctr" rotWithShape="0">
                    <a:schemeClr val="tx2"/>
                  </a:outerShdw>
                </a:effectLst>
              </a14:hiddenEffects>
            </a:ext>
          </a:extLst>
        </p:spPr>
        <p:txBody>
          <a:bodyPr/>
          <a:lstStyle/>
          <a:p>
            <a:pPr eaLnBrk="1" hangingPunct="1"/>
            <a:r>
              <a:rPr lang="en-US" altLang="en-US" sz="4000" dirty="0" smtClean="0">
                <a:solidFill>
                  <a:srgbClr val="006600"/>
                </a:solidFill>
              </a:rPr>
              <a:t>Agenda</a:t>
            </a:r>
            <a:endParaRPr lang="ru-RU" altLang="en-US" sz="4000" dirty="0" smtClean="0">
              <a:solidFill>
                <a:srgbClr val="006600"/>
              </a:solidFill>
            </a:endParaRPr>
          </a:p>
        </p:txBody>
      </p:sp>
      <p:sp>
        <p:nvSpPr>
          <p:cNvPr id="3075" name="Rectangle 5"/>
          <p:cNvSpPr>
            <a:spLocks noGrp="1" noChangeArrowheads="1"/>
          </p:cNvSpPr>
          <p:nvPr>
            <p:ph type="body" idx="1"/>
          </p:nvPr>
        </p:nvSpPr>
        <p:spPr>
          <a:xfrm>
            <a:off x="1066800" y="2133600"/>
            <a:ext cx="7315200" cy="4191000"/>
          </a:xfrm>
        </p:spPr>
        <p:txBody>
          <a:bodyPr/>
          <a:lstStyle/>
          <a:p>
            <a:pPr eaLnBrk="1" hangingPunct="1">
              <a:lnSpc>
                <a:spcPct val="80000"/>
              </a:lnSpc>
            </a:pPr>
            <a:r>
              <a:rPr lang="en-US" altLang="ko-KR" sz="2800" dirty="0" smtClean="0">
                <a:solidFill>
                  <a:srgbClr val="4D4D4D"/>
                </a:solidFill>
                <a:ea typeface="굴림" panose="020B0600000101010101" pitchFamily="34" charset="-127"/>
              </a:rPr>
              <a:t>Selection Performance</a:t>
            </a:r>
          </a:p>
          <a:p>
            <a:pPr eaLnBrk="1" hangingPunct="1">
              <a:lnSpc>
                <a:spcPct val="80000"/>
              </a:lnSpc>
            </a:pPr>
            <a:r>
              <a:rPr lang="en-US" altLang="ko-KR" sz="2800" dirty="0" smtClean="0">
                <a:solidFill>
                  <a:srgbClr val="4D4D4D"/>
                </a:solidFill>
                <a:ea typeface="굴림" panose="020B0600000101010101" pitchFamily="34" charset="-127"/>
              </a:rPr>
              <a:t>Stakeholders Position</a:t>
            </a:r>
          </a:p>
          <a:p>
            <a:pPr eaLnBrk="1" hangingPunct="1">
              <a:lnSpc>
                <a:spcPct val="80000"/>
              </a:lnSpc>
            </a:pPr>
            <a:r>
              <a:rPr lang="en-US" altLang="ko-KR" sz="2800" dirty="0" smtClean="0">
                <a:solidFill>
                  <a:srgbClr val="4D4D4D"/>
                </a:solidFill>
                <a:ea typeface="굴림" panose="020B0600000101010101" pitchFamily="34" charset="-127"/>
              </a:rPr>
              <a:t>Communication Plan</a:t>
            </a:r>
          </a:p>
          <a:p>
            <a:pPr eaLnBrk="1" hangingPunct="1">
              <a:lnSpc>
                <a:spcPct val="80000"/>
              </a:lnSpc>
            </a:pPr>
            <a:r>
              <a:rPr lang="en-US" altLang="ko-KR" sz="2800" dirty="0" smtClean="0">
                <a:solidFill>
                  <a:srgbClr val="4D4D4D"/>
                </a:solidFill>
                <a:ea typeface="굴림" panose="020B0600000101010101" pitchFamily="34" charset="-127"/>
              </a:rPr>
              <a:t>Strategic Planning Process</a:t>
            </a:r>
          </a:p>
          <a:p>
            <a:pPr eaLnBrk="1" hangingPunct="1">
              <a:lnSpc>
                <a:spcPct val="80000"/>
              </a:lnSpc>
            </a:pPr>
            <a:r>
              <a:rPr lang="en-US" altLang="ko-KR" sz="2800" dirty="0" smtClean="0">
                <a:solidFill>
                  <a:srgbClr val="4D4D4D"/>
                </a:solidFill>
                <a:ea typeface="굴림" panose="020B0600000101010101" pitchFamily="34" charset="-127"/>
              </a:rPr>
              <a:t>Importance of Scheduling </a:t>
            </a:r>
          </a:p>
          <a:p>
            <a:pPr eaLnBrk="1" hangingPunct="1">
              <a:lnSpc>
                <a:spcPct val="80000"/>
              </a:lnSpc>
            </a:pPr>
            <a:r>
              <a:rPr lang="en-US" altLang="ko-KR" sz="2800" dirty="0" smtClean="0">
                <a:solidFill>
                  <a:srgbClr val="4D4D4D"/>
                </a:solidFill>
                <a:ea typeface="굴림" panose="020B0600000101010101" pitchFamily="34" charset="-127"/>
              </a:rPr>
              <a:t>Timeline Assessment Outline</a:t>
            </a:r>
          </a:p>
          <a:p>
            <a:pPr eaLnBrk="1" hangingPunct="1">
              <a:lnSpc>
                <a:spcPct val="80000"/>
              </a:lnSpc>
            </a:pPr>
            <a:r>
              <a:rPr lang="en-US" altLang="ko-KR" sz="2800" dirty="0" smtClean="0">
                <a:solidFill>
                  <a:srgbClr val="4D4D4D"/>
                </a:solidFill>
                <a:ea typeface="굴림" panose="020B0600000101010101" pitchFamily="34" charset="-127"/>
              </a:rPr>
              <a:t>Training and Needs Requirements</a:t>
            </a:r>
          </a:p>
          <a:p>
            <a:pPr eaLnBrk="1" hangingPunct="1">
              <a:lnSpc>
                <a:spcPct val="80000"/>
              </a:lnSpc>
            </a:pPr>
            <a:r>
              <a:rPr lang="en-US" altLang="ko-KR" sz="2800" dirty="0" smtClean="0">
                <a:solidFill>
                  <a:srgbClr val="4D4D4D"/>
                </a:solidFill>
                <a:ea typeface="굴림" panose="020B0600000101010101" pitchFamily="34" charset="-127"/>
              </a:rPr>
              <a:t>Bram’s Needs Assessment</a:t>
            </a:r>
          </a:p>
          <a:p>
            <a:pPr eaLnBrk="1" hangingPunct="1">
              <a:lnSpc>
                <a:spcPct val="80000"/>
              </a:lnSpc>
            </a:pPr>
            <a:r>
              <a:rPr lang="en-US" altLang="ko-KR" sz="2800" dirty="0" smtClean="0">
                <a:solidFill>
                  <a:srgbClr val="4D4D4D"/>
                </a:solidFill>
                <a:ea typeface="굴림" panose="020B0600000101010101" pitchFamily="34" charset="-127"/>
              </a:rPr>
              <a:t>References</a:t>
            </a:r>
          </a:p>
          <a:p>
            <a:pPr eaLnBrk="1" hangingPunct="1">
              <a:lnSpc>
                <a:spcPct val="80000"/>
              </a:lnSpc>
            </a:pPr>
            <a:endParaRPr lang="en-US" altLang="ko-KR" sz="2000" dirty="0" smtClean="0">
              <a:solidFill>
                <a:srgbClr val="4D4D4D"/>
              </a:solidFill>
              <a:ea typeface="굴림" panose="020B0600000101010101" pitchFamily="34" charset="-127"/>
            </a:endParaRPr>
          </a:p>
          <a:p>
            <a:pPr eaLnBrk="1" hangingPunct="1">
              <a:lnSpc>
                <a:spcPct val="80000"/>
              </a:lnSpc>
            </a:pPr>
            <a:endParaRPr lang="en-US" altLang="ko-KR" sz="2000" dirty="0" smtClean="0">
              <a:solidFill>
                <a:srgbClr val="4D4D4D"/>
              </a:solidFill>
              <a:ea typeface="굴림" panose="020B0600000101010101" pitchFamily="34" charset="-127"/>
            </a:endParaRPr>
          </a:p>
          <a:p>
            <a:pPr marL="0" indent="0" eaLnBrk="1" hangingPunct="1">
              <a:lnSpc>
                <a:spcPct val="80000"/>
              </a:lnSpc>
              <a:buNone/>
            </a:pPr>
            <a:endParaRPr lang="ru-RU" altLang="en-US" sz="2000" dirty="0" smtClean="0">
              <a:solidFill>
                <a:srgbClr val="4D4D4D"/>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D4D4D"/>
                </a:solidFill>
                <a:latin typeface="Times New Roman" panose="02020603050405020304" pitchFamily="18" charset="0"/>
                <a:cs typeface="Times New Roman" panose="02020603050405020304" pitchFamily="18" charset="0"/>
              </a:rPr>
              <a:t>Selecting Performance</a:t>
            </a:r>
            <a:endParaRPr lang="en-US" dirty="0">
              <a:solidFill>
                <a:srgbClr val="4D4D4D"/>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14400" y="2209800"/>
            <a:ext cx="7772400" cy="4191000"/>
          </a:xfrm>
        </p:spPr>
        <p:txBody>
          <a:bodyPr/>
          <a:lstStyle/>
          <a:p>
            <a:r>
              <a:rPr lang="en-US" sz="2800" b="1" dirty="0" smtClean="0">
                <a:solidFill>
                  <a:srgbClr val="4D4D4D"/>
                </a:solidFill>
              </a:rPr>
              <a:t>Analytic Approach</a:t>
            </a:r>
            <a:r>
              <a:rPr lang="en-US" sz="2800" dirty="0" smtClean="0">
                <a:solidFill>
                  <a:srgbClr val="4D4D4D"/>
                </a:solidFill>
              </a:rPr>
              <a:t>: Improved diagnostic approach to injection molding</a:t>
            </a:r>
          </a:p>
          <a:p>
            <a:r>
              <a:rPr lang="en-US" sz="2800" b="1" dirty="0" smtClean="0">
                <a:solidFill>
                  <a:srgbClr val="4D4D4D"/>
                </a:solidFill>
              </a:rPr>
              <a:t>Performance:</a:t>
            </a:r>
            <a:r>
              <a:rPr lang="en-US" sz="2800" dirty="0" smtClean="0">
                <a:solidFill>
                  <a:srgbClr val="4D4D4D"/>
                </a:solidFill>
              </a:rPr>
              <a:t> Improve performance with additional plant employees 60 by third year in Savanah plant</a:t>
            </a:r>
          </a:p>
          <a:p>
            <a:r>
              <a:rPr lang="en-US" sz="2800" b="1" dirty="0" smtClean="0">
                <a:solidFill>
                  <a:srgbClr val="4D4D4D"/>
                </a:solidFill>
              </a:rPr>
              <a:t>Compliance:</a:t>
            </a:r>
            <a:r>
              <a:rPr lang="en-US" sz="2800" dirty="0" smtClean="0">
                <a:solidFill>
                  <a:srgbClr val="4D4D4D"/>
                </a:solidFill>
              </a:rPr>
              <a:t> Improving production investing in six to eight more presses with clamping force of 550 to 1440 tons(Lauzon,2015). </a:t>
            </a:r>
            <a:endParaRPr lang="en-US" sz="2800" dirty="0">
              <a:solidFill>
                <a:srgbClr val="4D4D4D"/>
              </a:solidFill>
            </a:endParaRPr>
          </a:p>
        </p:txBody>
      </p:sp>
    </p:spTree>
    <p:extLst>
      <p:ext uri="{BB962C8B-B14F-4D97-AF65-F5344CB8AC3E}">
        <p14:creationId xmlns:p14="http://schemas.microsoft.com/office/powerpoint/2010/main" val="977649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D4D4D"/>
                </a:solidFill>
              </a:rPr>
              <a:t>Stakeholders Position</a:t>
            </a:r>
            <a:endParaRPr lang="en-US" dirty="0">
              <a:solidFill>
                <a:srgbClr val="4D4D4D"/>
              </a:solidFill>
            </a:endParaRPr>
          </a:p>
        </p:txBody>
      </p:sp>
      <p:sp>
        <p:nvSpPr>
          <p:cNvPr id="3" name="Content Placeholder 2"/>
          <p:cNvSpPr>
            <a:spLocks noGrp="1"/>
          </p:cNvSpPr>
          <p:nvPr>
            <p:ph idx="1"/>
          </p:nvPr>
        </p:nvSpPr>
        <p:spPr/>
        <p:txBody>
          <a:bodyPr/>
          <a:lstStyle/>
          <a:p>
            <a:r>
              <a:rPr lang="en-US" sz="2800" dirty="0" smtClean="0">
                <a:solidFill>
                  <a:srgbClr val="4D4D4D"/>
                </a:solidFill>
              </a:rPr>
              <a:t>Material suppliers-Pro Bram Industries(Makrauer,2011)</a:t>
            </a:r>
          </a:p>
          <a:p>
            <a:r>
              <a:rPr lang="en-US" sz="2800" dirty="0" smtClean="0">
                <a:solidFill>
                  <a:srgbClr val="4D4D4D"/>
                </a:solidFill>
              </a:rPr>
              <a:t>Chemical suppliers-Pro Bram Industries</a:t>
            </a:r>
          </a:p>
          <a:p>
            <a:r>
              <a:rPr lang="en-US" sz="2800" dirty="0" smtClean="0">
                <a:solidFill>
                  <a:srgbClr val="4D4D4D"/>
                </a:solidFill>
              </a:rPr>
              <a:t>Plastic retailers-Pro Bram Industries</a:t>
            </a:r>
          </a:p>
          <a:p>
            <a:r>
              <a:rPr lang="en-US" sz="2800" dirty="0" smtClean="0">
                <a:solidFill>
                  <a:srgbClr val="4D4D4D"/>
                </a:solidFill>
              </a:rPr>
              <a:t>Materials producers-Pro Bram Industries</a:t>
            </a:r>
          </a:p>
          <a:p>
            <a:r>
              <a:rPr lang="en-US" sz="2800" dirty="0" smtClean="0">
                <a:solidFill>
                  <a:srgbClr val="4D4D4D"/>
                </a:solidFill>
              </a:rPr>
              <a:t>Plastics suppliers-Pro Bram Industries</a:t>
            </a:r>
          </a:p>
          <a:p>
            <a:r>
              <a:rPr lang="en-US" sz="2800" dirty="0" smtClean="0">
                <a:solidFill>
                  <a:srgbClr val="4D4D4D"/>
                </a:solidFill>
              </a:rPr>
              <a:t>Bram stakeholders-Bram’s financial ROI performance(Werner &amp; Desimone,2011)</a:t>
            </a:r>
          </a:p>
          <a:p>
            <a:endParaRPr lang="en-US" dirty="0">
              <a:solidFill>
                <a:srgbClr val="4D4D4D"/>
              </a:solidFill>
            </a:endParaRPr>
          </a:p>
        </p:txBody>
      </p:sp>
    </p:spTree>
    <p:extLst>
      <p:ext uri="{BB962C8B-B14F-4D97-AF65-F5344CB8AC3E}">
        <p14:creationId xmlns:p14="http://schemas.microsoft.com/office/powerpoint/2010/main" val="365710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D4D4D"/>
                </a:solidFill>
              </a:rPr>
              <a:t>Communication Plan</a:t>
            </a:r>
            <a:endParaRPr lang="en-US" dirty="0">
              <a:solidFill>
                <a:srgbClr val="4D4D4D"/>
              </a:solidFill>
            </a:endParaRPr>
          </a:p>
        </p:txBody>
      </p:sp>
      <p:sp>
        <p:nvSpPr>
          <p:cNvPr id="3" name="Content Placeholder 2"/>
          <p:cNvSpPr>
            <a:spLocks noGrp="1"/>
          </p:cNvSpPr>
          <p:nvPr>
            <p:ph idx="1"/>
          </p:nvPr>
        </p:nvSpPr>
        <p:spPr/>
        <p:txBody>
          <a:bodyPr/>
          <a:lstStyle/>
          <a:p>
            <a:r>
              <a:rPr lang="en-US" dirty="0" smtClean="0">
                <a:solidFill>
                  <a:srgbClr val="4D4D4D"/>
                </a:solidFill>
              </a:rPr>
              <a:t>Human Resource Development(HRD) plan strategic hiring in US </a:t>
            </a:r>
          </a:p>
          <a:p>
            <a:r>
              <a:rPr lang="en-US" dirty="0" smtClean="0">
                <a:solidFill>
                  <a:srgbClr val="4D4D4D"/>
                </a:solidFill>
              </a:rPr>
              <a:t>Human Resource Development(HRD) plan strategic hiring in Europe</a:t>
            </a:r>
          </a:p>
          <a:p>
            <a:r>
              <a:rPr lang="en-US" dirty="0" smtClean="0">
                <a:solidFill>
                  <a:srgbClr val="4D4D4D"/>
                </a:solidFill>
              </a:rPr>
              <a:t>Human Resource Development(HRD) plan strategic hiring in South America </a:t>
            </a:r>
          </a:p>
          <a:p>
            <a:r>
              <a:rPr lang="en-US" dirty="0" smtClean="0">
                <a:solidFill>
                  <a:srgbClr val="4D4D4D"/>
                </a:solidFill>
              </a:rPr>
              <a:t> </a:t>
            </a:r>
            <a:r>
              <a:rPr lang="en-US" dirty="0" smtClean="0">
                <a:solidFill>
                  <a:srgbClr val="4D4D4D"/>
                </a:solidFill>
              </a:rPr>
              <a:t>Open new c</a:t>
            </a:r>
            <a:r>
              <a:rPr lang="en-US" dirty="0" smtClean="0">
                <a:solidFill>
                  <a:srgbClr val="4D4D4D"/>
                </a:solidFill>
              </a:rPr>
              <a:t>ommunication channels globally (Savanah Morning News,2015)</a:t>
            </a:r>
          </a:p>
          <a:p>
            <a:endParaRPr lang="en-US" dirty="0" smtClean="0">
              <a:solidFill>
                <a:srgbClr val="4D4D4D"/>
              </a:solidFill>
            </a:endParaRPr>
          </a:p>
          <a:p>
            <a:endParaRPr lang="en-US" dirty="0"/>
          </a:p>
        </p:txBody>
      </p:sp>
    </p:spTree>
    <p:extLst>
      <p:ext uri="{BB962C8B-B14F-4D97-AF65-F5344CB8AC3E}">
        <p14:creationId xmlns:p14="http://schemas.microsoft.com/office/powerpoint/2010/main" val="4066607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D4D4D"/>
                </a:solidFill>
              </a:rPr>
              <a:t>Strategic Planning Process</a:t>
            </a:r>
            <a:endParaRPr lang="en-US" dirty="0">
              <a:solidFill>
                <a:srgbClr val="4D4D4D"/>
              </a:solidFill>
            </a:endParaRPr>
          </a:p>
        </p:txBody>
      </p:sp>
      <p:sp>
        <p:nvSpPr>
          <p:cNvPr id="3" name="Content Placeholder 2"/>
          <p:cNvSpPr>
            <a:spLocks noGrp="1"/>
          </p:cNvSpPr>
          <p:nvPr>
            <p:ph idx="1"/>
          </p:nvPr>
        </p:nvSpPr>
        <p:spPr>
          <a:xfrm>
            <a:off x="914400" y="2438400"/>
            <a:ext cx="7772400" cy="4191000"/>
          </a:xfrm>
        </p:spPr>
        <p:txBody>
          <a:bodyPr/>
          <a:lstStyle/>
          <a:p>
            <a:r>
              <a:rPr lang="en-US" dirty="0" smtClean="0">
                <a:solidFill>
                  <a:srgbClr val="4D4D4D"/>
                </a:solidFill>
              </a:rPr>
              <a:t>Enter global market Europe, United States and  Israel</a:t>
            </a:r>
          </a:p>
          <a:p>
            <a:r>
              <a:rPr lang="en-US" dirty="0" smtClean="0">
                <a:solidFill>
                  <a:srgbClr val="4D4D4D"/>
                </a:solidFill>
              </a:rPr>
              <a:t>New factory in Coastal Georgia</a:t>
            </a:r>
          </a:p>
          <a:p>
            <a:r>
              <a:rPr lang="en-US" dirty="0" smtClean="0">
                <a:solidFill>
                  <a:srgbClr val="4D4D4D"/>
                </a:solidFill>
              </a:rPr>
              <a:t>New market entry 100% biodegradable plastic shopping bags, to Savannah</a:t>
            </a:r>
          </a:p>
          <a:p>
            <a:r>
              <a:rPr lang="en-US" dirty="0" smtClean="0">
                <a:solidFill>
                  <a:srgbClr val="4D4D4D"/>
                </a:solidFill>
              </a:rPr>
              <a:t>New partnership with Savannah Economic Development Authority(Shamah,2015).</a:t>
            </a:r>
          </a:p>
          <a:p>
            <a:endParaRPr lang="en-US" dirty="0"/>
          </a:p>
        </p:txBody>
      </p:sp>
    </p:spTree>
    <p:extLst>
      <p:ext uri="{BB962C8B-B14F-4D97-AF65-F5344CB8AC3E}">
        <p14:creationId xmlns:p14="http://schemas.microsoft.com/office/powerpoint/2010/main" val="4075438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D4D4D"/>
                </a:solidFill>
              </a:rPr>
              <a:t>Importance of Scheduling</a:t>
            </a:r>
            <a:endParaRPr lang="en-US" dirty="0">
              <a:solidFill>
                <a:srgbClr val="4D4D4D"/>
              </a:solidFill>
            </a:endParaRPr>
          </a:p>
        </p:txBody>
      </p:sp>
      <p:sp>
        <p:nvSpPr>
          <p:cNvPr id="3" name="Content Placeholder 2"/>
          <p:cNvSpPr>
            <a:spLocks noGrp="1"/>
          </p:cNvSpPr>
          <p:nvPr>
            <p:ph idx="1"/>
          </p:nvPr>
        </p:nvSpPr>
        <p:spPr/>
        <p:txBody>
          <a:bodyPr/>
          <a:lstStyle/>
          <a:p>
            <a:r>
              <a:rPr lang="en-US" dirty="0" smtClean="0">
                <a:solidFill>
                  <a:srgbClr val="4D4D4D"/>
                </a:solidFill>
              </a:rPr>
              <a:t>Opening of new plant Savanah May 2015 requires finalization of all US licensing</a:t>
            </a:r>
          </a:p>
          <a:p>
            <a:r>
              <a:rPr lang="en-US" dirty="0" smtClean="0">
                <a:solidFill>
                  <a:srgbClr val="4D4D4D"/>
                </a:solidFill>
              </a:rPr>
              <a:t>Critical training of plant employees prior to opening</a:t>
            </a:r>
          </a:p>
          <a:p>
            <a:r>
              <a:rPr lang="en-US" dirty="0" smtClean="0">
                <a:solidFill>
                  <a:srgbClr val="4D4D4D"/>
                </a:solidFill>
              </a:rPr>
              <a:t>Timing of training on time with arrival of new pressing machines</a:t>
            </a:r>
          </a:p>
          <a:p>
            <a:r>
              <a:rPr lang="en-US" dirty="0" smtClean="0">
                <a:solidFill>
                  <a:srgbClr val="4D4D4D"/>
                </a:solidFill>
              </a:rPr>
              <a:t>Strategic timing of chemicals arriving at plant prepared for production </a:t>
            </a:r>
          </a:p>
          <a:p>
            <a:endParaRPr lang="en-US" dirty="0" smtClean="0">
              <a:solidFill>
                <a:srgbClr val="4D4D4D"/>
              </a:solidFill>
            </a:endParaRPr>
          </a:p>
          <a:p>
            <a:endParaRPr lang="en-US" dirty="0">
              <a:solidFill>
                <a:srgbClr val="4D4D4D"/>
              </a:solidFill>
            </a:endParaRPr>
          </a:p>
        </p:txBody>
      </p:sp>
    </p:spTree>
    <p:extLst>
      <p:ext uri="{BB962C8B-B14F-4D97-AF65-F5344CB8AC3E}">
        <p14:creationId xmlns:p14="http://schemas.microsoft.com/office/powerpoint/2010/main" val="3698061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D4D4D"/>
                </a:solidFill>
              </a:rPr>
              <a:t>Timeline Outline  </a:t>
            </a:r>
            <a:endParaRPr lang="en-US" dirty="0">
              <a:solidFill>
                <a:srgbClr val="4D4D4D"/>
              </a:solidFill>
            </a:endParaRPr>
          </a:p>
        </p:txBody>
      </p:sp>
      <p:sp>
        <p:nvSpPr>
          <p:cNvPr id="3" name="Content Placeholder 2"/>
          <p:cNvSpPr>
            <a:spLocks noGrp="1"/>
          </p:cNvSpPr>
          <p:nvPr>
            <p:ph idx="1"/>
          </p:nvPr>
        </p:nvSpPr>
        <p:spPr/>
        <p:txBody>
          <a:bodyPr/>
          <a:lstStyle/>
          <a:p>
            <a:pPr marL="0" indent="0">
              <a:buNone/>
            </a:pPr>
            <a:endParaRPr lang="en-US" dirty="0"/>
          </a:p>
        </p:txBody>
      </p:sp>
      <p:pic>
        <p:nvPicPr>
          <p:cNvPr id="4" name="Picture 3"/>
          <p:cNvPicPr>
            <a:picLocks noChangeAspect="1"/>
          </p:cNvPicPr>
          <p:nvPr/>
        </p:nvPicPr>
        <p:blipFill>
          <a:blip r:embed="rId3"/>
          <a:stretch>
            <a:fillRect/>
          </a:stretch>
        </p:blipFill>
        <p:spPr>
          <a:xfrm>
            <a:off x="762000" y="2404996"/>
            <a:ext cx="7391400" cy="4300603"/>
          </a:xfrm>
          <a:prstGeom prst="rect">
            <a:avLst/>
          </a:prstGeom>
        </p:spPr>
      </p:pic>
    </p:spTree>
    <p:extLst>
      <p:ext uri="{BB962C8B-B14F-4D97-AF65-F5344CB8AC3E}">
        <p14:creationId xmlns:p14="http://schemas.microsoft.com/office/powerpoint/2010/main" val="3294374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17638"/>
            <a:ext cx="7696200" cy="715962"/>
          </a:xfrm>
        </p:spPr>
        <p:txBody>
          <a:bodyPr/>
          <a:lstStyle/>
          <a:p>
            <a:r>
              <a:rPr lang="en-US" dirty="0" smtClean="0">
                <a:solidFill>
                  <a:srgbClr val="4D4D4D"/>
                </a:solidFill>
              </a:rPr>
              <a:t>Training Needs &amp; Requirements</a:t>
            </a:r>
            <a:endParaRPr lang="en-US" dirty="0">
              <a:solidFill>
                <a:srgbClr val="4D4D4D"/>
              </a:solidFill>
            </a:endParaRPr>
          </a:p>
        </p:txBody>
      </p:sp>
      <p:sp>
        <p:nvSpPr>
          <p:cNvPr id="3" name="Content Placeholder 2"/>
          <p:cNvSpPr>
            <a:spLocks noGrp="1"/>
          </p:cNvSpPr>
          <p:nvPr>
            <p:ph idx="1"/>
          </p:nvPr>
        </p:nvSpPr>
        <p:spPr/>
        <p:txBody>
          <a:bodyPr/>
          <a:lstStyle/>
          <a:p>
            <a:r>
              <a:rPr lang="en-US" dirty="0" smtClean="0">
                <a:solidFill>
                  <a:srgbClr val="4D4D4D"/>
                </a:solidFill>
              </a:rPr>
              <a:t>Training plant machine safety</a:t>
            </a:r>
          </a:p>
          <a:p>
            <a:r>
              <a:rPr lang="en-US" dirty="0" smtClean="0">
                <a:solidFill>
                  <a:srgbClr val="4D4D4D"/>
                </a:solidFill>
              </a:rPr>
              <a:t>Workforce training</a:t>
            </a:r>
          </a:p>
          <a:p>
            <a:r>
              <a:rPr lang="en-US" dirty="0" smtClean="0">
                <a:solidFill>
                  <a:srgbClr val="4D4D4D"/>
                </a:solidFill>
              </a:rPr>
              <a:t>Plastic presser training </a:t>
            </a:r>
          </a:p>
          <a:p>
            <a:r>
              <a:rPr lang="en-US" dirty="0" smtClean="0">
                <a:solidFill>
                  <a:srgbClr val="4D4D4D"/>
                </a:solidFill>
              </a:rPr>
              <a:t>Plastic product education(Savanah Morning News,2015)</a:t>
            </a:r>
          </a:p>
          <a:p>
            <a:r>
              <a:rPr lang="en-US" dirty="0" smtClean="0">
                <a:solidFill>
                  <a:srgbClr val="4D4D4D"/>
                </a:solidFill>
              </a:rPr>
              <a:t>New Apprentice Training  </a:t>
            </a:r>
          </a:p>
          <a:p>
            <a:endParaRPr lang="en-US" dirty="0"/>
          </a:p>
        </p:txBody>
      </p:sp>
    </p:spTree>
    <p:extLst>
      <p:ext uri="{BB962C8B-B14F-4D97-AF65-F5344CB8AC3E}">
        <p14:creationId xmlns:p14="http://schemas.microsoft.com/office/powerpoint/2010/main" val="3508867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24">
  <a:themeElements>
    <a:clrScheme name="">
      <a:dk1>
        <a:srgbClr val="808080"/>
      </a:dk1>
      <a:lt1>
        <a:srgbClr val="FFFFFF"/>
      </a:lt1>
      <a:dk2>
        <a:srgbClr val="808080"/>
      </a:dk2>
      <a:lt2>
        <a:srgbClr val="167EDC"/>
      </a:lt2>
      <a:accent1>
        <a:srgbClr val="2DC010"/>
      </a:accent1>
      <a:accent2>
        <a:srgbClr val="EE0077"/>
      </a:accent2>
      <a:accent3>
        <a:srgbClr val="FFFFFF"/>
      </a:accent3>
      <a:accent4>
        <a:srgbClr val="6C6C6C"/>
      </a:accent4>
      <a:accent5>
        <a:srgbClr val="ADDCAA"/>
      </a:accent5>
      <a:accent6>
        <a:srgbClr val="D8006B"/>
      </a:accent6>
      <a:hlink>
        <a:srgbClr val="FDA609"/>
      </a:hlink>
      <a:folHlink>
        <a:srgbClr val="808080"/>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FE564C"/>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B2A32"/>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AF5612"/>
        </a:lt2>
        <a:accent1>
          <a:srgbClr val="CB882F"/>
        </a:accent1>
        <a:accent2>
          <a:srgbClr val="E7C432"/>
        </a:accent2>
        <a:accent3>
          <a:srgbClr val="FFFFFF"/>
        </a:accent3>
        <a:accent4>
          <a:srgbClr val="404040"/>
        </a:accent4>
        <a:accent5>
          <a:srgbClr val="E2C3AD"/>
        </a:accent5>
        <a:accent6>
          <a:srgbClr val="D1B12C"/>
        </a:accent6>
        <a:hlink>
          <a:srgbClr val="EECA3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9A5E40"/>
        </a:lt2>
        <a:accent1>
          <a:srgbClr val="AE7750"/>
        </a:accent1>
        <a:accent2>
          <a:srgbClr val="C08D60"/>
        </a:accent2>
        <a:accent3>
          <a:srgbClr val="FFFFFF"/>
        </a:accent3>
        <a:accent4>
          <a:srgbClr val="404040"/>
        </a:accent4>
        <a:accent5>
          <a:srgbClr val="D3BDB3"/>
        </a:accent5>
        <a:accent6>
          <a:srgbClr val="AE7F56"/>
        </a:accent6>
        <a:hlink>
          <a:srgbClr val="CCA47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D1BB77"/>
        </a:lt2>
        <a:accent1>
          <a:srgbClr val="DBBA87"/>
        </a:accent1>
        <a:accent2>
          <a:srgbClr val="E0B265"/>
        </a:accent2>
        <a:accent3>
          <a:srgbClr val="FFFFFF"/>
        </a:accent3>
        <a:accent4>
          <a:srgbClr val="404040"/>
        </a:accent4>
        <a:accent5>
          <a:srgbClr val="EAD9C3"/>
        </a:accent5>
        <a:accent6>
          <a:srgbClr val="CBA15B"/>
        </a:accent6>
        <a:hlink>
          <a:srgbClr val="E9C27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3D3D3"/>
        </a:folHlink>
      </a:clrScheme>
      <a:clrMap bg1="lt1" tx1="dk1" bg2="lt2" tx2="dk2" accent1="accent1" accent2="accent2" accent3="accent3" accent4="accent4" accent5="accent5" accent6="accent6" hlink="hlink" folHlink="folHlink"/>
    </a:extraClrScheme>
    <a:extraClrScheme>
      <a:clrScheme name="powerpoint-template-24 14">
        <a:dk1>
          <a:srgbClr val="FFFFFF"/>
        </a:dk1>
        <a:lt1>
          <a:srgbClr val="FFFFFF"/>
        </a:lt1>
        <a:dk2>
          <a:srgbClr val="FFFFFF"/>
        </a:dk2>
        <a:lt2>
          <a:srgbClr val="45762A"/>
        </a:lt2>
        <a:accent1>
          <a:srgbClr val="42934C"/>
        </a:accent1>
        <a:accent2>
          <a:srgbClr val="34B66A"/>
        </a:accent2>
        <a:accent3>
          <a:srgbClr val="FFFFFF"/>
        </a:accent3>
        <a:accent4>
          <a:srgbClr val="DADADA"/>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5">
        <a:dk1>
          <a:srgbClr val="FFFFFF"/>
        </a:dk1>
        <a:lt1>
          <a:srgbClr val="FFFFFF"/>
        </a:lt1>
        <a:dk2>
          <a:srgbClr val="FFFFFF"/>
        </a:dk2>
        <a:lt2>
          <a:srgbClr val="55A6FE"/>
        </a:lt2>
        <a:accent1>
          <a:srgbClr val="71BBFF"/>
        </a:accent1>
        <a:accent2>
          <a:srgbClr val="74CCFF"/>
        </a:accent2>
        <a:accent3>
          <a:srgbClr val="FFFFFF"/>
        </a:accent3>
        <a:accent4>
          <a:srgbClr val="DADADA"/>
        </a:accent4>
        <a:accent5>
          <a:srgbClr val="BBDAFF"/>
        </a:accent5>
        <a:accent6>
          <a:srgbClr val="68B9E7"/>
        </a:accent6>
        <a:hlink>
          <a:srgbClr val="94D8FF"/>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6">
        <a:dk1>
          <a:srgbClr val="FFFFFF"/>
        </a:dk1>
        <a:lt1>
          <a:srgbClr val="FFFFFF"/>
        </a:lt1>
        <a:dk2>
          <a:srgbClr val="FFFFFF"/>
        </a:dk2>
        <a:lt2>
          <a:srgbClr val="4BA1FF"/>
        </a:lt2>
        <a:accent1>
          <a:srgbClr val="5DB2FF"/>
        </a:accent1>
        <a:accent2>
          <a:srgbClr val="65C8FF"/>
        </a:accent2>
        <a:accent3>
          <a:srgbClr val="FFFFFF"/>
        </a:accent3>
        <a:accent4>
          <a:srgbClr val="DADADA"/>
        </a:accent4>
        <a:accent5>
          <a:srgbClr val="B6D5FF"/>
        </a:accent5>
        <a:accent6>
          <a:srgbClr val="5BB5E7"/>
        </a:accent6>
        <a:hlink>
          <a:srgbClr val="87E1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141</TotalTime>
  <Words>1477</Words>
  <Application>Microsoft Office PowerPoint</Application>
  <PresentationFormat>On-screen Show (4:3)</PresentationFormat>
  <Paragraphs>82</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Microsoft Sans Serif</vt:lpstr>
      <vt:lpstr>Verdana</vt:lpstr>
      <vt:lpstr>굴림</vt:lpstr>
      <vt:lpstr>powerpoint-template-24</vt:lpstr>
      <vt:lpstr>Bram Industries Needs Analysis for Executive Management </vt:lpstr>
      <vt:lpstr>Agenda</vt:lpstr>
      <vt:lpstr>Selecting Performance</vt:lpstr>
      <vt:lpstr>Stakeholders Position</vt:lpstr>
      <vt:lpstr>Communication Plan</vt:lpstr>
      <vt:lpstr>Strategic Planning Process</vt:lpstr>
      <vt:lpstr>Importance of Scheduling</vt:lpstr>
      <vt:lpstr>Timeline Outline  </vt:lpstr>
      <vt:lpstr>Training Needs &amp; Requirements</vt:lpstr>
      <vt:lpstr>Bram Needs Assessments</vt:lpstr>
      <vt:lpstr>References</vt:lpstr>
    </vt:vector>
  </TitlesOfParts>
  <Company>Templates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Bram Industries Needs Analysis</dc:title>
  <dc:creator>Bruce Mosley</dc:creator>
  <cp:lastModifiedBy>Bruce Mosley</cp:lastModifiedBy>
  <cp:revision>15</cp:revision>
  <dcterms:created xsi:type="dcterms:W3CDTF">2015-10-11T10:18:56Z</dcterms:created>
  <dcterms:modified xsi:type="dcterms:W3CDTF">2015-10-11T12:40:49Z</dcterms:modified>
</cp:coreProperties>
</file>