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8" r:id="rId2"/>
    <p:sldId id="280" r:id="rId3"/>
    <p:sldId id="282" r:id="rId4"/>
    <p:sldId id="283" r:id="rId5"/>
    <p:sldId id="284" r:id="rId6"/>
    <p:sldId id="285" r:id="rId7"/>
    <p:sldId id="286" r:id="rId8"/>
    <p:sldId id="281" r:id="rId9"/>
    <p:sldId id="289" r:id="rId10"/>
    <p:sldId id="287" r:id="rId1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9" autoAdjust="0"/>
    <p:restoredTop sz="69297" autoAdjust="0"/>
  </p:normalViewPr>
  <p:slideViewPr>
    <p:cSldViewPr>
      <p:cViewPr varScale="1">
        <p:scale>
          <a:sx n="54" d="100"/>
          <a:sy n="54" d="100"/>
        </p:scale>
        <p:origin x="138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dirty="0"/>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819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dirty="0"/>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50FAE2F-DA84-4E06-872E-672E2E39C06E}" type="slidenum">
              <a:rPr lang="en-US" altLang="en-US"/>
              <a:pPr/>
              <a:t>‹#›</a:t>
            </a:fld>
            <a:endParaRPr lang="en-US" altLang="en-US" dirty="0"/>
          </a:p>
        </p:txBody>
      </p:sp>
    </p:spTree>
    <p:extLst>
      <p:ext uri="{BB962C8B-B14F-4D97-AF65-F5344CB8AC3E}">
        <p14:creationId xmlns:p14="http://schemas.microsoft.com/office/powerpoint/2010/main" val="11292393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everyone my name is Donald and I am</a:t>
            </a:r>
            <a:r>
              <a:rPr lang="en-US" baseline="0" dirty="0" smtClean="0"/>
              <a:t> her today to share my research on child abuse in America. Please wait to the end to ask questions but if the question is really important feel free to ask during the presentation. Lets begin</a:t>
            </a:r>
            <a:endParaRPr lang="en-US" dirty="0"/>
          </a:p>
        </p:txBody>
      </p:sp>
      <p:sp>
        <p:nvSpPr>
          <p:cNvPr id="4" name="Slide Number Placeholder 3"/>
          <p:cNvSpPr>
            <a:spLocks noGrp="1"/>
          </p:cNvSpPr>
          <p:nvPr>
            <p:ph type="sldNum" sz="quarter" idx="10"/>
          </p:nvPr>
        </p:nvSpPr>
        <p:spPr/>
        <p:txBody>
          <a:bodyPr/>
          <a:lstStyle/>
          <a:p>
            <a:fld id="{C50FAE2F-DA84-4E06-872E-672E2E39C06E}" type="slidenum">
              <a:rPr lang="en-US" altLang="en-US" smtClean="0"/>
              <a:pPr/>
              <a:t>1</a:t>
            </a:fld>
            <a:endParaRPr lang="en-US" altLang="en-US" dirty="0"/>
          </a:p>
        </p:txBody>
      </p:sp>
    </p:spTree>
    <p:extLst>
      <p:ext uri="{BB962C8B-B14F-4D97-AF65-F5344CB8AC3E}">
        <p14:creationId xmlns:p14="http://schemas.microsoft.com/office/powerpoint/2010/main" val="27055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There are thousands of children being abused and traumatized in the United States every year. The Centers for Disease Control and Prevention (CDC) “found that 678,932 victims of child abuse and neglect reported by Child Protective Services (CPS) in 2003”.(CDC,2015.  The acts of child abuse is one of the most harmful social problems the United States today. There are far too many acts of maltreatment of children resulting in a life time of physical and mental scars. Parents can be charged with child abuse neglect when they intentionally and deliberately hurt a child physically, sexually or psychological abuse. </a:t>
            </a:r>
            <a:endParaRPr lang="en-US" dirty="0"/>
          </a:p>
        </p:txBody>
      </p:sp>
      <p:sp>
        <p:nvSpPr>
          <p:cNvPr id="4" name="Slide Number Placeholder 3"/>
          <p:cNvSpPr>
            <a:spLocks noGrp="1"/>
          </p:cNvSpPr>
          <p:nvPr>
            <p:ph type="sldNum" sz="quarter" idx="10"/>
          </p:nvPr>
        </p:nvSpPr>
        <p:spPr/>
        <p:txBody>
          <a:bodyPr/>
          <a:lstStyle/>
          <a:p>
            <a:fld id="{C50FAE2F-DA84-4E06-872E-672E2E39C06E}" type="slidenum">
              <a:rPr lang="en-US" altLang="en-US" smtClean="0"/>
              <a:pPr/>
              <a:t>2</a:t>
            </a:fld>
            <a:endParaRPr lang="en-US" altLang="en-US" dirty="0"/>
          </a:p>
        </p:txBody>
      </p:sp>
    </p:spTree>
    <p:extLst>
      <p:ext uri="{BB962C8B-B14F-4D97-AF65-F5344CB8AC3E}">
        <p14:creationId xmlns:p14="http://schemas.microsoft.com/office/powerpoint/2010/main" val="341134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history of </a:t>
            </a:r>
            <a:r>
              <a:rPr lang="en-US" sz="1200" kern="1200" dirty="0" smtClean="0">
                <a:solidFill>
                  <a:schemeClr val="tx1"/>
                </a:solidFill>
                <a:latin typeface="Arial" panose="020B0604020202020204" pitchFamily="34" charset="0"/>
                <a:ea typeface="+mn-ea"/>
                <a:cs typeface="+mn-cs"/>
              </a:rPr>
              <a:t>Child abuse has existed and flourished in all cultures and ethnic backgrounds, in all its forms. Throughout history, children were considered property. Parents had the unrestricted authority to do to a child whatever was deemed necessary. Usually the father made all the disciplinary decisions. However, children are being killed or hurt by</a:t>
            </a:r>
            <a:r>
              <a:rPr lang="en-US" sz="1200" kern="1200" baseline="0" dirty="0" smtClean="0">
                <a:solidFill>
                  <a:schemeClr val="tx1"/>
                </a:solidFill>
                <a:latin typeface="Arial" panose="020B0604020202020204" pitchFamily="34" charset="0"/>
                <a:ea typeface="+mn-ea"/>
                <a:cs typeface="+mn-cs"/>
              </a:rPr>
              <a:t> family members going back several decades.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C50FAE2F-DA84-4E06-872E-672E2E39C06E}" type="slidenum">
              <a:rPr lang="en-US" altLang="en-US" smtClean="0"/>
              <a:pPr/>
              <a:t>3</a:t>
            </a:fld>
            <a:endParaRPr lang="en-US" altLang="en-US" dirty="0"/>
          </a:p>
        </p:txBody>
      </p:sp>
    </p:spTree>
    <p:extLst>
      <p:ext uri="{BB962C8B-B14F-4D97-AF65-F5344CB8AC3E}">
        <p14:creationId xmlns:p14="http://schemas.microsoft.com/office/powerpoint/2010/main" val="428681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present day </a:t>
            </a:r>
            <a:r>
              <a:rPr lang="en-US" sz="1200" kern="1200" dirty="0" smtClean="0">
                <a:solidFill>
                  <a:schemeClr val="tx1"/>
                </a:solidFill>
                <a:effectLst/>
                <a:latin typeface="Arial" panose="020B0604020202020204" pitchFamily="34" charset="0"/>
                <a:ea typeface="+mn-ea"/>
                <a:cs typeface="+mn-cs"/>
              </a:rPr>
              <a:t>we have a catastrophic number of children that are injured or dying because of child abuse. </a:t>
            </a:r>
            <a:r>
              <a:rPr lang="en-US" dirty="0" smtClean="0">
                <a:effectLst/>
                <a:latin typeface="Arial" panose="020B0604020202020204" pitchFamily="34" charset="0"/>
              </a:rPr>
              <a:t>Abuse is a growing problem in today’s society. Although abuse of adolescents  occurs at a rate lower than that of younger children, it is still very important to help keep it from continuing its harmful cycle. In our day and times we have more</a:t>
            </a:r>
            <a:r>
              <a:rPr lang="en-US" baseline="0" dirty="0" smtClean="0">
                <a:effectLst/>
                <a:latin typeface="Arial" panose="020B0604020202020204" pitchFamily="34" charset="0"/>
              </a:rPr>
              <a:t> causes of neglect that has become an epidemic. </a:t>
            </a:r>
            <a:r>
              <a:rPr lang="en-US" dirty="0" smtClean="0">
                <a:effectLst/>
                <a:latin typeface="Arial" panose="020B0604020202020204" pitchFamily="34" charset="0"/>
              </a:rPr>
              <a:t>Neglect is the most prevalent form of child abuse in the U.S. today. </a:t>
            </a:r>
          </a:p>
          <a:p>
            <a:endParaRPr lang="en-US" dirty="0" smtClean="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50FAE2F-DA84-4E06-872E-672E2E39C06E}" type="slidenum">
              <a:rPr lang="en-US" altLang="en-US" smtClean="0"/>
              <a:pPr/>
              <a:t>4</a:t>
            </a:fld>
            <a:endParaRPr lang="en-US" altLang="en-US" dirty="0"/>
          </a:p>
        </p:txBody>
      </p:sp>
    </p:spTree>
    <p:extLst>
      <p:ext uri="{BB962C8B-B14F-4D97-AF65-F5344CB8AC3E}">
        <p14:creationId xmlns:p14="http://schemas.microsoft.com/office/powerpoint/2010/main" val="208193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social</a:t>
            </a:r>
            <a:r>
              <a:rPr lang="en-US" baseline="0" dirty="0" smtClean="0"/>
              <a:t> institutions have their own problems because the history of the abuse child does not always make to the people that are trying</a:t>
            </a:r>
          </a:p>
          <a:p>
            <a:r>
              <a:rPr lang="en-US" baseline="0" dirty="0" smtClean="0"/>
              <a:t>To help the abuse children move forward. In addition, there are many different reasons the children are being admitted from schools, government </a:t>
            </a:r>
          </a:p>
          <a:p>
            <a:r>
              <a:rPr lang="en-US" baseline="0" dirty="0" smtClean="0"/>
              <a:t>Agencies and government social agencies. They combine all the medical reasons together without separating the truly mental damage children from child abuse.  Its is important that the mental health social institutions are given all the medical information and background to help that child to heal. </a:t>
            </a:r>
            <a:endParaRPr lang="en-US" dirty="0"/>
          </a:p>
        </p:txBody>
      </p:sp>
      <p:sp>
        <p:nvSpPr>
          <p:cNvPr id="4" name="Slide Number Placeholder 3"/>
          <p:cNvSpPr>
            <a:spLocks noGrp="1"/>
          </p:cNvSpPr>
          <p:nvPr>
            <p:ph type="sldNum" sz="quarter" idx="10"/>
          </p:nvPr>
        </p:nvSpPr>
        <p:spPr/>
        <p:txBody>
          <a:bodyPr/>
          <a:lstStyle/>
          <a:p>
            <a:fld id="{C50FAE2F-DA84-4E06-872E-672E2E39C06E}" type="slidenum">
              <a:rPr lang="en-US" altLang="en-US" smtClean="0"/>
              <a:pPr/>
              <a:t>5</a:t>
            </a:fld>
            <a:endParaRPr lang="en-US" altLang="en-US" dirty="0"/>
          </a:p>
        </p:txBody>
      </p:sp>
    </p:spTree>
    <p:extLst>
      <p:ext uri="{BB962C8B-B14F-4D97-AF65-F5344CB8AC3E}">
        <p14:creationId xmlns:p14="http://schemas.microsoft.com/office/powerpoint/2010/main" val="557616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gathering of the Socio-Demographic variable information on child abuse has many barriers to the reporting of the child abuse. The factors of location, family size, male, females, and medical agencies reporting child abuse. In order to track and record the child abuse statistics to find trends to prevent the child abuse is a difficult task. The child abuse incidents are reported from different avenues such as children affairs, juvenile, foster homes, social agencies and police department all have different ways to report child abuse. However, these avenues are not interconnected to prevent child abusers from slipping through the system undetected as habitual child abusers. The medical providers have a difficult time understanding which child is truly sick from the flu and which ones are being neglected. In addition, the emergency room have difficult time determining the illness or child abuse (Evans &amp; Rosch, 2015).</a:t>
            </a:r>
            <a:endParaRPr lang="en-US" dirty="0">
              <a:effectLst/>
            </a:endParaRPr>
          </a:p>
        </p:txBody>
      </p:sp>
      <p:sp>
        <p:nvSpPr>
          <p:cNvPr id="4" name="Slide Number Placeholder 3"/>
          <p:cNvSpPr>
            <a:spLocks noGrp="1"/>
          </p:cNvSpPr>
          <p:nvPr>
            <p:ph type="sldNum" sz="quarter" idx="10"/>
          </p:nvPr>
        </p:nvSpPr>
        <p:spPr/>
        <p:txBody>
          <a:bodyPr/>
          <a:lstStyle/>
          <a:p>
            <a:fld id="{C50FAE2F-DA84-4E06-872E-672E2E39C06E}" type="slidenum">
              <a:rPr lang="en-US" altLang="en-US" smtClean="0"/>
              <a:pPr/>
              <a:t>6</a:t>
            </a:fld>
            <a:endParaRPr lang="en-US" altLang="en-US" dirty="0"/>
          </a:p>
        </p:txBody>
      </p:sp>
    </p:spTree>
    <p:extLst>
      <p:ext uri="{BB962C8B-B14F-4D97-AF65-F5344CB8AC3E}">
        <p14:creationId xmlns:p14="http://schemas.microsoft.com/office/powerpoint/2010/main" val="2890406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sociological theory is that the children from abusive families continue that tradition into the future. The learn these habits which are passed down from</a:t>
            </a:r>
            <a:r>
              <a:rPr lang="en-US" baseline="0" dirty="0" smtClean="0"/>
              <a:t> generation to generation.  The behaviors of the child and parents are not normal in society. They do not have any other way to learn about violence of child abuse through experience. </a:t>
            </a:r>
            <a:endParaRPr lang="en-US" dirty="0"/>
          </a:p>
        </p:txBody>
      </p:sp>
      <p:sp>
        <p:nvSpPr>
          <p:cNvPr id="4" name="Slide Number Placeholder 3"/>
          <p:cNvSpPr>
            <a:spLocks noGrp="1"/>
          </p:cNvSpPr>
          <p:nvPr>
            <p:ph type="sldNum" sz="quarter" idx="10"/>
          </p:nvPr>
        </p:nvSpPr>
        <p:spPr/>
        <p:txBody>
          <a:bodyPr/>
          <a:lstStyle/>
          <a:p>
            <a:fld id="{C50FAE2F-DA84-4E06-872E-672E2E39C06E}" type="slidenum">
              <a:rPr lang="en-US" altLang="en-US" smtClean="0"/>
              <a:pPr/>
              <a:t>7</a:t>
            </a:fld>
            <a:endParaRPr lang="en-US" altLang="en-US" dirty="0"/>
          </a:p>
        </p:txBody>
      </p:sp>
    </p:spTree>
    <p:extLst>
      <p:ext uri="{BB962C8B-B14F-4D97-AF65-F5344CB8AC3E}">
        <p14:creationId xmlns:p14="http://schemas.microsoft.com/office/powerpoint/2010/main" val="3055403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actions is an important</a:t>
            </a:r>
            <a:r>
              <a:rPr lang="en-US" baseline="0" dirty="0" smtClean="0"/>
              <a:t> part of any push to change the trends of abused children. </a:t>
            </a:r>
            <a:endParaRPr lang="en-US" dirty="0"/>
          </a:p>
        </p:txBody>
      </p:sp>
      <p:sp>
        <p:nvSpPr>
          <p:cNvPr id="4" name="Slide Number Placeholder 3"/>
          <p:cNvSpPr>
            <a:spLocks noGrp="1"/>
          </p:cNvSpPr>
          <p:nvPr>
            <p:ph type="sldNum" sz="quarter" idx="10"/>
          </p:nvPr>
        </p:nvSpPr>
        <p:spPr/>
        <p:txBody>
          <a:bodyPr/>
          <a:lstStyle/>
          <a:p>
            <a:fld id="{C50FAE2F-DA84-4E06-872E-672E2E39C06E}" type="slidenum">
              <a:rPr lang="en-US" altLang="en-US" smtClean="0"/>
              <a:pPr/>
              <a:t>8</a:t>
            </a:fld>
            <a:endParaRPr lang="en-US" altLang="en-US" dirty="0"/>
          </a:p>
        </p:txBody>
      </p:sp>
    </p:spTree>
    <p:extLst>
      <p:ext uri="{BB962C8B-B14F-4D97-AF65-F5344CB8AC3E}">
        <p14:creationId xmlns:p14="http://schemas.microsoft.com/office/powerpoint/2010/main" val="92962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the parents responsibility and</a:t>
            </a:r>
            <a:r>
              <a:rPr lang="en-US" baseline="0" dirty="0" smtClean="0"/>
              <a:t> duty to ensure their child is not abused.  The abusive </a:t>
            </a:r>
            <a:r>
              <a:rPr lang="en-US" dirty="0" smtClean="0"/>
              <a:t>Parents greatly affect their children’s behavior. Children are like sponges--they model everything a parent does and incorporate what they see into their own lives. It is important that parents set the right examples for their children. Negative examples can be detrimental to a child’s development and can lead to bad behavior. There</a:t>
            </a:r>
            <a:r>
              <a:rPr lang="en-US" baseline="0" dirty="0" smtClean="0"/>
              <a:t> are social factors that are clearly one of the reasons for some many children being abused. The government has many different legislations to protect children but more governmental resources needed to be committed to this social problem. </a:t>
            </a:r>
            <a:endParaRPr lang="en-US" dirty="0"/>
          </a:p>
        </p:txBody>
      </p:sp>
      <p:sp>
        <p:nvSpPr>
          <p:cNvPr id="4" name="Slide Number Placeholder 3"/>
          <p:cNvSpPr>
            <a:spLocks noGrp="1"/>
          </p:cNvSpPr>
          <p:nvPr>
            <p:ph type="sldNum" sz="quarter" idx="10"/>
          </p:nvPr>
        </p:nvSpPr>
        <p:spPr/>
        <p:txBody>
          <a:bodyPr/>
          <a:lstStyle/>
          <a:p>
            <a:fld id="{C50FAE2F-DA84-4E06-872E-672E2E39C06E}" type="slidenum">
              <a:rPr lang="en-US" altLang="en-US" smtClean="0"/>
              <a:pPr/>
              <a:t>9</a:t>
            </a:fld>
            <a:endParaRPr lang="en-US" altLang="en-US" dirty="0"/>
          </a:p>
        </p:txBody>
      </p:sp>
    </p:spTree>
    <p:extLst>
      <p:ext uri="{BB962C8B-B14F-4D97-AF65-F5344CB8AC3E}">
        <p14:creationId xmlns:p14="http://schemas.microsoft.com/office/powerpoint/2010/main" val="2702892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381000"/>
            <a:ext cx="8382000" cy="704850"/>
          </a:xfrm>
          <a:effectLst>
            <a:outerShdw dist="28398" dir="1593903" algn="ctr" rotWithShape="0">
              <a:schemeClr val="accent1"/>
            </a:outerShdw>
          </a:effectLst>
        </p:spPr>
        <p:txBody>
          <a:bodyPr/>
          <a:lstStyle>
            <a:lvl1pPr>
              <a:defRPr sz="40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457200" y="1066800"/>
            <a:ext cx="8382000" cy="685800"/>
          </a:xfrm>
          <a:effectLst>
            <a:outerShdw dist="28398" dir="1593903" algn="ctr" rotWithShape="0">
              <a:schemeClr val="accent1"/>
            </a:outerShdw>
          </a:effectLst>
        </p:spPr>
        <p:txBody>
          <a:bodyPr/>
          <a:lstStyle>
            <a:lvl1pPr marL="0" indent="0">
              <a:buFontTx/>
              <a:buNone/>
              <a:defRPr sz="2800"/>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224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1524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030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216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12986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581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676400"/>
            <a:ext cx="3581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239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805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418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1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2150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47313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7315200" cy="7159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685800" y="1676400"/>
            <a:ext cx="7315200" cy="4191000"/>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Child Abuse in America</a:t>
            </a:r>
            <a:endParaRPr lang="en-US" dirty="0"/>
          </a:p>
        </p:txBody>
      </p:sp>
      <p:sp>
        <p:nvSpPr>
          <p:cNvPr id="3" name="Subtitle 2"/>
          <p:cNvSpPr>
            <a:spLocks noGrp="1"/>
          </p:cNvSpPr>
          <p:nvPr>
            <p:ph type="subTitle" idx="1"/>
          </p:nvPr>
        </p:nvSpPr>
        <p:spPr/>
        <p:txBody>
          <a:bodyPr/>
          <a:lstStyle/>
          <a:p>
            <a:r>
              <a:rPr lang="en-US" dirty="0" smtClean="0"/>
              <a:t>Donald Rogers </a:t>
            </a:r>
          </a:p>
          <a:p>
            <a:r>
              <a:rPr lang="en-US" dirty="0" smtClean="0"/>
              <a:t>SOC 210 RA01</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912650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1600" dirty="0" smtClean="0">
                <a:effectLst/>
              </a:rPr>
              <a:t>Centers for Disease Control and Prevention (CDC).(2015).Child maltreatment prevention. Retrieved from www.cdc.gov/violenceprevention/childmaltreatement</a:t>
            </a:r>
          </a:p>
          <a:p>
            <a:endParaRPr lang="en-US" sz="1800" dirty="0" smtClean="0">
              <a:effectLst/>
            </a:endParaRPr>
          </a:p>
          <a:p>
            <a:r>
              <a:rPr lang="en-US" sz="1600" dirty="0" smtClean="0"/>
              <a:t>Evans</a:t>
            </a:r>
            <a:r>
              <a:rPr lang="en-US" sz="1600" dirty="0"/>
              <a:t>, K.,&amp; Rosch,J.(2015).Barriers to reporting child maltreatment: Do emergency medical </a:t>
            </a:r>
            <a:r>
              <a:rPr lang="en-US" sz="1600" dirty="0" smtClean="0"/>
              <a:t>services </a:t>
            </a:r>
            <a:r>
              <a:rPr lang="en-US" sz="1600" dirty="0"/>
              <a:t>professional fully understand their role as mandatory reports. </a:t>
            </a:r>
            <a:r>
              <a:rPr lang="en-US" sz="1600" i="1" dirty="0"/>
              <a:t>North Carolina </a:t>
            </a:r>
            <a:endParaRPr lang="en-US" sz="1600" dirty="0"/>
          </a:p>
          <a:p>
            <a:r>
              <a:rPr lang="en-US" sz="1600" i="1" dirty="0" smtClean="0">
                <a:effectLst/>
              </a:rPr>
              <a:t>Medical Journal.</a:t>
            </a:r>
            <a:r>
              <a:rPr lang="en-US" sz="1600" dirty="0" smtClean="0">
                <a:effectLst/>
              </a:rPr>
              <a:t>Vol. 76, no. 1,pgs. 13-18</a:t>
            </a:r>
          </a:p>
          <a:p>
            <a:endParaRPr lang="en-US" sz="1800" u="sng" dirty="0" smtClean="0"/>
          </a:p>
          <a:p>
            <a:endParaRPr lang="en-US" sz="1800" dirty="0" smtClean="0">
              <a:effectLst/>
            </a:endParaRPr>
          </a:p>
          <a:p>
            <a:endParaRPr lang="en-US" sz="2400" dirty="0"/>
          </a:p>
        </p:txBody>
      </p:sp>
    </p:spTree>
    <p:extLst>
      <p:ext uri="{BB962C8B-B14F-4D97-AF65-F5344CB8AC3E}">
        <p14:creationId xmlns:p14="http://schemas.microsoft.com/office/powerpoint/2010/main" val="2113112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304800" y="1676400"/>
            <a:ext cx="7315200" cy="4191000"/>
          </a:xfrm>
        </p:spPr>
        <p:txBody>
          <a:bodyPr/>
          <a:lstStyle/>
          <a:p>
            <a:pPr lvl="0"/>
            <a:r>
              <a:rPr lang="en-US" sz="2000" dirty="0"/>
              <a:t>Child abuse in the United States has become a serious social problem. There are thousands of children being abused and traumatized in the United States every year. This presentation will review the history of child abuse, different forms of child abuse, social effects of child abuse and possible solutions to the prevention of child abuse.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953000"/>
            <a:ext cx="2033207" cy="1458826"/>
          </a:xfrm>
          <a:prstGeom prst="rect">
            <a:avLst/>
          </a:prstGeom>
        </p:spPr>
      </p:pic>
    </p:spTree>
    <p:extLst>
      <p:ext uri="{BB962C8B-B14F-4D97-AF65-F5344CB8AC3E}">
        <p14:creationId xmlns:p14="http://schemas.microsoft.com/office/powerpoint/2010/main" val="1893515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sz="2000" dirty="0"/>
              <a:t>The social ills of child abuse plagues the United States historically showing little evidence that this child abuse social problem has been resolved. </a:t>
            </a:r>
            <a:endParaRPr lang="en-US" sz="2000" dirty="0" smtClean="0"/>
          </a:p>
          <a:p>
            <a:endParaRPr lang="en-US" sz="2000" dirty="0" smtClean="0"/>
          </a:p>
          <a:p>
            <a:r>
              <a:rPr lang="en-US" sz="2000" dirty="0"/>
              <a:t>The American public and social services agencies have been fighting child abuse issues as early as 1888, during the Women’s Rights Movements led by Ladies Federal Labor Union </a:t>
            </a:r>
            <a:endParaRPr lang="en-US" sz="2000" dirty="0" smtClean="0"/>
          </a:p>
          <a:p>
            <a:endParaRPr lang="en-US" sz="2000" dirty="0" smtClean="0"/>
          </a:p>
          <a:p>
            <a:r>
              <a:rPr lang="en-US" sz="2000" dirty="0"/>
              <a:t>In the middle of the 1960s, the government realized that the urgency for programs and legislation such as the Child Abuse Reporting Law that was set-up by the U.S. Children's Bureau. </a:t>
            </a:r>
          </a:p>
        </p:txBody>
      </p:sp>
      <p:sp>
        <p:nvSpPr>
          <p:cNvPr id="6" name="AutoShape 4" descr="Image result for child abuse history"/>
          <p:cNvSpPr>
            <a:spLocks noChangeAspect="1" noChangeArrowheads="1"/>
          </p:cNvSpPr>
          <p:nvPr/>
        </p:nvSpPr>
        <p:spPr bwMode="auto">
          <a:xfrm>
            <a:off x="2438400" y="5486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a:picLocks noChangeAspect="1"/>
          </p:cNvPicPr>
          <p:nvPr/>
        </p:nvPicPr>
        <p:blipFill>
          <a:blip r:embed="rId3"/>
          <a:stretch>
            <a:fillRect/>
          </a:stretch>
        </p:blipFill>
        <p:spPr>
          <a:xfrm>
            <a:off x="7954746" y="5393532"/>
            <a:ext cx="1174838" cy="1464468"/>
          </a:xfrm>
          <a:prstGeom prst="rect">
            <a:avLst/>
          </a:prstGeom>
        </p:spPr>
      </p:pic>
    </p:spTree>
    <p:extLst>
      <p:ext uri="{BB962C8B-B14F-4D97-AF65-F5344CB8AC3E}">
        <p14:creationId xmlns:p14="http://schemas.microsoft.com/office/powerpoint/2010/main" val="645646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Day</a:t>
            </a:r>
            <a:endParaRPr lang="en-US" dirty="0"/>
          </a:p>
        </p:txBody>
      </p:sp>
      <p:sp>
        <p:nvSpPr>
          <p:cNvPr id="3" name="Content Placeholder 2"/>
          <p:cNvSpPr>
            <a:spLocks noGrp="1"/>
          </p:cNvSpPr>
          <p:nvPr>
            <p:ph idx="1"/>
          </p:nvPr>
        </p:nvSpPr>
        <p:spPr/>
        <p:txBody>
          <a:bodyPr/>
          <a:lstStyle/>
          <a:p>
            <a:r>
              <a:rPr lang="en-US" sz="2000" dirty="0" smtClean="0"/>
              <a:t>There is a catastrophic </a:t>
            </a:r>
            <a:r>
              <a:rPr lang="en-US" sz="2000" dirty="0"/>
              <a:t>number of children that are injured or dying because of child abuse. In the United States today we have more than 3 million reports of child abuse and 4 or 5 children are killed by child abuse or neglect </a:t>
            </a:r>
            <a:r>
              <a:rPr lang="en-US" sz="2000" dirty="0" smtClean="0"/>
              <a:t>(Findlaw,2015).</a:t>
            </a:r>
          </a:p>
          <a:p>
            <a:pPr marL="0" indent="0">
              <a:buNone/>
            </a:pPr>
            <a:endParaRPr lang="en-US" sz="2000" dirty="0" smtClean="0"/>
          </a:p>
          <a:p>
            <a:r>
              <a:rPr lang="en-US" sz="2000" dirty="0"/>
              <a:t>The United States is not doing very well with the prevention of child abuse. This is evident in the United States because of the number of children in overloaded foster care system, homelessness and </a:t>
            </a:r>
            <a:r>
              <a:rPr lang="en-US" sz="2000" dirty="0" smtClean="0"/>
              <a:t>poverty</a:t>
            </a:r>
          </a:p>
          <a:p>
            <a:endParaRPr lang="en-US" sz="2000" dirty="0" smtClean="0"/>
          </a:p>
          <a:p>
            <a:r>
              <a:rPr lang="en-US" sz="2000" dirty="0"/>
              <a:t>The United States is losing the battle of protecting children from predators and their own family members. The child abuse epidemic has reached catastrophic proportions that is a direction reflection of our society. </a:t>
            </a:r>
            <a:endParaRPr lang="en-US" sz="2000" dirty="0" smtClean="0"/>
          </a:p>
          <a:p>
            <a:endParaRPr lang="en-US" sz="2000" dirty="0"/>
          </a:p>
          <a:p>
            <a:endParaRPr lang="en-US" sz="2000" dirty="0" smtClean="0"/>
          </a:p>
          <a:p>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4038600"/>
            <a:ext cx="1295400" cy="1566589"/>
          </a:xfrm>
          <a:prstGeom prst="rect">
            <a:avLst/>
          </a:prstGeom>
        </p:spPr>
      </p:pic>
    </p:spTree>
    <p:extLst>
      <p:ext uri="{BB962C8B-B14F-4D97-AF65-F5344CB8AC3E}">
        <p14:creationId xmlns:p14="http://schemas.microsoft.com/office/powerpoint/2010/main" val="2163661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Institution</a:t>
            </a:r>
            <a:endParaRPr lang="en-US" dirty="0"/>
          </a:p>
        </p:txBody>
      </p:sp>
      <p:sp>
        <p:nvSpPr>
          <p:cNvPr id="3" name="Content Placeholder 2"/>
          <p:cNvSpPr>
            <a:spLocks noGrp="1"/>
          </p:cNvSpPr>
          <p:nvPr>
            <p:ph idx="1"/>
          </p:nvPr>
        </p:nvSpPr>
        <p:spPr>
          <a:xfrm>
            <a:off x="609600" y="1676400"/>
            <a:ext cx="7315200" cy="4191000"/>
          </a:xfrm>
        </p:spPr>
        <p:txBody>
          <a:bodyPr/>
          <a:lstStyle/>
          <a:p>
            <a:r>
              <a:rPr lang="en-US" sz="2000" dirty="0"/>
              <a:t>The United States is losing the battle of protecting children from predators and their own family members. The child abuse epidemic has reached catastrophic proportions that is a direction reflection of our society. </a:t>
            </a:r>
            <a:endParaRPr lang="en-US" sz="2000" dirty="0" smtClean="0"/>
          </a:p>
          <a:p>
            <a:endParaRPr lang="en-US" sz="2000" dirty="0"/>
          </a:p>
          <a:p>
            <a:r>
              <a:rPr lang="en-US" sz="2000" dirty="0"/>
              <a:t>The abuse child may be admitted by the schools, social services, government agencies and simple </a:t>
            </a:r>
            <a:r>
              <a:rPr lang="en-US" sz="2000" dirty="0" smtClean="0"/>
              <a:t>referrals</a:t>
            </a:r>
            <a:r>
              <a:rPr lang="en-US" sz="2000" dirty="0"/>
              <a:t> </a:t>
            </a:r>
            <a:r>
              <a:rPr lang="en-US" sz="2000" dirty="0" smtClean="0"/>
              <a:t>for several reasons neglect, sexual abuse and maltreatment </a:t>
            </a:r>
          </a:p>
          <a:p>
            <a:endParaRPr lang="en-US" sz="2000" dirty="0"/>
          </a:p>
          <a:p>
            <a:r>
              <a:rPr lang="en-US" sz="2000" dirty="0"/>
              <a:t>The mental institution have certain protocol when children are not submitted by their parents. The healing process for this child does not start until the social or mental institution intervenes address the year’s maltreatment.  </a:t>
            </a:r>
          </a:p>
          <a:p>
            <a:endParaRPr lang="en-US" sz="2000" dirty="0"/>
          </a:p>
        </p:txBody>
      </p:sp>
      <p:pic>
        <p:nvPicPr>
          <p:cNvPr id="157700" name="Picture 4" descr="statistics graph number of child deaths per day due to child abu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2971800"/>
            <a:ext cx="1562100" cy="2130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750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715963"/>
          </a:xfrm>
        </p:spPr>
        <p:txBody>
          <a:bodyPr/>
          <a:lstStyle/>
          <a:p>
            <a:r>
              <a:rPr lang="en-US" dirty="0" smtClean="0"/>
              <a:t>Socio-Demographic Variables</a:t>
            </a:r>
            <a:endParaRPr lang="en-US" dirty="0"/>
          </a:p>
        </p:txBody>
      </p:sp>
      <p:sp>
        <p:nvSpPr>
          <p:cNvPr id="3" name="Content Placeholder 2"/>
          <p:cNvSpPr>
            <a:spLocks noGrp="1"/>
          </p:cNvSpPr>
          <p:nvPr>
            <p:ph idx="1"/>
          </p:nvPr>
        </p:nvSpPr>
        <p:spPr>
          <a:xfrm>
            <a:off x="685800" y="1219200"/>
            <a:ext cx="7315200" cy="4191000"/>
          </a:xfrm>
        </p:spPr>
        <p:txBody>
          <a:bodyPr/>
          <a:lstStyle/>
          <a:p>
            <a:r>
              <a:rPr lang="en-US" sz="2000" dirty="0"/>
              <a:t>The gathering of the Socio-Demographic variable information on child abuse has many barriers to the reporting of the child abuse. The factors of location, family size, male, females, and medical agencies reporting child abuse</a:t>
            </a:r>
            <a:r>
              <a:rPr lang="en-US" sz="2000" dirty="0" smtClean="0"/>
              <a:t>.</a:t>
            </a:r>
          </a:p>
          <a:p>
            <a:endParaRPr lang="en-US" sz="2000" dirty="0" smtClean="0"/>
          </a:p>
          <a:p>
            <a:r>
              <a:rPr lang="en-US" sz="2000" dirty="0" smtClean="0"/>
              <a:t>The </a:t>
            </a:r>
            <a:r>
              <a:rPr lang="en-US" sz="2000" dirty="0"/>
              <a:t>child abuse incidents are reported from different avenues such as children affairs, juvenile, foster homes, social agencies and police department all have different ways to report child abuse. </a:t>
            </a:r>
            <a:endParaRPr lang="en-US" sz="2000" dirty="0" smtClean="0"/>
          </a:p>
          <a:p>
            <a:endParaRPr lang="en-US" sz="2000" dirty="0" smtClean="0"/>
          </a:p>
          <a:p>
            <a:r>
              <a:rPr lang="en-US" sz="2000" dirty="0" smtClean="0">
                <a:effectLst/>
              </a:rPr>
              <a:t>The medical providers have a difficult time understanding which child is truly sick from the flu and which ones are being neglected. In addition, the emergency room have difficult time determining the illness or child abuse (Evans &amp; Rosch, 2015).</a:t>
            </a:r>
          </a:p>
          <a:p>
            <a:endParaRPr lang="en-US" sz="2000" dirty="0"/>
          </a:p>
        </p:txBody>
      </p:sp>
    </p:spTree>
    <p:extLst>
      <p:ext uri="{BB962C8B-B14F-4D97-AF65-F5344CB8AC3E}">
        <p14:creationId xmlns:p14="http://schemas.microsoft.com/office/powerpoint/2010/main" val="79951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Sociological Theory </a:t>
            </a:r>
            <a:endParaRPr lang="en-US" dirty="0"/>
          </a:p>
        </p:txBody>
      </p:sp>
      <p:sp>
        <p:nvSpPr>
          <p:cNvPr id="3" name="Content Placeholder 2"/>
          <p:cNvSpPr>
            <a:spLocks noGrp="1"/>
          </p:cNvSpPr>
          <p:nvPr>
            <p:ph idx="1"/>
          </p:nvPr>
        </p:nvSpPr>
        <p:spPr/>
        <p:txBody>
          <a:bodyPr/>
          <a:lstStyle/>
          <a:p>
            <a:r>
              <a:rPr lang="en-US" sz="2000" dirty="0"/>
              <a:t>Child abuse is considered a sociological occurrence that is not a normal behavior patterns for human beings because the child abuse is learned from the abusing parents</a:t>
            </a:r>
            <a:r>
              <a:rPr lang="en-US" dirty="0"/>
              <a:t>. </a:t>
            </a:r>
            <a:endParaRPr lang="en-US" dirty="0" smtClean="0"/>
          </a:p>
          <a:p>
            <a:pPr marL="0" indent="0">
              <a:buNone/>
            </a:pPr>
            <a:endParaRPr lang="en-US" dirty="0" smtClean="0"/>
          </a:p>
          <a:p>
            <a:r>
              <a:rPr lang="en-US" sz="2000" dirty="0" smtClean="0"/>
              <a:t>The sociological traditions and learned behaviors derived from years of verbal and physical abuse. This makes it true that child abuse is a sociological child abuse is considered a sociological phenomenon </a:t>
            </a:r>
          </a:p>
          <a:p>
            <a:endParaRPr lang="en-US" sz="2000" dirty="0" smtClean="0"/>
          </a:p>
          <a:p>
            <a:r>
              <a:rPr lang="en-US" sz="2000" dirty="0"/>
              <a:t>The social impact of the child abuse is passed on to future generations while society still looks for new and innovative ways to prevent untimely injuries.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2168" y="5216030"/>
            <a:ext cx="1143000" cy="1646089"/>
          </a:xfrm>
          <a:prstGeom prst="rect">
            <a:avLst/>
          </a:prstGeom>
        </p:spPr>
      </p:pic>
    </p:spTree>
    <p:extLst>
      <p:ext uri="{BB962C8B-B14F-4D97-AF65-F5344CB8AC3E}">
        <p14:creationId xmlns:p14="http://schemas.microsoft.com/office/powerpoint/2010/main" val="1206430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Action</a:t>
            </a:r>
            <a:endParaRPr lang="en-US" dirty="0"/>
          </a:p>
        </p:txBody>
      </p:sp>
      <p:sp>
        <p:nvSpPr>
          <p:cNvPr id="3" name="Content Placeholder 2"/>
          <p:cNvSpPr>
            <a:spLocks noGrp="1"/>
          </p:cNvSpPr>
          <p:nvPr>
            <p:ph idx="1"/>
          </p:nvPr>
        </p:nvSpPr>
        <p:spPr/>
        <p:txBody>
          <a:bodyPr/>
          <a:lstStyle/>
          <a:p>
            <a:r>
              <a:rPr lang="en-US" sz="2800" dirty="0" smtClean="0"/>
              <a:t>Social advocates and social agencies working together</a:t>
            </a:r>
          </a:p>
          <a:p>
            <a:endParaRPr lang="en-US" sz="2800" dirty="0" smtClean="0"/>
          </a:p>
          <a:p>
            <a:r>
              <a:rPr lang="en-US" sz="2800" dirty="0" smtClean="0"/>
              <a:t>Community based social actions to address child abuse</a:t>
            </a:r>
          </a:p>
          <a:p>
            <a:endParaRPr lang="en-US" sz="2800" dirty="0" smtClean="0"/>
          </a:p>
          <a:p>
            <a:r>
              <a:rPr lang="en-US" sz="2800" dirty="0" smtClean="0"/>
              <a:t>Community hotlines to report abuse in timely manner confidentially</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5822" y="5346357"/>
            <a:ext cx="2032000" cy="1524000"/>
          </a:xfrm>
          <a:prstGeom prst="rect">
            <a:avLst/>
          </a:prstGeom>
        </p:spPr>
      </p:pic>
    </p:spTree>
    <p:extLst>
      <p:ext uri="{BB962C8B-B14F-4D97-AF65-F5344CB8AC3E}">
        <p14:creationId xmlns:p14="http://schemas.microsoft.com/office/powerpoint/2010/main" val="2580245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Child abuse has a long history dating back to 1800s</a:t>
            </a:r>
          </a:p>
          <a:p>
            <a:r>
              <a:rPr lang="en-US" dirty="0" smtClean="0"/>
              <a:t>Child abuse demographics are difficult because of different agencies report systems</a:t>
            </a:r>
          </a:p>
          <a:p>
            <a:r>
              <a:rPr lang="en-US" dirty="0" smtClean="0"/>
              <a:t>Child abuse is an social issue that is not getting better</a:t>
            </a:r>
            <a:endParaRPr lang="en-US" dirty="0"/>
          </a:p>
        </p:txBody>
      </p:sp>
    </p:spTree>
    <p:extLst>
      <p:ext uri="{BB962C8B-B14F-4D97-AF65-F5344CB8AC3E}">
        <p14:creationId xmlns:p14="http://schemas.microsoft.com/office/powerpoint/2010/main" val="3494567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0084D9"/>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0067B5"/>
        </a:lt2>
        <a:accent1>
          <a:srgbClr val="1881BF"/>
        </a:accent1>
        <a:accent2>
          <a:srgbClr val="39B0DA"/>
        </a:accent2>
        <a:accent3>
          <a:srgbClr val="FFFFFF"/>
        </a:accent3>
        <a:accent4>
          <a:srgbClr val="404040"/>
        </a:accent4>
        <a:accent5>
          <a:srgbClr val="ABC1DC"/>
        </a:accent5>
        <a:accent6>
          <a:srgbClr val="339FC5"/>
        </a:accent6>
        <a:hlink>
          <a:srgbClr val="40B0D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026788"/>
        </a:lt2>
        <a:accent1>
          <a:srgbClr val="0089B3"/>
        </a:accent1>
        <a:accent2>
          <a:srgbClr val="01A2CE"/>
        </a:accent2>
        <a:accent3>
          <a:srgbClr val="FFFFFF"/>
        </a:accent3>
        <a:accent4>
          <a:srgbClr val="404040"/>
        </a:accent4>
        <a:accent5>
          <a:srgbClr val="AAC4D6"/>
        </a:accent5>
        <a:accent6>
          <a:srgbClr val="0192BA"/>
        </a:accent6>
        <a:hlink>
          <a:srgbClr val="01B3D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559CC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006AB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0084D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05EDC"/>
        </a:lt2>
        <a:accent1>
          <a:srgbClr val="3488E9"/>
        </a:accent1>
        <a:accent2>
          <a:srgbClr val="50B3F5"/>
        </a:accent2>
        <a:accent3>
          <a:srgbClr val="FFFFFF"/>
        </a:accent3>
        <a:accent4>
          <a:srgbClr val="404040"/>
        </a:accent4>
        <a:accent5>
          <a:srgbClr val="AEC3F2"/>
        </a:accent5>
        <a:accent6>
          <a:srgbClr val="48A2DE"/>
        </a:accent6>
        <a:hlink>
          <a:srgbClr val="65D4F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406</TotalTime>
  <Words>1483</Words>
  <Application>Microsoft Office PowerPoint</Application>
  <PresentationFormat>On-screen Show (4:3)</PresentationFormat>
  <Paragraphs>74</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Microsoft Sans Serif</vt:lpstr>
      <vt:lpstr>Verdana</vt:lpstr>
      <vt:lpstr>굴림</vt:lpstr>
      <vt:lpstr>Times New Roman</vt:lpstr>
      <vt:lpstr>powerpoint-template-24</vt:lpstr>
      <vt:lpstr>Child Abuse in America</vt:lpstr>
      <vt:lpstr>Introduction</vt:lpstr>
      <vt:lpstr>History</vt:lpstr>
      <vt:lpstr>Present Day</vt:lpstr>
      <vt:lpstr>Social Institution</vt:lpstr>
      <vt:lpstr>Socio-Demographic Variables</vt:lpstr>
      <vt:lpstr>Sociological Theory </vt:lpstr>
      <vt:lpstr>Social Action</vt:lpstr>
      <vt:lpstr>Conclusion</vt:lpstr>
      <vt:lpstr>References</vt:lpstr>
    </vt:vector>
  </TitlesOfParts>
  <Company>Templates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Bruce Mosley</dc:creator>
  <cp:lastModifiedBy>Bruce Mosley</cp:lastModifiedBy>
  <cp:revision>14</cp:revision>
  <dcterms:created xsi:type="dcterms:W3CDTF">2015-10-03T18:11:41Z</dcterms:created>
  <dcterms:modified xsi:type="dcterms:W3CDTF">2015-10-04T00:58:29Z</dcterms:modified>
</cp:coreProperties>
</file>