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3" r:id="rId6"/>
    <p:sldId id="260" r:id="rId7"/>
    <p:sldId id="261" r:id="rId8"/>
    <p:sldId id="262" r:id="rId9"/>
    <p:sldId id="264"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65897" autoAdjust="0"/>
  </p:normalViewPr>
  <p:slideViewPr>
    <p:cSldViewPr>
      <p:cViewPr varScale="1">
        <p:scale>
          <a:sx n="47" d="100"/>
          <a:sy n="47" d="100"/>
        </p:scale>
        <p:origin x="-20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62438-E960-4260-B6FE-D0B23E445BE7}" type="datetimeFigureOut">
              <a:rPr lang="uk-UA" smtClean="0"/>
              <a:t>06.08.2015</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6F7511-6F29-460E-9B05-6C91AE6E3A81}" type="slidenum">
              <a:rPr lang="uk-UA" smtClean="0"/>
              <a:t>‹#›</a:t>
            </a:fld>
            <a:endParaRPr lang="uk-UA"/>
          </a:p>
        </p:txBody>
      </p:sp>
    </p:spTree>
    <p:extLst>
      <p:ext uri="{BB962C8B-B14F-4D97-AF65-F5344CB8AC3E}">
        <p14:creationId xmlns:p14="http://schemas.microsoft.com/office/powerpoint/2010/main" val="3696156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The contemporary lifestyle is characterized by high</a:t>
            </a:r>
            <a:r>
              <a:rPr lang="en-US" baseline="0" dirty="0" smtClean="0"/>
              <a:t> levels of stress. In order to preserve high level of productivity and manage stress, various coping strategies and addictions prevail. Although cigarettes is one of the most addictive legal substances, it is far from being eliminated from the common practice anytime soon. Irrespective of the widespread knowledge of the harmful impact of smoking to one’s health, smoking is still a common phenomenon (</a:t>
            </a:r>
            <a:r>
              <a:rPr lang="en-US" dirty="0" smtClean="0"/>
              <a:t>Gleam, 2014</a:t>
            </a:r>
            <a:r>
              <a:rPr lang="en-US" baseline="0" dirty="0" smtClean="0"/>
              <a:t>). The solution of the problem between a healthy lifestyle and the necessity of nicotine for stress relief is found – E-cigarettes. </a:t>
            </a:r>
            <a:endParaRPr lang="uk-UA" dirty="0"/>
          </a:p>
        </p:txBody>
      </p:sp>
      <p:sp>
        <p:nvSpPr>
          <p:cNvPr id="4" name="Номер слайда 3"/>
          <p:cNvSpPr>
            <a:spLocks noGrp="1"/>
          </p:cNvSpPr>
          <p:nvPr>
            <p:ph type="sldNum" sz="quarter" idx="10"/>
          </p:nvPr>
        </p:nvSpPr>
        <p:spPr/>
        <p:txBody>
          <a:bodyPr/>
          <a:lstStyle/>
          <a:p>
            <a:fld id="{616F7511-6F29-460E-9B05-6C91AE6E3A81}" type="slidenum">
              <a:rPr lang="uk-UA" smtClean="0"/>
              <a:t>2</a:t>
            </a:fld>
            <a:endParaRPr lang="uk-UA"/>
          </a:p>
        </p:txBody>
      </p:sp>
    </p:spTree>
    <p:extLst>
      <p:ext uri="{BB962C8B-B14F-4D97-AF65-F5344CB8AC3E}">
        <p14:creationId xmlns:p14="http://schemas.microsoft.com/office/powerpoint/2010/main" val="2330651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The recent</a:t>
            </a:r>
            <a:r>
              <a:rPr lang="en-US" baseline="0" dirty="0" smtClean="0"/>
              <a:t> statistics demonstrate that people who tried e-cigarettes and quit smoking estimate 31%, 2.7 % of American adults already tried e-cigarettes. </a:t>
            </a:r>
          </a:p>
          <a:p>
            <a:r>
              <a:rPr lang="en-US" baseline="0" dirty="0" smtClean="0"/>
              <a:t>The overall number of smokers in the US is 45 million, while the number of e-cigarettes smokers is 2.5 million, suggesting that there a great potential for this product. Moreover, e-cigarettes sales are increasing each year with the number of sales doubling in 2013 compared to 2012, estimating the total of $1 billion sales in 2013.  </a:t>
            </a:r>
            <a:endParaRPr lang="en-US" dirty="0" smtClean="0"/>
          </a:p>
          <a:p>
            <a:r>
              <a:rPr lang="en-US" dirty="0" smtClean="0"/>
              <a:t>The source of image:</a:t>
            </a:r>
            <a:r>
              <a:rPr lang="en-US" baseline="0" dirty="0" smtClean="0"/>
              <a:t> </a:t>
            </a:r>
            <a:r>
              <a:rPr lang="en-US" dirty="0" smtClean="0"/>
              <a:t>http://blog.theeciggy.com/2013/06/electronic-cigarette-statistics.html</a:t>
            </a:r>
            <a:endParaRPr lang="uk-UA" dirty="0"/>
          </a:p>
        </p:txBody>
      </p:sp>
      <p:sp>
        <p:nvSpPr>
          <p:cNvPr id="4" name="Номер слайда 3"/>
          <p:cNvSpPr>
            <a:spLocks noGrp="1"/>
          </p:cNvSpPr>
          <p:nvPr>
            <p:ph type="sldNum" sz="quarter" idx="10"/>
          </p:nvPr>
        </p:nvSpPr>
        <p:spPr/>
        <p:txBody>
          <a:bodyPr/>
          <a:lstStyle/>
          <a:p>
            <a:fld id="{616F7511-6F29-460E-9B05-6C91AE6E3A81}" type="slidenum">
              <a:rPr lang="uk-UA" smtClean="0"/>
              <a:t>3</a:t>
            </a:fld>
            <a:endParaRPr lang="uk-UA"/>
          </a:p>
        </p:txBody>
      </p:sp>
    </p:spTree>
    <p:extLst>
      <p:ext uri="{BB962C8B-B14F-4D97-AF65-F5344CB8AC3E}">
        <p14:creationId xmlns:p14="http://schemas.microsoft.com/office/powerpoint/2010/main" val="1265970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the previous slide demonstrated the number of sales of e-cigarettes increases, thus, the product is perspective for our company to sell (Bagley,</a:t>
            </a:r>
            <a:r>
              <a:rPr lang="en-US" baseline="0" dirty="0" smtClean="0"/>
              <a:t> </a:t>
            </a:r>
            <a:r>
              <a:rPr lang="en-US" dirty="0" smtClean="0"/>
              <a:t>2015). In terms of marketing strategy it</a:t>
            </a:r>
            <a:r>
              <a:rPr lang="en-US" baseline="0" dirty="0" smtClean="0"/>
              <a:t> is worth to emphasize the healthy nature of e-cigarettes and that </a:t>
            </a:r>
            <a:r>
              <a:rPr lang="en-US" sz="1200" kern="1200" baseline="0" dirty="0" smtClean="0">
                <a:solidFill>
                  <a:schemeClr val="tx1"/>
                </a:solidFill>
                <a:effectLst/>
                <a:latin typeface="+mn-lt"/>
                <a:ea typeface="+mn-ea"/>
                <a:cs typeface="+mn-cs"/>
              </a:rPr>
              <a:t>t</a:t>
            </a:r>
            <a:r>
              <a:rPr lang="en-US" sz="1200" kern="1200" dirty="0" smtClean="0">
                <a:solidFill>
                  <a:schemeClr val="tx1"/>
                </a:solidFill>
                <a:effectLst/>
                <a:latin typeface="+mn-lt"/>
                <a:ea typeface="+mn-ea"/>
                <a:cs typeface="+mn-cs"/>
              </a:rPr>
              <a:t>he US has not banned the use of e-cigarettes because the Food and Drugs Administration has not been able to prove any significant harm from them to humans. The US should not ban e-cigarettes as scientific studies have shown so far that they pose no significant threat to human health and are even a safer alternative to traditional cigarettes.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terms of the target customers segment, it is worth to start with a wider audience and based on the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results of initial sales reorient</a:t>
            </a:r>
            <a:r>
              <a:rPr lang="en-US" sz="1200" kern="1200" baseline="0" dirty="0" smtClean="0">
                <a:solidFill>
                  <a:schemeClr val="tx1"/>
                </a:solidFill>
                <a:effectLst/>
                <a:latin typeface="+mn-lt"/>
                <a:ea typeface="+mn-ea"/>
                <a:cs typeface="+mn-cs"/>
              </a:rPr>
              <a:t> towards the most functional audience (</a:t>
            </a:r>
            <a:r>
              <a:rPr lang="en-US" dirty="0" smtClean="0"/>
              <a:t>Bagley, 2015</a:t>
            </a:r>
            <a:r>
              <a:rPr lang="en-US" sz="1200" kern="1200" baseline="0" dirty="0" smtClean="0">
                <a:solidFill>
                  <a:schemeClr val="tx1"/>
                </a:solidFill>
                <a:effectLst/>
                <a:latin typeface="+mn-lt"/>
                <a:ea typeface="+mn-ea"/>
                <a:cs typeface="+mn-cs"/>
              </a:rPr>
              <a:t>). </a:t>
            </a:r>
            <a:endParaRPr lang="en-US" dirty="0" smtClean="0"/>
          </a:p>
          <a:p>
            <a:endParaRPr lang="uk-UA" dirty="0"/>
          </a:p>
        </p:txBody>
      </p:sp>
      <p:sp>
        <p:nvSpPr>
          <p:cNvPr id="4" name="Номер слайда 3"/>
          <p:cNvSpPr>
            <a:spLocks noGrp="1"/>
          </p:cNvSpPr>
          <p:nvPr>
            <p:ph type="sldNum" sz="quarter" idx="10"/>
          </p:nvPr>
        </p:nvSpPr>
        <p:spPr/>
        <p:txBody>
          <a:bodyPr/>
          <a:lstStyle/>
          <a:p>
            <a:fld id="{616F7511-6F29-460E-9B05-6C91AE6E3A81}" type="slidenum">
              <a:rPr lang="uk-UA" smtClean="0"/>
              <a:t>4</a:t>
            </a:fld>
            <a:endParaRPr lang="uk-UA"/>
          </a:p>
        </p:txBody>
      </p:sp>
    </p:spTree>
    <p:extLst>
      <p:ext uri="{BB962C8B-B14F-4D97-AF65-F5344CB8AC3E}">
        <p14:creationId xmlns:p14="http://schemas.microsoft.com/office/powerpoint/2010/main" val="3805141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channel for delivering our marketing message to our consumer audience will be through commercial advertisements. We can not only advertise our product, but we can also list facts about e-cigarettes to make the audience feel excited about quitting the filthy habit of smoking and purchasing e-cigarettes from our company. This is an appropriate channel because it reaches out to the mass consumer audience. (</a:t>
            </a:r>
            <a:r>
              <a:rPr lang="en-US" sz="1200" kern="1200" dirty="0" err="1" smtClean="0">
                <a:solidFill>
                  <a:schemeClr val="tx1"/>
                </a:solidFill>
                <a:effectLst/>
                <a:latin typeface="+mn-lt"/>
                <a:ea typeface="+mn-ea"/>
                <a:cs typeface="+mn-cs"/>
              </a:rPr>
              <a:t>Senter</a:t>
            </a:r>
            <a:r>
              <a:rPr lang="en-US" sz="1200" kern="1200" dirty="0" smtClean="0">
                <a:solidFill>
                  <a:schemeClr val="tx1"/>
                </a:solidFill>
                <a:effectLst/>
                <a:latin typeface="+mn-lt"/>
                <a:ea typeface="+mn-ea"/>
                <a:cs typeface="+mn-cs"/>
              </a:rPr>
              <a:t>, 2015)</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source of image:</a:t>
            </a:r>
            <a:r>
              <a:rPr lang="en-US" sz="1200" kern="1200" baseline="0" dirty="0" smtClean="0">
                <a:solidFill>
                  <a:schemeClr val="tx1"/>
                </a:solidFill>
                <a:effectLst/>
                <a:latin typeface="+mn-lt"/>
                <a:ea typeface="+mn-ea"/>
                <a:cs typeface="+mn-cs"/>
              </a:rPr>
              <a:t> https://popbabble.wordpress.com/2014/11/17/stephen-dorff-sells-e-cigarettes/</a:t>
            </a:r>
            <a:endParaRPr lang="uk-UA" sz="1200" kern="1200" dirty="0" smtClean="0">
              <a:solidFill>
                <a:schemeClr val="tx1"/>
              </a:solidFill>
              <a:effectLst/>
              <a:latin typeface="+mn-lt"/>
              <a:ea typeface="+mn-ea"/>
              <a:cs typeface="+mn-cs"/>
            </a:endParaRPr>
          </a:p>
          <a:p>
            <a:endParaRPr lang="uk-UA" dirty="0"/>
          </a:p>
        </p:txBody>
      </p:sp>
      <p:sp>
        <p:nvSpPr>
          <p:cNvPr id="4" name="Номер слайда 3"/>
          <p:cNvSpPr>
            <a:spLocks noGrp="1"/>
          </p:cNvSpPr>
          <p:nvPr>
            <p:ph type="sldNum" sz="quarter" idx="10"/>
          </p:nvPr>
        </p:nvSpPr>
        <p:spPr/>
        <p:txBody>
          <a:bodyPr/>
          <a:lstStyle/>
          <a:p>
            <a:fld id="{616F7511-6F29-460E-9B05-6C91AE6E3A81}" type="slidenum">
              <a:rPr lang="uk-UA" smtClean="0"/>
              <a:t>5</a:t>
            </a:fld>
            <a:endParaRPr lang="uk-UA"/>
          </a:p>
        </p:txBody>
      </p:sp>
    </p:spTree>
    <p:extLst>
      <p:ext uri="{BB962C8B-B14F-4D97-AF65-F5344CB8AC3E}">
        <p14:creationId xmlns:p14="http://schemas.microsoft.com/office/powerpoint/2010/main" val="3582989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Contemporary evidence suggests that e-cigarettes are safer than traditional cigarettes because they do not emit smoke. Without smoke, there can be no second-hand smoke (</a:t>
            </a:r>
            <a:r>
              <a:rPr lang="en-US" dirty="0" err="1" smtClean="0"/>
              <a:t>Etter</a:t>
            </a:r>
            <a:r>
              <a:rPr lang="en-US" dirty="0" smtClean="0"/>
              <a:t>, 2013</a:t>
            </a:r>
            <a:r>
              <a:rPr lang="en-US" sz="1200" kern="1200" dirty="0" smtClean="0">
                <a:solidFill>
                  <a:schemeClr val="tx1"/>
                </a:solidFill>
                <a:effectLst/>
                <a:latin typeface="+mn-lt"/>
                <a:ea typeface="+mn-ea"/>
                <a:cs typeface="+mn-cs"/>
              </a:rPr>
              <a:t>). The danger that burning tobacco imposes comes from the smoke. Furthermore, the thousands of harmful chemicals found in cigarette smoke are not found in e-cigarettes. Some researchers suggest that nicotine is not the threat, but rather the smoke. Nicotine is a chemical stimulant not much different from caffeine found in coffee and energy drinks (</a:t>
            </a:r>
            <a:r>
              <a:rPr lang="en-US" dirty="0" smtClean="0"/>
              <a:t>Gleam, 2014</a:t>
            </a:r>
            <a:r>
              <a:rPr lang="en-US" sz="1200" kern="1200" dirty="0" smtClean="0">
                <a:solidFill>
                  <a:schemeClr val="tx1"/>
                </a:solidFill>
                <a:effectLst/>
                <a:latin typeface="+mn-lt"/>
                <a:ea typeface="+mn-ea"/>
                <a:cs typeface="+mn-cs"/>
              </a:rPr>
              <a:t>). Prolonged users of any type of cigarettes become addicted to the nicotine. Traditionally, addicts used nicotine patches to constrain their use of smoke. If all the user needs is a hit of nicotine, then they do not need to rely on smoke as they can either rely on nicotine patches or e-cigarettes if they would rather simulate the act of smoking in a safer way (</a:t>
            </a:r>
            <a:r>
              <a:rPr lang="en-US" sz="1200" kern="1200" dirty="0" err="1" smtClean="0">
                <a:solidFill>
                  <a:schemeClr val="tx1"/>
                </a:solidFill>
                <a:effectLst/>
                <a:latin typeface="+mn-lt"/>
                <a:ea typeface="+mn-ea"/>
                <a:cs typeface="+mn-cs"/>
              </a:rPr>
              <a:t>Griffen</a:t>
            </a:r>
            <a:r>
              <a:rPr lang="en-US" sz="1200" kern="1200" dirty="0" smtClean="0">
                <a:solidFill>
                  <a:schemeClr val="tx1"/>
                </a:solidFill>
                <a:effectLst/>
                <a:latin typeface="+mn-lt"/>
                <a:ea typeface="+mn-ea"/>
                <a:cs typeface="+mn-cs"/>
              </a:rPr>
              <a:t>, 2015). </a:t>
            </a:r>
            <a:endParaRPr lang="uk-UA" sz="1200" kern="1200" dirty="0" smtClean="0">
              <a:solidFill>
                <a:schemeClr val="tx1"/>
              </a:solidFill>
              <a:effectLst/>
              <a:latin typeface="+mn-lt"/>
              <a:ea typeface="+mn-ea"/>
              <a:cs typeface="+mn-cs"/>
            </a:endParaRPr>
          </a:p>
          <a:p>
            <a:endParaRPr lang="uk-UA" dirty="0"/>
          </a:p>
        </p:txBody>
      </p:sp>
      <p:sp>
        <p:nvSpPr>
          <p:cNvPr id="4" name="Номер слайда 3"/>
          <p:cNvSpPr>
            <a:spLocks noGrp="1"/>
          </p:cNvSpPr>
          <p:nvPr>
            <p:ph type="sldNum" sz="quarter" idx="10"/>
          </p:nvPr>
        </p:nvSpPr>
        <p:spPr/>
        <p:txBody>
          <a:bodyPr/>
          <a:lstStyle/>
          <a:p>
            <a:fld id="{616F7511-6F29-460E-9B05-6C91AE6E3A81}" type="slidenum">
              <a:rPr lang="uk-UA" smtClean="0"/>
              <a:t>6</a:t>
            </a:fld>
            <a:endParaRPr lang="uk-UA"/>
          </a:p>
        </p:txBody>
      </p:sp>
    </p:spTree>
    <p:extLst>
      <p:ext uri="{BB962C8B-B14F-4D97-AF65-F5344CB8AC3E}">
        <p14:creationId xmlns:p14="http://schemas.microsoft.com/office/powerpoint/2010/main" val="1336541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the sales are lower than expected, then the primary implication for the company would be to reorient its marketing strategy towards the groups that are more likely to buy the product which was demonstrated in the initial sales (</a:t>
            </a:r>
            <a:r>
              <a:rPr lang="en-US" dirty="0" err="1" smtClean="0"/>
              <a:t>Etter</a:t>
            </a:r>
            <a:r>
              <a:rPr lang="en-US" dirty="0" smtClean="0"/>
              <a:t>, 2013</a:t>
            </a:r>
            <a:r>
              <a:rPr lang="en-US" baseline="0" dirty="0" smtClean="0"/>
              <a:t>). Moreover, </a:t>
            </a:r>
            <a:r>
              <a:rPr lang="en-US" sz="1200" kern="1200" baseline="0" dirty="0" smtClean="0">
                <a:solidFill>
                  <a:schemeClr val="tx1"/>
                </a:solidFill>
                <a:effectLst/>
                <a:latin typeface="+mn-lt"/>
                <a:ea typeface="+mn-ea"/>
                <a:cs typeface="+mn-cs"/>
              </a:rPr>
              <a:t>m</a:t>
            </a:r>
            <a:r>
              <a:rPr lang="en-US" sz="1200" kern="1200" dirty="0" smtClean="0">
                <a:solidFill>
                  <a:schemeClr val="tx1"/>
                </a:solidFill>
                <a:effectLst/>
                <a:latin typeface="+mn-lt"/>
                <a:ea typeface="+mn-ea"/>
                <a:cs typeface="+mn-cs"/>
              </a:rPr>
              <a:t>ost marketers of e-cigarettes are able to target market the youthful generation in many ways that traditional cigarette companies cannot. While ads for cigarettes are banned from public television, e-cigarettes remain free to advertise. This is because e-cigarettes contain no tobacco, which means they are not subject to the same tobacco laws that traditional cigarettes are bound to. The fluids used in e-cigarettes also come in hundreds of flavors, most of them fruity which marketers use to convey the idea to the youth that these forms of e-cigarettes are related to candy. The designs of the e-cigarette devices themselves are manufactured in many designs and colors that conform to a pop culture, which becomes appealing to the youth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Senter</a:t>
            </a:r>
            <a:r>
              <a:rPr lang="en-US" sz="1200" kern="1200" dirty="0" smtClean="0">
                <a:solidFill>
                  <a:schemeClr val="tx1"/>
                </a:solidFill>
                <a:effectLst/>
                <a:latin typeface="+mn-lt"/>
                <a:ea typeface="+mn-ea"/>
                <a:cs typeface="+mn-cs"/>
              </a:rPr>
              <a:t>, 2015).</a:t>
            </a:r>
            <a:endParaRPr lang="uk-UA" sz="1200" kern="1200" dirty="0" smtClean="0">
              <a:solidFill>
                <a:schemeClr val="tx1"/>
              </a:solidFill>
              <a:effectLst/>
              <a:latin typeface="+mn-lt"/>
              <a:ea typeface="+mn-ea"/>
              <a:cs typeface="+mn-cs"/>
            </a:endParaRPr>
          </a:p>
          <a:p>
            <a:endParaRPr lang="uk-UA" dirty="0"/>
          </a:p>
        </p:txBody>
      </p:sp>
      <p:sp>
        <p:nvSpPr>
          <p:cNvPr id="4" name="Номер слайда 3"/>
          <p:cNvSpPr>
            <a:spLocks noGrp="1"/>
          </p:cNvSpPr>
          <p:nvPr>
            <p:ph type="sldNum" sz="quarter" idx="10"/>
          </p:nvPr>
        </p:nvSpPr>
        <p:spPr/>
        <p:txBody>
          <a:bodyPr/>
          <a:lstStyle/>
          <a:p>
            <a:fld id="{616F7511-6F29-460E-9B05-6C91AE6E3A81}" type="slidenum">
              <a:rPr lang="uk-UA" smtClean="0"/>
              <a:t>7</a:t>
            </a:fld>
            <a:endParaRPr lang="uk-UA"/>
          </a:p>
        </p:txBody>
      </p:sp>
    </p:spTree>
    <p:extLst>
      <p:ext uri="{BB962C8B-B14F-4D97-AF65-F5344CB8AC3E}">
        <p14:creationId xmlns:p14="http://schemas.microsoft.com/office/powerpoint/2010/main" val="3903015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E-cigarettes is a fashionable product that demonstrates growing sales worldwide.</a:t>
            </a:r>
            <a:r>
              <a:rPr lang="en-US" baseline="0" dirty="0" smtClean="0"/>
              <a:t> Thus, it is still not late to enter both national and global market. </a:t>
            </a:r>
            <a:endParaRPr lang="en-US" dirty="0" smtClean="0"/>
          </a:p>
          <a:p>
            <a:r>
              <a:rPr lang="en-US" dirty="0" smtClean="0"/>
              <a:t>Since e-cigarettes can resolve the complexity of smoking habit in the contemporary society, this product will</a:t>
            </a:r>
            <a:r>
              <a:rPr lang="en-US" baseline="0" dirty="0" smtClean="0"/>
              <a:t> remain relevant due to the ongoing, long-term trends towards a healthier and more responsible lifestyle. </a:t>
            </a:r>
            <a:r>
              <a:rPr lang="en-US" dirty="0" smtClean="0"/>
              <a:t>Consequently, there are numerous ways of promoting this product on various segments of the market.</a:t>
            </a:r>
            <a:r>
              <a:rPr lang="en-US" baseline="0" dirty="0" smtClean="0"/>
              <a:t> Therefore, t</a:t>
            </a:r>
            <a:r>
              <a:rPr lang="en-US" dirty="0" smtClean="0"/>
              <a:t>he company can lose only if it does not use this opportunity. </a:t>
            </a:r>
          </a:p>
          <a:p>
            <a:endParaRPr lang="uk-UA" dirty="0"/>
          </a:p>
        </p:txBody>
      </p:sp>
      <p:sp>
        <p:nvSpPr>
          <p:cNvPr id="4" name="Номер слайда 3"/>
          <p:cNvSpPr>
            <a:spLocks noGrp="1"/>
          </p:cNvSpPr>
          <p:nvPr>
            <p:ph type="sldNum" sz="quarter" idx="10"/>
          </p:nvPr>
        </p:nvSpPr>
        <p:spPr/>
        <p:txBody>
          <a:bodyPr/>
          <a:lstStyle/>
          <a:p>
            <a:fld id="{616F7511-6F29-460E-9B05-6C91AE6E3A81}" type="slidenum">
              <a:rPr lang="uk-UA" smtClean="0"/>
              <a:t>8</a:t>
            </a:fld>
            <a:endParaRPr lang="uk-UA"/>
          </a:p>
        </p:txBody>
      </p:sp>
    </p:spTree>
    <p:extLst>
      <p:ext uri="{BB962C8B-B14F-4D97-AF65-F5344CB8AC3E}">
        <p14:creationId xmlns:p14="http://schemas.microsoft.com/office/powerpoint/2010/main" val="2294144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06.08.2015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06.08.2015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06.08.2015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90A66AE-81F5-474A-B74B-EE41E9320F19}" type="datetimeFigureOut">
              <a:rPr lang="uk-UA" smtClean="0"/>
              <a:t>06.08.2015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90A66AE-81F5-474A-B74B-EE41E9320F19}" type="datetimeFigureOut">
              <a:rPr lang="uk-UA" smtClean="0"/>
              <a:t>06.08.2015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90A66AE-81F5-474A-B74B-EE41E9320F19}" type="datetimeFigureOut">
              <a:rPr lang="uk-UA" smtClean="0"/>
              <a:t>06.08.2015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90A66AE-81F5-474A-B74B-EE41E9320F19}" type="datetimeFigureOut">
              <a:rPr lang="uk-UA" smtClean="0"/>
              <a:t>06.08.2015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90A66AE-81F5-474A-B74B-EE41E9320F19}" type="datetimeFigureOut">
              <a:rPr lang="uk-UA" smtClean="0"/>
              <a:t>06.08.2015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90A66AE-81F5-474A-B74B-EE41E9320F19}" type="datetimeFigureOut">
              <a:rPr lang="uk-UA" smtClean="0"/>
              <a:t>06.08.2015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90A66AE-81F5-474A-B74B-EE41E9320F19}" type="datetimeFigureOut">
              <a:rPr lang="uk-UA" smtClean="0"/>
              <a:t>06.08.2015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90A66AE-81F5-474A-B74B-EE41E9320F19}" type="datetimeFigureOut">
              <a:rPr lang="uk-UA" smtClean="0"/>
              <a:t>06.08.2015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90A66AE-81F5-474A-B74B-EE41E9320F19}" type="datetimeFigureOut">
              <a:rPr lang="uk-UA" smtClean="0"/>
              <a:t>06.08.2015</a:t>
            </a:fld>
            <a:endParaRPr lang="uk-U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uk-U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64F593F-0D5B-4CF0-BEE2-6583C73E7271}" type="slidenum">
              <a:rPr lang="uk-UA" smtClean="0"/>
              <a:t>‹#›</a:t>
            </a:fld>
            <a:endParaRPr lang="uk-U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a:t>E-Cigarettes</a:t>
            </a:r>
            <a:endParaRPr lang="uk-UA" dirty="0"/>
          </a:p>
        </p:txBody>
      </p:sp>
      <p:sp>
        <p:nvSpPr>
          <p:cNvPr id="3" name="Подзаголовок 2"/>
          <p:cNvSpPr>
            <a:spLocks noGrp="1"/>
          </p:cNvSpPr>
          <p:nvPr>
            <p:ph type="subTitle" idx="1"/>
          </p:nvPr>
        </p:nvSpPr>
        <p:spPr/>
        <p:txBody>
          <a:bodyPr/>
          <a:lstStyle/>
          <a:p>
            <a:r>
              <a:rPr lang="en-US" dirty="0" smtClean="0"/>
              <a:t>Student </a:t>
            </a:r>
          </a:p>
          <a:p>
            <a:r>
              <a:rPr lang="en-US" dirty="0" smtClean="0"/>
              <a:t>Course </a:t>
            </a:r>
          </a:p>
          <a:p>
            <a:r>
              <a:rPr lang="en-US" dirty="0" smtClean="0"/>
              <a:t>Date</a:t>
            </a:r>
            <a:endParaRPr lang="uk-UA" dirty="0"/>
          </a:p>
        </p:txBody>
      </p:sp>
    </p:spTree>
    <p:extLst>
      <p:ext uri="{BB962C8B-B14F-4D97-AF65-F5344CB8AC3E}">
        <p14:creationId xmlns:p14="http://schemas.microsoft.com/office/powerpoint/2010/main" val="2915760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en-US" dirty="0" smtClean="0"/>
              <a:t>Stress is an inevitable part of the contemporary lifestyle</a:t>
            </a:r>
          </a:p>
          <a:p>
            <a:r>
              <a:rPr lang="en-US" dirty="0" smtClean="0"/>
              <a:t>People continue to find different ways of coping with stress, yet try to conduct a healthy lifestyle</a:t>
            </a:r>
          </a:p>
          <a:p>
            <a:r>
              <a:rPr lang="en-US" dirty="0" smtClean="0"/>
              <a:t>It is very unlikely that smoking is going to disappear from the common practice</a:t>
            </a:r>
          </a:p>
          <a:p>
            <a:r>
              <a:rPr lang="en-US" dirty="0" smtClean="0"/>
              <a:t>The solution of desire for healthy lifestyle yet smoking is found – E-cigarettes </a:t>
            </a:r>
            <a:endParaRPr lang="uk-UA" dirty="0"/>
          </a:p>
        </p:txBody>
      </p:sp>
      <p:sp>
        <p:nvSpPr>
          <p:cNvPr id="2" name="Заголовок 1"/>
          <p:cNvSpPr>
            <a:spLocks noGrp="1"/>
          </p:cNvSpPr>
          <p:nvPr>
            <p:ph type="title"/>
          </p:nvPr>
        </p:nvSpPr>
        <p:spPr/>
        <p:txBody>
          <a:bodyPr/>
          <a:lstStyle/>
          <a:p>
            <a:r>
              <a:rPr lang="en-US" dirty="0" smtClean="0"/>
              <a:t>Introduction </a:t>
            </a:r>
            <a:endParaRPr lang="uk-UA" dirty="0"/>
          </a:p>
        </p:txBody>
      </p:sp>
    </p:spTree>
    <p:extLst>
      <p:ext uri="{BB962C8B-B14F-4D97-AF65-F5344CB8AC3E}">
        <p14:creationId xmlns:p14="http://schemas.microsoft.com/office/powerpoint/2010/main" val="124758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3.bp.blogspot.com/-T3YwJmQKA6g/Ubng92G0_3I/AAAAAAAAAK0/vdbPU1tM4M8/s1600/Electronic-Cigarette-Statistics.jpg"/>
          <p:cNvPicPr>
            <a:picLocks noChangeAspect="1" noChangeArrowheads="1"/>
          </p:cNvPicPr>
          <p:nvPr/>
        </p:nvPicPr>
        <p:blipFill rotWithShape="1">
          <a:blip r:embed="rId3">
            <a:extLst>
              <a:ext uri="{28A0092B-C50C-407E-A947-70E740481C1C}">
                <a14:useLocalDpi xmlns:a14="http://schemas.microsoft.com/office/drawing/2010/main" val="0"/>
              </a:ext>
            </a:extLst>
          </a:blip>
          <a:srcRect t="4397"/>
          <a:stretch/>
        </p:blipFill>
        <p:spPr bwMode="auto">
          <a:xfrm>
            <a:off x="1259631" y="0"/>
            <a:ext cx="641287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797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en-US" dirty="0" smtClean="0"/>
              <a:t>Benefits of the product and its difference from the regular smoking should be used </a:t>
            </a:r>
            <a:r>
              <a:rPr lang="en-US" dirty="0"/>
              <a:t>marketing communications </a:t>
            </a:r>
            <a:r>
              <a:rPr lang="en-US" dirty="0" smtClean="0"/>
              <a:t>strategy</a:t>
            </a:r>
          </a:p>
          <a:p>
            <a:r>
              <a:rPr lang="en-US" dirty="0" smtClean="0"/>
              <a:t>The emphasis should be placed on the healthy nature of the product for one’s health and environmental benefits</a:t>
            </a:r>
          </a:p>
          <a:p>
            <a:r>
              <a:rPr lang="en-US" dirty="0" smtClean="0"/>
              <a:t>It worth aiming at wider customers with further diversification of target groups after the results of initial sales</a:t>
            </a:r>
            <a:endParaRPr lang="uk-UA" dirty="0"/>
          </a:p>
        </p:txBody>
      </p:sp>
      <p:sp>
        <p:nvSpPr>
          <p:cNvPr id="2" name="Заголовок 1"/>
          <p:cNvSpPr>
            <a:spLocks noGrp="1"/>
          </p:cNvSpPr>
          <p:nvPr>
            <p:ph type="title"/>
          </p:nvPr>
        </p:nvSpPr>
        <p:spPr/>
        <p:txBody>
          <a:bodyPr/>
          <a:lstStyle/>
          <a:p>
            <a:r>
              <a:rPr lang="en-US" dirty="0" smtClean="0"/>
              <a:t>Recommendations </a:t>
            </a:r>
            <a:endParaRPr lang="uk-UA" dirty="0"/>
          </a:p>
        </p:txBody>
      </p:sp>
    </p:spTree>
    <p:extLst>
      <p:ext uri="{BB962C8B-B14F-4D97-AF65-F5344CB8AC3E}">
        <p14:creationId xmlns:p14="http://schemas.microsoft.com/office/powerpoint/2010/main" val="14629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2013_06_blu-cigs-rise-from-the-ashes-stephen-dorfflarge.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552" y="332656"/>
            <a:ext cx="4464496" cy="597666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860032" y="274638"/>
            <a:ext cx="3826768" cy="1143000"/>
          </a:xfrm>
        </p:spPr>
        <p:txBody>
          <a:bodyPr>
            <a:normAutofit fontScale="90000"/>
          </a:bodyPr>
          <a:lstStyle/>
          <a:p>
            <a:r>
              <a:rPr lang="en-US" dirty="0" smtClean="0"/>
              <a:t>Advertisement strategy </a:t>
            </a:r>
            <a:endParaRPr lang="uk-UA" dirty="0"/>
          </a:p>
        </p:txBody>
      </p:sp>
    </p:spTree>
    <p:extLst>
      <p:ext uri="{BB962C8B-B14F-4D97-AF65-F5344CB8AC3E}">
        <p14:creationId xmlns:p14="http://schemas.microsoft.com/office/powerpoint/2010/main" val="3102625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en-US" dirty="0"/>
              <a:t>E</a:t>
            </a:r>
            <a:r>
              <a:rPr lang="en-US" dirty="0" smtClean="0"/>
              <a:t>-cigarettes </a:t>
            </a:r>
            <a:r>
              <a:rPr lang="en-US" dirty="0"/>
              <a:t>are safer than traditional cigarettes because they do not emit </a:t>
            </a:r>
            <a:r>
              <a:rPr lang="en-US" dirty="0" smtClean="0"/>
              <a:t>smoke</a:t>
            </a:r>
          </a:p>
          <a:p>
            <a:r>
              <a:rPr lang="en-US" dirty="0"/>
              <a:t>T</a:t>
            </a:r>
            <a:r>
              <a:rPr lang="en-US" dirty="0" smtClean="0"/>
              <a:t>he </a:t>
            </a:r>
            <a:r>
              <a:rPr lang="en-US" dirty="0"/>
              <a:t>thousands of harmful chemicals found in cigarette smoke are not found in e-cigarettes</a:t>
            </a:r>
            <a:r>
              <a:rPr lang="en-US" dirty="0" smtClean="0"/>
              <a:t>.</a:t>
            </a:r>
          </a:p>
          <a:p>
            <a:r>
              <a:rPr lang="en-US" dirty="0"/>
              <a:t>S</a:t>
            </a:r>
            <a:r>
              <a:rPr lang="en-US" dirty="0" smtClean="0"/>
              <a:t>ome </a:t>
            </a:r>
            <a:r>
              <a:rPr lang="en-US" dirty="0"/>
              <a:t>researchers suggest that nicotine is not the threat, but rather the smoke. </a:t>
            </a:r>
            <a:endParaRPr lang="en-US" dirty="0" smtClean="0"/>
          </a:p>
          <a:p>
            <a:r>
              <a:rPr lang="en-US" dirty="0" smtClean="0"/>
              <a:t>Nicotine </a:t>
            </a:r>
            <a:r>
              <a:rPr lang="en-US" dirty="0"/>
              <a:t>is a chemical stimulant not much different from caffeine found in coffee and energy drinks.</a:t>
            </a:r>
            <a:endParaRPr lang="uk-UA" dirty="0"/>
          </a:p>
        </p:txBody>
      </p:sp>
      <p:sp>
        <p:nvSpPr>
          <p:cNvPr id="2" name="Заголовок 1"/>
          <p:cNvSpPr>
            <a:spLocks noGrp="1"/>
          </p:cNvSpPr>
          <p:nvPr>
            <p:ph type="title"/>
          </p:nvPr>
        </p:nvSpPr>
        <p:spPr/>
        <p:txBody>
          <a:bodyPr/>
          <a:lstStyle/>
          <a:p>
            <a:r>
              <a:rPr lang="en-US" dirty="0" smtClean="0"/>
              <a:t>Benefits of E-cigarettes</a:t>
            </a:r>
            <a:endParaRPr lang="uk-UA" dirty="0"/>
          </a:p>
        </p:txBody>
      </p:sp>
    </p:spTree>
    <p:extLst>
      <p:ext uri="{BB962C8B-B14F-4D97-AF65-F5344CB8AC3E}">
        <p14:creationId xmlns:p14="http://schemas.microsoft.com/office/powerpoint/2010/main" val="59787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The necessity to reorient towards the groups that but the product the most</a:t>
            </a:r>
          </a:p>
          <a:p>
            <a:r>
              <a:rPr lang="en-US" dirty="0" smtClean="0"/>
              <a:t>Change of marketing strategy towards younger adults is possible in the case of e-cigarettes</a:t>
            </a:r>
          </a:p>
          <a:p>
            <a:r>
              <a:rPr lang="en-US" dirty="0" smtClean="0"/>
              <a:t>Change of marketing approach towards fashion and popular culture trends, including both health and stylish images</a:t>
            </a:r>
            <a:endParaRPr lang="uk-UA" dirty="0"/>
          </a:p>
        </p:txBody>
      </p:sp>
      <p:sp>
        <p:nvSpPr>
          <p:cNvPr id="2" name="Заголовок 1"/>
          <p:cNvSpPr>
            <a:spLocks noGrp="1"/>
          </p:cNvSpPr>
          <p:nvPr>
            <p:ph type="title"/>
          </p:nvPr>
        </p:nvSpPr>
        <p:spPr/>
        <p:txBody>
          <a:bodyPr>
            <a:normAutofit fontScale="90000"/>
          </a:bodyPr>
          <a:lstStyle/>
          <a:p>
            <a:r>
              <a:rPr lang="en-US" dirty="0" smtClean="0"/>
              <a:t>If product does not sell as well as expected</a:t>
            </a:r>
            <a:endParaRPr lang="uk-UA" dirty="0"/>
          </a:p>
        </p:txBody>
      </p:sp>
    </p:spTree>
    <p:extLst>
      <p:ext uri="{BB962C8B-B14F-4D97-AF65-F5344CB8AC3E}">
        <p14:creationId xmlns:p14="http://schemas.microsoft.com/office/powerpoint/2010/main" val="2016469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E-cigarettes is a fashionable product, and its sales are increasing worldwide</a:t>
            </a:r>
          </a:p>
          <a:p>
            <a:r>
              <a:rPr lang="en-US" dirty="0" smtClean="0"/>
              <a:t>It can resolve the complexity of smoking habit in the contemporary society</a:t>
            </a:r>
          </a:p>
          <a:p>
            <a:r>
              <a:rPr lang="en-US" dirty="0" smtClean="0"/>
              <a:t>There are numerous ways of promoting this product on various segments of the market</a:t>
            </a:r>
          </a:p>
          <a:p>
            <a:r>
              <a:rPr lang="en-US" dirty="0" smtClean="0"/>
              <a:t>The company can lose only if it does not use this opportunity. </a:t>
            </a:r>
          </a:p>
        </p:txBody>
      </p:sp>
      <p:sp>
        <p:nvSpPr>
          <p:cNvPr id="2" name="Заголовок 1"/>
          <p:cNvSpPr>
            <a:spLocks noGrp="1"/>
          </p:cNvSpPr>
          <p:nvPr>
            <p:ph type="title"/>
          </p:nvPr>
        </p:nvSpPr>
        <p:spPr/>
        <p:txBody>
          <a:bodyPr/>
          <a:lstStyle/>
          <a:p>
            <a:r>
              <a:rPr lang="en-US" dirty="0" smtClean="0"/>
              <a:t>Conclusion </a:t>
            </a:r>
            <a:endParaRPr lang="uk-UA" dirty="0"/>
          </a:p>
        </p:txBody>
      </p:sp>
    </p:spTree>
    <p:extLst>
      <p:ext uri="{BB962C8B-B14F-4D97-AF65-F5344CB8AC3E}">
        <p14:creationId xmlns:p14="http://schemas.microsoft.com/office/powerpoint/2010/main" val="3730246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r>
              <a:rPr lang="en-US" dirty="0" smtClean="0"/>
              <a:t>Bagley, C. (2015). Managers and the Legal Environment:  Strategies for the 21</a:t>
            </a:r>
            <a:r>
              <a:rPr lang="en-US" baseline="30000" dirty="0" smtClean="0"/>
              <a:t>st</a:t>
            </a:r>
            <a:r>
              <a:rPr lang="en-US" dirty="0" smtClean="0"/>
              <a:t> century.  Boston: </a:t>
            </a:r>
            <a:r>
              <a:rPr lang="en-US" dirty="0" err="1" smtClean="0"/>
              <a:t>Cengage</a:t>
            </a:r>
            <a:r>
              <a:rPr lang="en-US" dirty="0" smtClean="0"/>
              <a:t> Learning. </a:t>
            </a:r>
          </a:p>
          <a:p>
            <a:r>
              <a:rPr lang="en-US" dirty="0" err="1" smtClean="0"/>
              <a:t>Etter</a:t>
            </a:r>
            <a:r>
              <a:rPr lang="en-US" dirty="0" smtClean="0"/>
              <a:t>, J. (2013). </a:t>
            </a:r>
            <a:r>
              <a:rPr lang="en-US" i="1" dirty="0" smtClean="0"/>
              <a:t>The Electronic Cigarette: An Alternative to  Tobacco? </a:t>
            </a:r>
            <a:r>
              <a:rPr lang="en-US" dirty="0" smtClean="0"/>
              <a:t>New York: Create Space Publishing. </a:t>
            </a:r>
          </a:p>
          <a:p>
            <a:r>
              <a:rPr lang="en-US" dirty="0" smtClean="0"/>
              <a:t>Gleam, J. (2014). </a:t>
            </a:r>
            <a:r>
              <a:rPr lang="en-US" i="1" dirty="0" smtClean="0"/>
              <a:t>Electronic Cigarette: </a:t>
            </a:r>
            <a:r>
              <a:rPr lang="en-US" i="1" dirty="0"/>
              <a:t>B</a:t>
            </a:r>
            <a:r>
              <a:rPr lang="en-US" i="1" dirty="0" smtClean="0"/>
              <a:t>eginner’s Guide.</a:t>
            </a:r>
            <a:r>
              <a:rPr lang="en-US" dirty="0" smtClean="0"/>
              <a:t> New York: Conceptual Kings.</a:t>
            </a:r>
          </a:p>
          <a:p>
            <a:r>
              <a:rPr lang="en-US" dirty="0" err="1" smtClean="0"/>
              <a:t>Griffen</a:t>
            </a:r>
            <a:r>
              <a:rPr lang="en-US" dirty="0"/>
              <a:t>, M. (2015). </a:t>
            </a:r>
            <a:r>
              <a:rPr lang="en-US" i="1" dirty="0"/>
              <a:t>E-Cigarettes 101</a:t>
            </a:r>
            <a:r>
              <a:rPr lang="en-US" dirty="0"/>
              <a:t>. Retrieved from Web </a:t>
            </a:r>
            <a:r>
              <a:rPr lang="en-US" dirty="0" err="1" smtClean="0"/>
              <a:t>MD:http</a:t>
            </a:r>
            <a:r>
              <a:rPr lang="en-US" dirty="0"/>
              <a:t>://www.webmd.com/smoking-cessation/features/electronic-cigarettes</a:t>
            </a:r>
            <a:endParaRPr lang="uk-UA" dirty="0"/>
          </a:p>
          <a:p>
            <a:r>
              <a:rPr lang="en-US" dirty="0" err="1"/>
              <a:t>Senter</a:t>
            </a:r>
            <a:r>
              <a:rPr lang="en-US" dirty="0"/>
              <a:t>, S. (2015). </a:t>
            </a:r>
            <a:r>
              <a:rPr lang="en-US" i="1" dirty="0"/>
              <a:t>6 Low-Cost Marketing Strategies</a:t>
            </a:r>
            <a:r>
              <a:rPr lang="en-US" dirty="0"/>
              <a:t>. Retrieved from Business Know How: http://www.businessknowhow.com/marketing/affordmark.htm</a:t>
            </a:r>
            <a:endParaRPr lang="uk-UA" dirty="0"/>
          </a:p>
          <a:p>
            <a:endParaRPr lang="uk-UA" dirty="0"/>
          </a:p>
        </p:txBody>
      </p:sp>
      <p:sp>
        <p:nvSpPr>
          <p:cNvPr id="2" name="Заголовок 1"/>
          <p:cNvSpPr>
            <a:spLocks noGrp="1"/>
          </p:cNvSpPr>
          <p:nvPr>
            <p:ph type="title"/>
          </p:nvPr>
        </p:nvSpPr>
        <p:spPr/>
        <p:txBody>
          <a:bodyPr/>
          <a:lstStyle/>
          <a:p>
            <a:r>
              <a:rPr lang="en-US" dirty="0" smtClean="0"/>
              <a:t>References</a:t>
            </a:r>
            <a:endParaRPr lang="uk-UA" dirty="0"/>
          </a:p>
        </p:txBody>
      </p:sp>
    </p:spTree>
    <p:extLst>
      <p:ext uri="{BB962C8B-B14F-4D97-AF65-F5344CB8AC3E}">
        <p14:creationId xmlns:p14="http://schemas.microsoft.com/office/powerpoint/2010/main" val="28888811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113</TotalTime>
  <Words>1254</Words>
  <Application>Microsoft Office PowerPoint</Application>
  <PresentationFormat>Экран (4:3)</PresentationFormat>
  <Paragraphs>53</Paragraphs>
  <Slides>9</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Волна</vt:lpstr>
      <vt:lpstr>E-Cigarettes</vt:lpstr>
      <vt:lpstr>Introduction </vt:lpstr>
      <vt:lpstr>Презентация PowerPoint</vt:lpstr>
      <vt:lpstr>Recommendations </vt:lpstr>
      <vt:lpstr>Advertisement strategy </vt:lpstr>
      <vt:lpstr>Benefits of E-cigarettes</vt:lpstr>
      <vt:lpstr>If product does not sell as well as expected</vt:lpstr>
      <vt:lpstr>Conclusion </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E-Cigarettes</dc:title>
  <dc:creator>Sara Yasmeen (Wipro Technologies)</dc:creator>
  <cp:lastModifiedBy>User</cp:lastModifiedBy>
  <cp:revision>12</cp:revision>
  <dcterms:created xsi:type="dcterms:W3CDTF">2010-02-23T11:30:32Z</dcterms:created>
  <dcterms:modified xsi:type="dcterms:W3CDTF">2015-08-06T15:11:06Z</dcterms:modified>
</cp:coreProperties>
</file>