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57" r:id="rId3"/>
    <p:sldId id="258" r:id="rId4"/>
    <p:sldId id="259" r:id="rId5"/>
    <p:sldId id="260" r:id="rId6"/>
    <p:sldId id="261" r:id="rId7"/>
    <p:sldId id="262" r:id="rId8"/>
    <p:sldId id="264" r:id="rId9"/>
    <p:sldId id="263"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4" autoAdjust="0"/>
    <p:restoredTop sz="75516" autoAdjust="0"/>
  </p:normalViewPr>
  <p:slideViewPr>
    <p:cSldViewPr snapToGrid="0">
      <p:cViewPr varScale="1">
        <p:scale>
          <a:sx n="64" d="100"/>
          <a:sy n="64" d="100"/>
        </p:scale>
        <p:origin x="112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F78257-BAC8-4349-A008-EE73827D752E}" type="datetimeFigureOut">
              <a:rPr lang="en-US" smtClean="0"/>
              <a:t>8/10/2015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D4F62B-7CC7-4BB0-9CCD-B58CC4F86AAA}" type="slidenum">
              <a:rPr lang="en-US" smtClean="0"/>
              <a:t>‹#›</a:t>
            </a:fld>
            <a:endParaRPr lang="en-US"/>
          </a:p>
        </p:txBody>
      </p:sp>
    </p:spTree>
    <p:extLst>
      <p:ext uri="{BB962C8B-B14F-4D97-AF65-F5344CB8AC3E}">
        <p14:creationId xmlns:p14="http://schemas.microsoft.com/office/powerpoint/2010/main" val="3055578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interviewees for this study consisted of a general education teacher in the public school system, a special education teacher of children with learning disabilities in the public school system, and parents of a child with ASD.</a:t>
            </a:r>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2</a:t>
            </a:fld>
            <a:endParaRPr lang="en-US"/>
          </a:p>
        </p:txBody>
      </p:sp>
    </p:spTree>
    <p:extLst>
      <p:ext uri="{BB962C8B-B14F-4D97-AF65-F5344CB8AC3E}">
        <p14:creationId xmlns:p14="http://schemas.microsoft.com/office/powerpoint/2010/main" val="3976719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11</a:t>
            </a:fld>
            <a:endParaRPr lang="en-US"/>
          </a:p>
        </p:txBody>
      </p:sp>
    </p:spTree>
    <p:extLst>
      <p:ext uri="{BB962C8B-B14F-4D97-AF65-F5344CB8AC3E}">
        <p14:creationId xmlns:p14="http://schemas.microsoft.com/office/powerpoint/2010/main" val="360551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Children with ASD exhibit a broad</a:t>
            </a:r>
            <a:r>
              <a:rPr lang="en-GB" baseline="0" dirty="0" smtClean="0"/>
              <a:t> spectrum of symptoms that affects their ability to function normally, depending on their level of impairment. Some children have only mild impairment and others show severe disabilities.</a:t>
            </a:r>
          </a:p>
          <a:p>
            <a:endParaRPr lang="en-GB" baseline="0" dirty="0" smtClean="0"/>
          </a:p>
          <a:p>
            <a:r>
              <a:rPr lang="en-GB" baseline="0" dirty="0" smtClean="0"/>
              <a:t>Two of the hallmark symptoms of ASD are problems with social communication and interaction skills, as well as exhibiting </a:t>
            </a:r>
            <a:r>
              <a:rPr lang="en-GB" baseline="0" dirty="0" err="1" smtClean="0"/>
              <a:t>behavior</a:t>
            </a:r>
            <a:r>
              <a:rPr lang="en-GB" baseline="0" dirty="0" smtClean="0"/>
              <a:t> patterns that are on repeat and are restricted.</a:t>
            </a:r>
          </a:p>
          <a:p>
            <a:endParaRPr lang="en-GB" baseline="0" dirty="0" smtClean="0"/>
          </a:p>
          <a:p>
            <a:r>
              <a:rPr lang="en-GB" dirty="0" smtClean="0"/>
              <a:t>(NIH,</a:t>
            </a:r>
            <a:r>
              <a:rPr lang="en-GB" baseline="0" dirty="0" smtClean="0"/>
              <a:t> </a:t>
            </a:r>
            <a:r>
              <a:rPr lang="en-GB" baseline="0" dirty="0" err="1" smtClean="0"/>
              <a:t>n.d.</a:t>
            </a:r>
            <a:r>
              <a:rPr lang="en-GB" baseline="0" dirty="0" smtClean="0"/>
              <a:t>)</a:t>
            </a:r>
          </a:p>
          <a:p>
            <a:r>
              <a:rPr lang="en-GB" baseline="0" dirty="0" smtClean="0"/>
              <a:t>(Costello, 2015) - Image</a:t>
            </a:r>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3</a:t>
            </a:fld>
            <a:endParaRPr lang="en-US"/>
          </a:p>
        </p:txBody>
      </p:sp>
    </p:spTree>
    <p:extLst>
      <p:ext uri="{BB962C8B-B14F-4D97-AF65-F5344CB8AC3E}">
        <p14:creationId xmlns:p14="http://schemas.microsoft.com/office/powerpoint/2010/main" val="992360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ASD symptoms appear within the child’s first two years of life and present significant difficulties with normal</a:t>
            </a:r>
            <a:r>
              <a:rPr lang="en-GB" baseline="0" dirty="0" smtClean="0"/>
              <a:t> functioning. These children do not follow normal or typical patterns of behaviour when developing communication and social skills, as compared to other children in the same age group.</a:t>
            </a:r>
          </a:p>
          <a:p>
            <a:endParaRPr lang="en-GB" baseline="0" dirty="0" smtClean="0"/>
          </a:p>
          <a:p>
            <a:r>
              <a:rPr lang="en-GB" baseline="0" dirty="0" smtClean="0"/>
              <a:t>Social impairment includes: problems making eye contact, disassociation with the environment, rarely points or shows things to others, unusual responses to others’ emotions, such as affection or anger.</a:t>
            </a:r>
          </a:p>
          <a:p>
            <a:endParaRPr lang="en-GB" baseline="0" dirty="0" smtClean="0"/>
          </a:p>
          <a:p>
            <a:r>
              <a:rPr lang="en-GB" baseline="0" dirty="0" smtClean="0"/>
              <a:t>Communication problems include: slow to respond to their own name or fails to, slow or fails to develop gesture skills, delayed language development, unusual and inappropriate language responses.</a:t>
            </a:r>
          </a:p>
          <a:p>
            <a:endParaRPr lang="en-GB" baseline="0" dirty="0" smtClean="0"/>
          </a:p>
          <a:p>
            <a:r>
              <a:rPr lang="en-GB" baseline="0" dirty="0" smtClean="0"/>
              <a:t>The image shows some a spectrum of symptoms and conditions associated with ASD.</a:t>
            </a:r>
          </a:p>
          <a:p>
            <a:endParaRPr lang="en-GB" baseline="0" dirty="0" smtClean="0"/>
          </a:p>
          <a:p>
            <a:r>
              <a:rPr lang="en-GB" baseline="0" dirty="0" smtClean="0"/>
              <a:t>(NIH-2, </a:t>
            </a:r>
            <a:r>
              <a:rPr lang="en-GB" baseline="0" dirty="0" err="1" smtClean="0"/>
              <a:t>n.d.</a:t>
            </a:r>
            <a:r>
              <a:rPr lang="en-GB" baseline="0" dirty="0" smtClean="0"/>
              <a:t>)</a:t>
            </a:r>
          </a:p>
          <a:p>
            <a:r>
              <a:rPr lang="en-GB" baseline="0" dirty="0" smtClean="0"/>
              <a:t>(Costello, 2015) - Image</a:t>
            </a:r>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4</a:t>
            </a:fld>
            <a:endParaRPr lang="en-US"/>
          </a:p>
        </p:txBody>
      </p:sp>
    </p:spTree>
    <p:extLst>
      <p:ext uri="{BB962C8B-B14F-4D97-AF65-F5344CB8AC3E}">
        <p14:creationId xmlns:p14="http://schemas.microsoft.com/office/powerpoint/2010/main" val="239527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interviewee</a:t>
            </a:r>
            <a:r>
              <a:rPr lang="en-GB" baseline="0" dirty="0" smtClean="0"/>
              <a:t> was a general education teacher who voiced possible concerns about how children with ASD would learn, what their curriculum would consist of, and how would they assimilate with the rest of the class.</a:t>
            </a:r>
          </a:p>
          <a:p>
            <a:endParaRPr lang="en-GB" baseline="0" dirty="0" smtClean="0"/>
          </a:p>
          <a:p>
            <a:r>
              <a:rPr lang="en-GB" baseline="0" dirty="0" smtClean="0"/>
              <a:t>To address this issue, the teacher was assured that children with ASD are educated in the least restrictive environment as possible, as these children are entitled to be educated in regular classrooms. They are not just restricted to classrooms where every child is disabled. They are given the aids and support that they need to learn in a regular school environment to foster their inclusion.</a:t>
            </a:r>
          </a:p>
          <a:p>
            <a:endParaRPr lang="en-GB" baseline="0" dirty="0" smtClean="0"/>
          </a:p>
          <a:p>
            <a:r>
              <a:rPr lang="en-GB" baseline="0" dirty="0" smtClean="0"/>
              <a:t>To address the teacher’s other issues: It was noted that training for teachers is made available whenever they will be assigned to teach a child with ASD, prior to the child entering the classroom. The teacher is also trained on the assistive technologies needed for the child.</a:t>
            </a:r>
          </a:p>
          <a:p>
            <a:endParaRPr lang="en-GB" baseline="0" dirty="0" smtClean="0"/>
          </a:p>
          <a:p>
            <a:r>
              <a:rPr lang="en-GB" baseline="0" dirty="0" smtClean="0"/>
              <a:t>(AS, 2012)</a:t>
            </a:r>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5</a:t>
            </a:fld>
            <a:endParaRPr lang="en-US"/>
          </a:p>
        </p:txBody>
      </p:sp>
    </p:spTree>
    <p:extLst>
      <p:ext uri="{BB962C8B-B14F-4D97-AF65-F5344CB8AC3E}">
        <p14:creationId xmlns:p14="http://schemas.microsoft.com/office/powerpoint/2010/main" val="185156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interviewee</a:t>
            </a:r>
            <a:r>
              <a:rPr lang="en-GB" baseline="0" dirty="0" smtClean="0"/>
              <a:t> was a special education teacher who, like the general education teacher, voiced concerns about children with ASD’s curriculum.</a:t>
            </a:r>
          </a:p>
          <a:p>
            <a:endParaRPr lang="en-GB" baseline="0" dirty="0" smtClean="0"/>
          </a:p>
          <a:p>
            <a:r>
              <a:rPr lang="en-GB" baseline="0" dirty="0" smtClean="0"/>
              <a:t>The issue of curriculum was addressed in the same manner as for the general education teacher.</a:t>
            </a:r>
          </a:p>
          <a:p>
            <a:endParaRPr lang="en-GB" baseline="0" dirty="0" smtClean="0"/>
          </a:p>
          <a:p>
            <a:r>
              <a:rPr lang="en-GB" baseline="0" dirty="0" smtClean="0"/>
              <a:t>To address the special education teacher’s other issues: Teaching methods were recommended to the teacher such as </a:t>
            </a:r>
            <a:r>
              <a:rPr lang="en-GB" baseline="0" dirty="0" err="1" smtClean="0"/>
              <a:t>floortime</a:t>
            </a:r>
            <a:r>
              <a:rPr lang="en-GB" baseline="0" dirty="0" smtClean="0"/>
              <a:t> (play activities on the floor), picture exchange communication system (helping them communicate using pictures), and verbal </a:t>
            </a:r>
            <a:r>
              <a:rPr lang="en-GB" baseline="0" dirty="0" err="1" smtClean="0"/>
              <a:t>behavior</a:t>
            </a:r>
            <a:r>
              <a:rPr lang="en-GB" baseline="0" dirty="0" smtClean="0"/>
              <a:t> (motivating them to learn language with word values). The teacher was also given information on how to find additional teaching methods for children with ASD.</a:t>
            </a:r>
          </a:p>
          <a:p>
            <a:endParaRPr lang="en-GB" baseline="0" dirty="0" smtClean="0"/>
          </a:p>
          <a:p>
            <a:r>
              <a:rPr lang="en-GB" baseline="0" dirty="0" smtClean="0"/>
              <a:t>The special education teacher was informed that special education responsibilities are purposed to continue from early intervention services and begin teaching children with ASD from about age 3. They are assessed by experts and interventions and planning processes are developed with the special education teacher’s input.</a:t>
            </a:r>
          </a:p>
          <a:p>
            <a:endParaRPr lang="en-GB" baseline="0" dirty="0" smtClean="0"/>
          </a:p>
          <a:p>
            <a:r>
              <a:rPr lang="en-GB" baseline="0" dirty="0" smtClean="0"/>
              <a:t>(AS, 2012)</a:t>
            </a:r>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6</a:t>
            </a:fld>
            <a:endParaRPr lang="en-US"/>
          </a:p>
        </p:txBody>
      </p:sp>
    </p:spTree>
    <p:extLst>
      <p:ext uri="{BB962C8B-B14F-4D97-AF65-F5344CB8AC3E}">
        <p14:creationId xmlns:p14="http://schemas.microsoft.com/office/powerpoint/2010/main" val="1519904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interviewee</a:t>
            </a:r>
            <a:r>
              <a:rPr lang="en-GB" baseline="0" dirty="0" smtClean="0"/>
              <a:t> was the parents of an ASD child who voiced concerns about the child’s rights, therapies available to the child, and the nature of the child’s curriculum in school.</a:t>
            </a:r>
          </a:p>
          <a:p>
            <a:endParaRPr lang="en-GB" baseline="0" dirty="0" smtClean="0"/>
          </a:p>
          <a:p>
            <a:r>
              <a:rPr lang="en-GB" baseline="0" dirty="0" smtClean="0"/>
              <a:t>First of all, the curriculum was addressed just as it was for the teachers, and the parents were reassured that the child would be educated in as natural an environment as possible with other children in the child’s peer group that may or may not be disabled.</a:t>
            </a:r>
          </a:p>
          <a:p>
            <a:endParaRPr lang="en-GB" baseline="0" dirty="0" smtClean="0"/>
          </a:p>
          <a:p>
            <a:r>
              <a:rPr lang="en-GB" baseline="0" dirty="0" smtClean="0"/>
              <a:t>The parents were reassured that the child’s right to a public education was a top priority, as every child has a right to such. This is mandated by the Individuals with Disabilities Education Act (IDEA) of 1975. The act highlights the school’s responsibility to uphold its mandates. Additionally ADA (Americans with Disabilities Act), enacted in 1990, also has provisions to protect the civil rights of children with ASD so that they have equal access to education.</a:t>
            </a:r>
          </a:p>
          <a:p>
            <a:endParaRPr lang="en-GB" baseline="0" dirty="0" smtClean="0"/>
          </a:p>
          <a:p>
            <a:r>
              <a:rPr lang="en-GB" baseline="0" dirty="0" smtClean="0"/>
              <a:t>Available therapies were also discussed and the parents reassured that they can choose from various therapies to assist the child, such as physical therapy, speech and language therapy, and sensory integration therapy.</a:t>
            </a:r>
          </a:p>
          <a:p>
            <a:endParaRPr lang="en-GB" baseline="0" dirty="0" smtClean="0"/>
          </a:p>
          <a:p>
            <a:r>
              <a:rPr lang="en-GB" baseline="0" dirty="0" smtClean="0"/>
              <a:t>(AS, 2012)</a:t>
            </a:r>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7</a:t>
            </a:fld>
            <a:endParaRPr lang="en-US"/>
          </a:p>
        </p:txBody>
      </p:sp>
    </p:spTree>
    <p:extLst>
      <p:ext uri="{BB962C8B-B14F-4D97-AF65-F5344CB8AC3E}">
        <p14:creationId xmlns:p14="http://schemas.microsoft.com/office/powerpoint/2010/main" val="2722125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a:t>
            </a:r>
            <a:r>
              <a:rPr lang="en-GB" baseline="0" dirty="0" smtClean="0"/>
              <a:t>t of knowing how to make recommendations about ASD to those concerned is knowing who is affected by the disease. The truth is, the disease does not discriminate, as it affects people of all races, income statuses as well as both girls and boys, although it is most prevalent in boys.</a:t>
            </a:r>
          </a:p>
          <a:p>
            <a:endParaRPr lang="en-GB" baseline="0" dirty="0" smtClean="0"/>
          </a:p>
          <a:p>
            <a:r>
              <a:rPr lang="en-GB" baseline="0" dirty="0" smtClean="0"/>
              <a:t>It is important to note that ASD encompasses a broad range of conditions, according to the CDC and the Autism and Development Disabilities Monitoring Network.</a:t>
            </a:r>
          </a:p>
          <a:p>
            <a:endParaRPr lang="en-GB" baseline="0" dirty="0" smtClean="0"/>
          </a:p>
          <a:p>
            <a:r>
              <a:rPr lang="en-GB" baseline="0" dirty="0" smtClean="0"/>
              <a:t>(CDC, 2015)</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(ASD-News, 2010) - Image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8</a:t>
            </a:fld>
            <a:endParaRPr lang="en-US"/>
          </a:p>
        </p:txBody>
      </p:sp>
    </p:spTree>
    <p:extLst>
      <p:ext uri="{BB962C8B-B14F-4D97-AF65-F5344CB8AC3E}">
        <p14:creationId xmlns:p14="http://schemas.microsoft.com/office/powerpoint/2010/main" val="3182725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best thing to do when addressing each interviewees concerns, is to listen attentively and support suggestions with backup information that is tangible. </a:t>
            </a:r>
          </a:p>
          <a:p>
            <a:endParaRPr lang="en-GB" dirty="0" smtClean="0"/>
          </a:p>
          <a:p>
            <a:r>
              <a:rPr lang="en-GB" dirty="0" smtClean="0"/>
              <a:t>It</a:t>
            </a:r>
            <a:r>
              <a:rPr lang="en-GB" baseline="0" dirty="0" smtClean="0"/>
              <a:t> is advisable that children with ASD are taught in small class sizes so that they are able to be given close attention so that they can achieve to the best of their ability.</a:t>
            </a:r>
          </a:p>
          <a:p>
            <a:endParaRPr lang="en-GB" baseline="0" dirty="0" smtClean="0"/>
          </a:p>
          <a:p>
            <a:r>
              <a:rPr lang="en-GB" baseline="0" dirty="0" smtClean="0"/>
              <a:t>Additionally, it is advisable that the parents of the ASD child understands and receives information on the “No Child Left Behind” program so that the know about the policies mandated by this program. </a:t>
            </a:r>
          </a:p>
          <a:p>
            <a:endParaRPr lang="en-GB" baseline="0" dirty="0" smtClean="0"/>
          </a:p>
          <a:p>
            <a:r>
              <a:rPr lang="en-GB" baseline="0" dirty="0" smtClean="0"/>
              <a:t>Interviewees are encouraged to take advantage of training available to them, particularly the parents, to better understand the challenges and necessities of caring for and educating a child with ASD.</a:t>
            </a:r>
          </a:p>
          <a:p>
            <a:endParaRPr lang="en-GB" baseline="0" dirty="0" smtClean="0"/>
          </a:p>
          <a:p>
            <a:r>
              <a:rPr lang="en-GB" dirty="0" smtClean="0"/>
              <a:t>(AS, 2012)</a:t>
            </a:r>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9</a:t>
            </a:fld>
            <a:endParaRPr lang="en-US"/>
          </a:p>
        </p:txBody>
      </p:sp>
    </p:spTree>
    <p:extLst>
      <p:ext uri="{BB962C8B-B14F-4D97-AF65-F5344CB8AC3E}">
        <p14:creationId xmlns:p14="http://schemas.microsoft.com/office/powerpoint/2010/main" val="2423922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(AS, 2012)</a:t>
            </a:r>
            <a:endParaRPr lang="en-US" dirty="0"/>
          </a:p>
        </p:txBody>
      </p:sp>
      <p:sp>
        <p:nvSpPr>
          <p:cNvPr id="4" name="Slide Number Placeholder 3"/>
          <p:cNvSpPr>
            <a:spLocks noGrp="1"/>
          </p:cNvSpPr>
          <p:nvPr>
            <p:ph type="sldNum" sz="quarter" idx="10"/>
          </p:nvPr>
        </p:nvSpPr>
        <p:spPr/>
        <p:txBody>
          <a:bodyPr/>
          <a:lstStyle/>
          <a:p>
            <a:fld id="{07D4F62B-7CC7-4BB0-9CCD-B58CC4F86AAA}" type="slidenum">
              <a:rPr lang="en-US" smtClean="0"/>
              <a:t>10</a:t>
            </a:fld>
            <a:endParaRPr lang="en-US"/>
          </a:p>
        </p:txBody>
      </p:sp>
    </p:spTree>
    <p:extLst>
      <p:ext uri="{BB962C8B-B14F-4D97-AF65-F5344CB8AC3E}">
        <p14:creationId xmlns:p14="http://schemas.microsoft.com/office/powerpoint/2010/main" val="742663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199973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301194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20046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1972982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8173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3676431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477053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272946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23778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4FD58-0535-45B3-AE1D-62187CDFBD07}"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98156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24FD58-0535-45B3-AE1D-62187CDFBD07}"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282964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4FD58-0535-45B3-AE1D-62187CDFBD07}" type="datetimeFigureOut">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37430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24FD58-0535-45B3-AE1D-62187CDFBD07}"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315919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4FD58-0535-45B3-AE1D-62187CDFBD07}" type="datetimeFigureOut">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1123704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4FD58-0535-45B3-AE1D-62187CDFBD07}"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76838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4FD58-0535-45B3-AE1D-62187CDFBD07}"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2CC0-3C0D-489B-9118-1D90ED53B22C}" type="slidenum">
              <a:rPr lang="en-US" smtClean="0"/>
              <a:t>‹#›</a:t>
            </a:fld>
            <a:endParaRPr lang="en-US"/>
          </a:p>
        </p:txBody>
      </p:sp>
    </p:spTree>
    <p:extLst>
      <p:ext uri="{BB962C8B-B14F-4D97-AF65-F5344CB8AC3E}">
        <p14:creationId xmlns:p14="http://schemas.microsoft.com/office/powerpoint/2010/main" val="89332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4FD58-0535-45B3-AE1D-62187CDFBD07}" type="datetimeFigureOut">
              <a:rPr lang="en-US" smtClean="0"/>
              <a:t>8/10/2015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B12CC0-3C0D-489B-9118-1D90ED53B22C}" type="slidenum">
              <a:rPr lang="en-US" smtClean="0"/>
              <a:t>‹#›</a:t>
            </a:fld>
            <a:endParaRPr lang="en-US"/>
          </a:p>
        </p:txBody>
      </p:sp>
    </p:spTree>
    <p:extLst>
      <p:ext uri="{BB962C8B-B14F-4D97-AF65-F5344CB8AC3E}">
        <p14:creationId xmlns:p14="http://schemas.microsoft.com/office/powerpoint/2010/main" val="12207824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Educating Students with ASD</a:t>
            </a:r>
            <a:endParaRPr lang="en-US" dirty="0"/>
          </a:p>
        </p:txBody>
      </p:sp>
      <p:sp>
        <p:nvSpPr>
          <p:cNvPr id="3" name="Subtitle 2"/>
          <p:cNvSpPr>
            <a:spLocks noGrp="1"/>
          </p:cNvSpPr>
          <p:nvPr>
            <p:ph type="subTitle" idx="1"/>
          </p:nvPr>
        </p:nvSpPr>
        <p:spPr/>
        <p:txBody>
          <a:bodyPr>
            <a:normAutofit/>
          </a:bodyPr>
          <a:lstStyle/>
          <a:p>
            <a:r>
              <a:rPr lang="en-GB" sz="2800" b="1" dirty="0" smtClean="0">
                <a:solidFill>
                  <a:schemeClr val="accent2">
                    <a:lumMod val="75000"/>
                  </a:schemeClr>
                </a:solidFill>
              </a:rPr>
              <a:t>Concerns to be Addressed</a:t>
            </a:r>
            <a:endParaRPr lang="en-US" sz="2800" b="1" dirty="0">
              <a:solidFill>
                <a:schemeClr val="accent2">
                  <a:lumMod val="75000"/>
                </a:schemeClr>
              </a:solidFill>
            </a:endParaRPr>
          </a:p>
        </p:txBody>
      </p:sp>
    </p:spTree>
    <p:extLst>
      <p:ext uri="{BB962C8B-B14F-4D97-AF65-F5344CB8AC3E}">
        <p14:creationId xmlns:p14="http://schemas.microsoft.com/office/powerpoint/2010/main" val="4145004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Conclusion</a:t>
            </a:r>
            <a:endParaRPr lang="en-US" sz="4400" dirty="0"/>
          </a:p>
        </p:txBody>
      </p:sp>
      <p:sp>
        <p:nvSpPr>
          <p:cNvPr id="6" name="Content Placeholder 2"/>
          <p:cNvSpPr>
            <a:spLocks noGrp="1"/>
          </p:cNvSpPr>
          <p:nvPr>
            <p:ph idx="1"/>
          </p:nvPr>
        </p:nvSpPr>
        <p:spPr>
          <a:xfrm>
            <a:off x="677334" y="1763488"/>
            <a:ext cx="8749695" cy="4299648"/>
          </a:xfrm>
        </p:spPr>
        <p:txBody>
          <a:bodyPr>
            <a:normAutofit fontScale="92500" lnSpcReduction="10000"/>
          </a:bodyPr>
          <a:lstStyle/>
          <a:p>
            <a:pPr marL="568325" indent="-568325"/>
            <a:r>
              <a:rPr lang="en-GB" sz="3200" dirty="0" smtClean="0">
                <a:solidFill>
                  <a:schemeClr val="accent2">
                    <a:lumMod val="75000"/>
                  </a:schemeClr>
                </a:solidFill>
              </a:rPr>
              <a:t>The old saying, “It takes a village to raise a child,” certainly applies to a child with ASD. It takes a team of people to ensure that these children have the proper care and education, as appropriate for their rights.</a:t>
            </a:r>
          </a:p>
          <a:p>
            <a:pPr marL="568325" indent="-568325"/>
            <a:r>
              <a:rPr lang="en-GB" sz="3200" dirty="0" smtClean="0">
                <a:solidFill>
                  <a:schemeClr val="accent2">
                    <a:lumMod val="75000"/>
                  </a:schemeClr>
                </a:solidFill>
              </a:rPr>
              <a:t>Each student should be treated as an individual</a:t>
            </a:r>
          </a:p>
          <a:p>
            <a:pPr marL="568325" indent="-568325"/>
            <a:r>
              <a:rPr lang="en-GB" sz="3200" dirty="0" smtClean="0">
                <a:solidFill>
                  <a:schemeClr val="accent2">
                    <a:lumMod val="75000"/>
                  </a:schemeClr>
                </a:solidFill>
              </a:rPr>
              <a:t>The focus should be on motivating the child to learn.</a:t>
            </a:r>
          </a:p>
          <a:p>
            <a:pPr marL="1196975" lvl="2" indent="0">
              <a:buNone/>
            </a:pPr>
            <a:endParaRPr lang="en-US" sz="3200" dirty="0">
              <a:solidFill>
                <a:schemeClr val="accent2">
                  <a:lumMod val="75000"/>
                </a:schemeClr>
              </a:solidFill>
            </a:endParaRPr>
          </a:p>
        </p:txBody>
      </p:sp>
    </p:spTree>
    <p:extLst>
      <p:ext uri="{BB962C8B-B14F-4D97-AF65-F5344CB8AC3E}">
        <p14:creationId xmlns:p14="http://schemas.microsoft.com/office/powerpoint/2010/main" val="263851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References</a:t>
            </a:r>
            <a:endParaRPr lang="en-US" sz="4400" dirty="0"/>
          </a:p>
        </p:txBody>
      </p:sp>
      <p:sp>
        <p:nvSpPr>
          <p:cNvPr id="6" name="Content Placeholder 2"/>
          <p:cNvSpPr>
            <a:spLocks noGrp="1"/>
          </p:cNvSpPr>
          <p:nvPr>
            <p:ph idx="1"/>
          </p:nvPr>
        </p:nvSpPr>
        <p:spPr>
          <a:xfrm>
            <a:off x="677334" y="1763488"/>
            <a:ext cx="8749695" cy="4299648"/>
          </a:xfrm>
        </p:spPr>
        <p:txBody>
          <a:bodyPr>
            <a:normAutofit fontScale="55000" lnSpcReduction="20000"/>
          </a:bodyPr>
          <a:lstStyle/>
          <a:p>
            <a:r>
              <a:rPr lang="en-GB" sz="3200" dirty="0"/>
              <a:t>AS. (2012). </a:t>
            </a:r>
            <a:r>
              <a:rPr lang="en-GB" sz="3200" i="1" dirty="0"/>
              <a:t>Educating Students with Autism</a:t>
            </a:r>
            <a:r>
              <a:rPr lang="en-GB" sz="3200" dirty="0"/>
              <a:t>. Retrieved from Autism Speaks: https://www.autismspeaks.org/sites/default/files/sctk_educating_students_with_autism.pdf</a:t>
            </a:r>
            <a:endParaRPr lang="en-US" sz="3200" dirty="0"/>
          </a:p>
          <a:p>
            <a:r>
              <a:rPr lang="en-GB" sz="3200" dirty="0"/>
              <a:t>ASD-News. (2010, April 26). </a:t>
            </a:r>
            <a:r>
              <a:rPr lang="en-GB" sz="3200" i="1" dirty="0"/>
              <a:t>ASD Class Sizes [Image]</a:t>
            </a:r>
            <a:r>
              <a:rPr lang="en-GB" sz="3200" dirty="0"/>
              <a:t>. Retrieved from ASD-News: http://hercasd.blogspot.com/2010/04/asd-class-sizes.html</a:t>
            </a:r>
            <a:endParaRPr lang="en-US" sz="3200" dirty="0"/>
          </a:p>
          <a:p>
            <a:r>
              <a:rPr lang="en-GB" sz="3200" dirty="0"/>
              <a:t>CDC. (2015, February 25). </a:t>
            </a:r>
            <a:r>
              <a:rPr lang="en-GB" sz="3200" i="1" dirty="0"/>
              <a:t>Facts About ASD</a:t>
            </a:r>
            <a:r>
              <a:rPr lang="en-GB" sz="3200" dirty="0"/>
              <a:t>. Retrieved from </a:t>
            </a:r>
            <a:r>
              <a:rPr lang="en-GB" sz="3200" dirty="0" err="1"/>
              <a:t>Centers</a:t>
            </a:r>
            <a:r>
              <a:rPr lang="en-GB" sz="3200" dirty="0"/>
              <a:t> for Disease Control and Prevention: http://www.cdc.gov/ncbddd/autism/facts.html</a:t>
            </a:r>
            <a:endParaRPr lang="en-US" sz="3200" dirty="0"/>
          </a:p>
          <a:p>
            <a:r>
              <a:rPr lang="en-GB" sz="3200" dirty="0"/>
              <a:t>Defying. (</a:t>
            </a:r>
            <a:r>
              <a:rPr lang="en-GB" sz="3200" dirty="0" err="1"/>
              <a:t>n.d.</a:t>
            </a:r>
            <a:r>
              <a:rPr lang="en-GB" sz="3200" dirty="0"/>
              <a:t>). </a:t>
            </a:r>
            <a:r>
              <a:rPr lang="en-GB" sz="3200" i="1" dirty="0"/>
              <a:t>ASD Spectrum Illustration [Image]</a:t>
            </a:r>
            <a:r>
              <a:rPr lang="en-GB" sz="3200" dirty="0"/>
              <a:t>. Retrieved from Defying the Spectrum!: http://www.defyingthespectrum.com/new-gene-studies-uncover-why-autism-symptoms-vary-widely-by-kendall-costello-on-january-24-2015/</a:t>
            </a:r>
            <a:endParaRPr lang="en-US" sz="3200" dirty="0"/>
          </a:p>
          <a:p>
            <a:r>
              <a:rPr lang="en-GB" sz="3200" dirty="0"/>
              <a:t>NIH. (</a:t>
            </a:r>
            <a:r>
              <a:rPr lang="en-GB" sz="3200" dirty="0" err="1"/>
              <a:t>n.d.</a:t>
            </a:r>
            <a:r>
              <a:rPr lang="en-GB" sz="3200" dirty="0"/>
              <a:t>). </a:t>
            </a:r>
            <a:r>
              <a:rPr lang="en-GB" sz="3200" i="1" dirty="0"/>
              <a:t>What Is Autism Spectrum Disorder?</a:t>
            </a:r>
            <a:r>
              <a:rPr lang="en-GB" sz="3200" dirty="0"/>
              <a:t> Retrieved from National Institute of Mental Health: http://www.nimh.nih.gov/health/topics/autism-spectrum-disorders-asd/index.shtml</a:t>
            </a:r>
            <a:endParaRPr lang="en-US" sz="3200" dirty="0"/>
          </a:p>
          <a:p>
            <a:r>
              <a:rPr lang="en-GB" sz="3200" dirty="0"/>
              <a:t>NIH-2. (</a:t>
            </a:r>
            <a:r>
              <a:rPr lang="en-GB" sz="3200" dirty="0" err="1"/>
              <a:t>n.d.</a:t>
            </a:r>
            <a:r>
              <a:rPr lang="en-GB" sz="3200" dirty="0"/>
              <a:t>). </a:t>
            </a:r>
            <a:r>
              <a:rPr lang="en-GB" sz="3200" i="1" dirty="0"/>
              <a:t>Early Signs &amp; Symptoms</a:t>
            </a:r>
            <a:r>
              <a:rPr lang="en-GB" sz="3200" dirty="0"/>
              <a:t>. Retrieved from National Institute of Mental Health: http://www.nimh.nih.gov/health/topics/autism-spectrum-disorders-asd/index.shtml#part_145439</a:t>
            </a:r>
            <a:endParaRPr lang="en-US" sz="3200" dirty="0"/>
          </a:p>
          <a:p>
            <a:pPr marL="1196975" lvl="2" indent="0">
              <a:buNone/>
            </a:pPr>
            <a:endParaRPr lang="en-US" sz="3200" dirty="0">
              <a:solidFill>
                <a:schemeClr val="accent2">
                  <a:lumMod val="75000"/>
                </a:schemeClr>
              </a:solidFill>
            </a:endParaRPr>
          </a:p>
        </p:txBody>
      </p:sp>
    </p:spTree>
    <p:extLst>
      <p:ext uri="{BB962C8B-B14F-4D97-AF65-F5344CB8AC3E}">
        <p14:creationId xmlns:p14="http://schemas.microsoft.com/office/powerpoint/2010/main" val="110314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Sources Interviewed</a:t>
            </a:r>
            <a:endParaRPr lang="en-US" sz="4400" dirty="0"/>
          </a:p>
        </p:txBody>
      </p:sp>
      <p:sp>
        <p:nvSpPr>
          <p:cNvPr id="3" name="Content Placeholder 2"/>
          <p:cNvSpPr>
            <a:spLocks noGrp="1"/>
          </p:cNvSpPr>
          <p:nvPr>
            <p:ph idx="1"/>
          </p:nvPr>
        </p:nvSpPr>
        <p:spPr/>
        <p:txBody>
          <a:bodyPr>
            <a:normAutofit/>
          </a:bodyPr>
          <a:lstStyle/>
          <a:p>
            <a:pPr marL="568325" indent="-568325"/>
            <a:r>
              <a:rPr lang="en-GB" sz="3200" dirty="0" smtClean="0">
                <a:solidFill>
                  <a:schemeClr val="accent2">
                    <a:lumMod val="75000"/>
                  </a:schemeClr>
                </a:solidFill>
              </a:rPr>
              <a:t>General Education Teacher</a:t>
            </a:r>
          </a:p>
          <a:p>
            <a:pPr marL="568325" indent="-568325"/>
            <a:r>
              <a:rPr lang="en-GB" sz="3200" dirty="0" smtClean="0">
                <a:solidFill>
                  <a:schemeClr val="accent2">
                    <a:lumMod val="75000"/>
                  </a:schemeClr>
                </a:solidFill>
              </a:rPr>
              <a:t>Special Education Teacher</a:t>
            </a:r>
          </a:p>
          <a:p>
            <a:pPr marL="568325" indent="-568325"/>
            <a:r>
              <a:rPr lang="en-GB" sz="3200" dirty="0" smtClean="0">
                <a:solidFill>
                  <a:schemeClr val="accent2">
                    <a:lumMod val="75000"/>
                  </a:schemeClr>
                </a:solidFill>
              </a:rPr>
              <a:t>Parents</a:t>
            </a:r>
            <a:endParaRPr lang="en-US" sz="3200" dirty="0">
              <a:solidFill>
                <a:schemeClr val="accent2">
                  <a:lumMod val="75000"/>
                </a:schemeClr>
              </a:solidFill>
            </a:endParaRPr>
          </a:p>
        </p:txBody>
      </p:sp>
    </p:spTree>
    <p:extLst>
      <p:ext uri="{BB962C8B-B14F-4D97-AF65-F5344CB8AC3E}">
        <p14:creationId xmlns:p14="http://schemas.microsoft.com/office/powerpoint/2010/main" val="3826458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616" y="354995"/>
            <a:ext cx="7359763" cy="1124889"/>
          </a:xfrm>
        </p:spPr>
        <p:txBody>
          <a:bodyPr>
            <a:normAutofit/>
          </a:bodyPr>
          <a:lstStyle/>
          <a:p>
            <a:r>
              <a:rPr lang="en-GB" sz="4400" dirty="0" smtClean="0"/>
              <a:t>ASD Defined</a:t>
            </a:r>
            <a:endParaRPr lang="en-US" sz="4400" dirty="0"/>
          </a:p>
        </p:txBody>
      </p:sp>
      <p:sp>
        <p:nvSpPr>
          <p:cNvPr id="3" name="Content Placeholder 2"/>
          <p:cNvSpPr>
            <a:spLocks noGrp="1"/>
          </p:cNvSpPr>
          <p:nvPr>
            <p:ph idx="1"/>
          </p:nvPr>
        </p:nvSpPr>
        <p:spPr>
          <a:xfrm>
            <a:off x="677333" y="1741715"/>
            <a:ext cx="8749695" cy="4299648"/>
          </a:xfrm>
        </p:spPr>
        <p:txBody>
          <a:bodyPr>
            <a:normAutofit/>
          </a:bodyPr>
          <a:lstStyle/>
          <a:p>
            <a:pPr marL="568325" indent="-568325"/>
            <a:r>
              <a:rPr lang="en-GB" sz="3200" dirty="0" smtClean="0">
                <a:solidFill>
                  <a:schemeClr val="accent2">
                    <a:lumMod val="75000"/>
                  </a:schemeClr>
                </a:solidFill>
              </a:rPr>
              <a:t>What is ASD? It is a mental disorder.</a:t>
            </a:r>
          </a:p>
          <a:p>
            <a:pPr marL="1203325" lvl="1" indent="-577850">
              <a:buFont typeface="Wingdings" panose="05000000000000000000" pitchFamily="2" charset="2"/>
              <a:buChar char="q"/>
            </a:pPr>
            <a:r>
              <a:rPr lang="en-GB" sz="3200" dirty="0" smtClean="0">
                <a:solidFill>
                  <a:schemeClr val="accent2">
                    <a:lumMod val="75000"/>
                  </a:schemeClr>
                </a:solidFill>
              </a:rPr>
              <a:t>Autism Spectrum Disorders</a:t>
            </a:r>
          </a:p>
          <a:p>
            <a:pPr marL="1763713" lvl="2" indent="-566738">
              <a:buFont typeface="Wingdings" panose="05000000000000000000" pitchFamily="2" charset="2"/>
              <a:buChar char="Ø"/>
            </a:pPr>
            <a:r>
              <a:rPr lang="en-GB" sz="3200" dirty="0" smtClean="0">
                <a:solidFill>
                  <a:schemeClr val="accent2">
                    <a:lumMod val="75000"/>
                  </a:schemeClr>
                </a:solidFill>
              </a:rPr>
              <a:t>Social communication and interaction deficits</a:t>
            </a:r>
          </a:p>
          <a:p>
            <a:pPr marL="1763713" lvl="2" indent="-566738">
              <a:buFont typeface="Wingdings" panose="05000000000000000000" pitchFamily="2" charset="2"/>
              <a:buChar char="Ø"/>
            </a:pPr>
            <a:r>
              <a:rPr lang="en-GB" sz="3200" dirty="0" smtClean="0">
                <a:solidFill>
                  <a:schemeClr val="accent2">
                    <a:lumMod val="75000"/>
                  </a:schemeClr>
                </a:solidFill>
              </a:rPr>
              <a:t>Restricted, repetitive </a:t>
            </a:r>
            <a:r>
              <a:rPr lang="en-GB" sz="3200" dirty="0" err="1" smtClean="0">
                <a:solidFill>
                  <a:schemeClr val="accent2">
                    <a:lumMod val="75000"/>
                  </a:schemeClr>
                </a:solidFill>
              </a:rPr>
              <a:t>behavior</a:t>
            </a:r>
            <a:r>
              <a:rPr lang="en-GB" sz="3200" dirty="0" smtClean="0">
                <a:solidFill>
                  <a:schemeClr val="accent2">
                    <a:lumMod val="75000"/>
                  </a:schemeClr>
                </a:solidFill>
              </a:rPr>
              <a:t> patterns</a:t>
            </a:r>
          </a:p>
          <a:p>
            <a:pPr marL="1196975" lvl="2" indent="0">
              <a:buNone/>
            </a:pPr>
            <a:endParaRPr lang="en-US" sz="3200" dirty="0">
              <a:solidFill>
                <a:schemeClr val="accent2">
                  <a:lumMod val="75000"/>
                </a:schemeClr>
              </a:solidFill>
            </a:endParaRPr>
          </a:p>
        </p:txBody>
      </p:sp>
      <p:pic>
        <p:nvPicPr>
          <p:cNvPr id="2050" name="Picture 2" descr="http://cdn4.dogomedia.com/images/12321984-b45a-4a69-969e-e93528253ccb/autism-trial-jpeg-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7332" y="4860757"/>
            <a:ext cx="3144308" cy="176821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97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ASD Symptoms</a:t>
            </a:r>
            <a:endParaRPr lang="en-US" sz="4400" dirty="0"/>
          </a:p>
        </p:txBody>
      </p:sp>
      <p:sp>
        <p:nvSpPr>
          <p:cNvPr id="3" name="Content Placeholder 2"/>
          <p:cNvSpPr>
            <a:spLocks noGrp="1"/>
          </p:cNvSpPr>
          <p:nvPr>
            <p:ph idx="1"/>
          </p:nvPr>
        </p:nvSpPr>
        <p:spPr>
          <a:xfrm>
            <a:off x="677333" y="1741715"/>
            <a:ext cx="8749695" cy="4299648"/>
          </a:xfrm>
        </p:spPr>
        <p:txBody>
          <a:bodyPr>
            <a:normAutofit/>
          </a:bodyPr>
          <a:lstStyle/>
          <a:p>
            <a:pPr marL="568325" indent="-568325"/>
            <a:r>
              <a:rPr lang="en-GB" sz="3200" dirty="0" smtClean="0">
                <a:solidFill>
                  <a:schemeClr val="accent2">
                    <a:lumMod val="75000"/>
                  </a:schemeClr>
                </a:solidFill>
              </a:rPr>
              <a:t>Present in early childhood development</a:t>
            </a:r>
          </a:p>
          <a:p>
            <a:pPr marL="568325" indent="-568325"/>
            <a:r>
              <a:rPr lang="en-GB" sz="3200" dirty="0" smtClean="0">
                <a:solidFill>
                  <a:schemeClr val="accent2">
                    <a:lumMod val="75000"/>
                  </a:schemeClr>
                </a:solidFill>
              </a:rPr>
              <a:t>Causes significant functioning impairment</a:t>
            </a:r>
          </a:p>
          <a:p>
            <a:pPr marL="568325" indent="-568325"/>
            <a:r>
              <a:rPr lang="en-GB" sz="3200" dirty="0" smtClean="0">
                <a:solidFill>
                  <a:schemeClr val="accent2">
                    <a:lumMod val="75000"/>
                  </a:schemeClr>
                </a:solidFill>
              </a:rPr>
              <a:t>Social impairment</a:t>
            </a:r>
          </a:p>
          <a:p>
            <a:pPr marL="568325" indent="-568325"/>
            <a:r>
              <a:rPr lang="en-GB" sz="3200" dirty="0" smtClean="0">
                <a:solidFill>
                  <a:schemeClr val="accent2">
                    <a:lumMod val="75000"/>
                  </a:schemeClr>
                </a:solidFill>
              </a:rPr>
              <a:t>Communication issues</a:t>
            </a:r>
          </a:p>
          <a:p>
            <a:pPr marL="1196975" lvl="2" indent="0">
              <a:buNone/>
            </a:pPr>
            <a:endParaRPr lang="en-US" sz="3200" dirty="0">
              <a:solidFill>
                <a:schemeClr val="accent2">
                  <a:lumMod val="75000"/>
                </a:schemeClr>
              </a:solidFill>
            </a:endParaRPr>
          </a:p>
        </p:txBody>
      </p:sp>
      <p:pic>
        <p:nvPicPr>
          <p:cNvPr id="1026" name="Picture 2" descr="http://cdn4.dogomedia.com/images/89131215-5453-4eb9-9df5-d9a6340ba97b/autism_spectrum_disor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4472" y="2879709"/>
            <a:ext cx="4387517" cy="3978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7413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smtClean="0"/>
              <a:t>Interviewee – General Education Teacher</a:t>
            </a:r>
            <a:endParaRPr lang="en-US" sz="4400" dirty="0"/>
          </a:p>
        </p:txBody>
      </p:sp>
      <p:sp>
        <p:nvSpPr>
          <p:cNvPr id="6" name="Content Placeholder 2"/>
          <p:cNvSpPr>
            <a:spLocks noGrp="1"/>
          </p:cNvSpPr>
          <p:nvPr>
            <p:ph idx="1"/>
          </p:nvPr>
        </p:nvSpPr>
        <p:spPr>
          <a:xfrm>
            <a:off x="677334" y="2394858"/>
            <a:ext cx="8749695" cy="4299648"/>
          </a:xfrm>
        </p:spPr>
        <p:txBody>
          <a:bodyPr>
            <a:normAutofit/>
          </a:bodyPr>
          <a:lstStyle/>
          <a:p>
            <a:pPr marL="568325" indent="-568325"/>
            <a:r>
              <a:rPr lang="en-GB" sz="3200" dirty="0" smtClean="0">
                <a:solidFill>
                  <a:schemeClr val="accent2">
                    <a:lumMod val="75000"/>
                  </a:schemeClr>
                </a:solidFill>
              </a:rPr>
              <a:t>Areas of Concern</a:t>
            </a:r>
          </a:p>
          <a:p>
            <a:pPr marL="1203325" lvl="1" indent="-577850">
              <a:buFont typeface="Wingdings" panose="05000000000000000000" pitchFamily="2" charset="2"/>
              <a:buChar char="q"/>
            </a:pPr>
            <a:r>
              <a:rPr lang="en-GB" sz="3200" dirty="0" smtClean="0">
                <a:solidFill>
                  <a:schemeClr val="accent2">
                    <a:lumMod val="75000"/>
                  </a:schemeClr>
                </a:solidFill>
              </a:rPr>
              <a:t>Curriculum</a:t>
            </a:r>
          </a:p>
          <a:p>
            <a:pPr marL="1203325" lvl="1" indent="-577850">
              <a:buFont typeface="Wingdings" panose="05000000000000000000" pitchFamily="2" charset="2"/>
              <a:buChar char="q"/>
            </a:pPr>
            <a:r>
              <a:rPr lang="en-GB" sz="3200" dirty="0" smtClean="0">
                <a:solidFill>
                  <a:schemeClr val="accent2">
                    <a:lumMod val="75000"/>
                  </a:schemeClr>
                </a:solidFill>
              </a:rPr>
              <a:t>Educator Training</a:t>
            </a:r>
          </a:p>
          <a:p>
            <a:pPr marL="1196975" lvl="2" indent="0">
              <a:buNone/>
            </a:pPr>
            <a:endParaRPr lang="en-US" sz="3200" dirty="0">
              <a:solidFill>
                <a:schemeClr val="accent2">
                  <a:lumMod val="75000"/>
                </a:schemeClr>
              </a:solidFill>
            </a:endParaRPr>
          </a:p>
        </p:txBody>
      </p:sp>
    </p:spTree>
    <p:extLst>
      <p:ext uri="{BB962C8B-B14F-4D97-AF65-F5344CB8AC3E}">
        <p14:creationId xmlns:p14="http://schemas.microsoft.com/office/powerpoint/2010/main" val="384391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smtClean="0"/>
              <a:t>Interviewee – Special Education Teacher</a:t>
            </a:r>
            <a:endParaRPr lang="en-US" sz="4400" dirty="0"/>
          </a:p>
        </p:txBody>
      </p:sp>
      <p:sp>
        <p:nvSpPr>
          <p:cNvPr id="6" name="Content Placeholder 2"/>
          <p:cNvSpPr>
            <a:spLocks noGrp="1"/>
          </p:cNvSpPr>
          <p:nvPr>
            <p:ph idx="1"/>
          </p:nvPr>
        </p:nvSpPr>
        <p:spPr>
          <a:xfrm>
            <a:off x="677334" y="2394858"/>
            <a:ext cx="8749695" cy="4299648"/>
          </a:xfrm>
        </p:spPr>
        <p:txBody>
          <a:bodyPr>
            <a:normAutofit/>
          </a:bodyPr>
          <a:lstStyle/>
          <a:p>
            <a:pPr marL="568325" indent="-568325"/>
            <a:r>
              <a:rPr lang="en-GB" sz="3200" dirty="0" smtClean="0">
                <a:solidFill>
                  <a:schemeClr val="accent2">
                    <a:lumMod val="75000"/>
                  </a:schemeClr>
                </a:solidFill>
              </a:rPr>
              <a:t>Areas of Concern</a:t>
            </a:r>
          </a:p>
          <a:p>
            <a:pPr marL="1203325" lvl="1" indent="-577850">
              <a:buFont typeface="Wingdings" panose="05000000000000000000" pitchFamily="2" charset="2"/>
              <a:buChar char="q"/>
            </a:pPr>
            <a:r>
              <a:rPr lang="en-GB" sz="3200" dirty="0" smtClean="0">
                <a:solidFill>
                  <a:schemeClr val="accent2">
                    <a:lumMod val="75000"/>
                  </a:schemeClr>
                </a:solidFill>
              </a:rPr>
              <a:t>Curriculum</a:t>
            </a:r>
          </a:p>
          <a:p>
            <a:pPr marL="1203325" lvl="1" indent="-577850">
              <a:buFont typeface="Wingdings" panose="05000000000000000000" pitchFamily="2" charset="2"/>
              <a:buChar char="q"/>
            </a:pPr>
            <a:r>
              <a:rPr lang="en-GB" sz="3200" dirty="0" smtClean="0">
                <a:solidFill>
                  <a:schemeClr val="accent2">
                    <a:lumMod val="75000"/>
                  </a:schemeClr>
                </a:solidFill>
              </a:rPr>
              <a:t>Teaching Methods</a:t>
            </a:r>
          </a:p>
          <a:p>
            <a:pPr marL="1203325" lvl="1" indent="-577850">
              <a:buFont typeface="Wingdings" panose="05000000000000000000" pitchFamily="2" charset="2"/>
              <a:buChar char="q"/>
            </a:pPr>
            <a:r>
              <a:rPr lang="en-GB" sz="3200" dirty="0" smtClean="0">
                <a:solidFill>
                  <a:schemeClr val="accent2">
                    <a:lumMod val="75000"/>
                  </a:schemeClr>
                </a:solidFill>
              </a:rPr>
              <a:t>Responsibilities of Special Education Services</a:t>
            </a:r>
          </a:p>
          <a:p>
            <a:pPr marL="1196975" lvl="2" indent="0">
              <a:buNone/>
            </a:pPr>
            <a:endParaRPr lang="en-US" sz="3200" dirty="0">
              <a:solidFill>
                <a:schemeClr val="accent2">
                  <a:lumMod val="75000"/>
                </a:schemeClr>
              </a:solidFill>
            </a:endParaRPr>
          </a:p>
        </p:txBody>
      </p:sp>
    </p:spTree>
    <p:extLst>
      <p:ext uri="{BB962C8B-B14F-4D97-AF65-F5344CB8AC3E}">
        <p14:creationId xmlns:p14="http://schemas.microsoft.com/office/powerpoint/2010/main" val="225935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smtClean="0"/>
              <a:t>Interviewee – Parents of a Child with ASD</a:t>
            </a:r>
            <a:endParaRPr lang="en-US" sz="4400" dirty="0"/>
          </a:p>
        </p:txBody>
      </p:sp>
      <p:sp>
        <p:nvSpPr>
          <p:cNvPr id="6" name="Content Placeholder 2"/>
          <p:cNvSpPr>
            <a:spLocks noGrp="1"/>
          </p:cNvSpPr>
          <p:nvPr>
            <p:ph idx="1"/>
          </p:nvPr>
        </p:nvSpPr>
        <p:spPr>
          <a:xfrm>
            <a:off x="677334" y="2394858"/>
            <a:ext cx="8749695" cy="4299648"/>
          </a:xfrm>
        </p:spPr>
        <p:txBody>
          <a:bodyPr>
            <a:normAutofit/>
          </a:bodyPr>
          <a:lstStyle/>
          <a:p>
            <a:pPr marL="568325" indent="-568325"/>
            <a:r>
              <a:rPr lang="en-GB" sz="3200" dirty="0" smtClean="0">
                <a:solidFill>
                  <a:schemeClr val="accent2">
                    <a:lumMod val="75000"/>
                  </a:schemeClr>
                </a:solidFill>
              </a:rPr>
              <a:t>Areas of Concern</a:t>
            </a:r>
          </a:p>
          <a:p>
            <a:pPr marL="1203325" lvl="1" indent="-577850">
              <a:buFont typeface="Wingdings" panose="05000000000000000000" pitchFamily="2" charset="2"/>
              <a:buChar char="q"/>
            </a:pPr>
            <a:r>
              <a:rPr lang="en-GB" sz="3200" dirty="0" smtClean="0">
                <a:solidFill>
                  <a:schemeClr val="accent2">
                    <a:lumMod val="75000"/>
                  </a:schemeClr>
                </a:solidFill>
              </a:rPr>
              <a:t>The Child’s Education Rights</a:t>
            </a:r>
          </a:p>
          <a:p>
            <a:pPr marL="1203325" lvl="1" indent="-577850">
              <a:buFont typeface="Wingdings" panose="05000000000000000000" pitchFamily="2" charset="2"/>
              <a:buChar char="q"/>
            </a:pPr>
            <a:r>
              <a:rPr lang="en-GB" sz="3200" dirty="0" smtClean="0">
                <a:solidFill>
                  <a:schemeClr val="accent2">
                    <a:lumMod val="75000"/>
                  </a:schemeClr>
                </a:solidFill>
              </a:rPr>
              <a:t>Available Therapies</a:t>
            </a:r>
          </a:p>
          <a:p>
            <a:pPr marL="1203325" lvl="1" indent="-577850">
              <a:buFont typeface="Wingdings" panose="05000000000000000000" pitchFamily="2" charset="2"/>
              <a:buChar char="q"/>
            </a:pPr>
            <a:r>
              <a:rPr lang="en-GB" sz="3200" dirty="0" smtClean="0">
                <a:solidFill>
                  <a:schemeClr val="accent2">
                    <a:lumMod val="75000"/>
                  </a:schemeClr>
                </a:solidFill>
              </a:rPr>
              <a:t>Curriculum</a:t>
            </a:r>
          </a:p>
          <a:p>
            <a:pPr marL="1196975" lvl="2" indent="0">
              <a:buNone/>
            </a:pPr>
            <a:endParaRPr lang="en-US" sz="3200" dirty="0">
              <a:solidFill>
                <a:schemeClr val="accent2">
                  <a:lumMod val="75000"/>
                </a:schemeClr>
              </a:solidFill>
            </a:endParaRPr>
          </a:p>
        </p:txBody>
      </p:sp>
    </p:spTree>
    <p:extLst>
      <p:ext uri="{BB962C8B-B14F-4D97-AF65-F5344CB8AC3E}">
        <p14:creationId xmlns:p14="http://schemas.microsoft.com/office/powerpoint/2010/main" val="800989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Who is Affected</a:t>
            </a:r>
            <a:endParaRPr lang="en-US" sz="4400" dirty="0"/>
          </a:p>
        </p:txBody>
      </p:sp>
      <p:sp>
        <p:nvSpPr>
          <p:cNvPr id="6" name="Content Placeholder 2"/>
          <p:cNvSpPr>
            <a:spLocks noGrp="1"/>
          </p:cNvSpPr>
          <p:nvPr>
            <p:ph idx="1"/>
          </p:nvPr>
        </p:nvSpPr>
        <p:spPr>
          <a:xfrm>
            <a:off x="677334" y="1930400"/>
            <a:ext cx="8749695" cy="4299648"/>
          </a:xfrm>
        </p:spPr>
        <p:txBody>
          <a:bodyPr>
            <a:normAutofit/>
          </a:bodyPr>
          <a:lstStyle/>
          <a:p>
            <a:pPr marL="568325" indent="-568325"/>
            <a:r>
              <a:rPr lang="en-GB" sz="3200" dirty="0" smtClean="0">
                <a:solidFill>
                  <a:schemeClr val="accent2">
                    <a:lumMod val="75000"/>
                  </a:schemeClr>
                </a:solidFill>
              </a:rPr>
              <a:t>All Races</a:t>
            </a:r>
          </a:p>
          <a:p>
            <a:pPr marL="568325" indent="-568325"/>
            <a:r>
              <a:rPr lang="en-GB" sz="3200" dirty="0" smtClean="0">
                <a:solidFill>
                  <a:schemeClr val="accent2">
                    <a:lumMod val="75000"/>
                  </a:schemeClr>
                </a:solidFill>
              </a:rPr>
              <a:t>All Ethnicities</a:t>
            </a:r>
          </a:p>
          <a:p>
            <a:pPr marL="568325" indent="-568325"/>
            <a:r>
              <a:rPr lang="en-GB" sz="3200" dirty="0" smtClean="0">
                <a:solidFill>
                  <a:schemeClr val="accent2">
                    <a:lumMod val="75000"/>
                  </a:schemeClr>
                </a:solidFill>
              </a:rPr>
              <a:t>All Socioeconomic Groups</a:t>
            </a:r>
          </a:p>
          <a:p>
            <a:pPr marL="568325" indent="-568325"/>
            <a:r>
              <a:rPr lang="en-GB" sz="3200" dirty="0" smtClean="0">
                <a:solidFill>
                  <a:schemeClr val="accent2">
                    <a:lumMod val="75000"/>
                  </a:schemeClr>
                </a:solidFill>
              </a:rPr>
              <a:t>Both Genders</a:t>
            </a:r>
          </a:p>
        </p:txBody>
      </p:sp>
      <p:pic>
        <p:nvPicPr>
          <p:cNvPr id="7170" name="Picture 2" descr="http://2.bp.blogspot.com/_V4SgFcvu6jA/S9WmgwE_ZxI/AAAAAAAAADo/s7aP_iU2vKk/s1600/cla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3442" y="3716189"/>
            <a:ext cx="3290924" cy="2954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46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Recommendations</a:t>
            </a:r>
            <a:endParaRPr lang="en-US" sz="4400" dirty="0"/>
          </a:p>
        </p:txBody>
      </p:sp>
      <p:sp>
        <p:nvSpPr>
          <p:cNvPr id="6" name="Content Placeholder 2"/>
          <p:cNvSpPr>
            <a:spLocks noGrp="1"/>
          </p:cNvSpPr>
          <p:nvPr>
            <p:ph idx="1"/>
          </p:nvPr>
        </p:nvSpPr>
        <p:spPr>
          <a:xfrm>
            <a:off x="677334" y="1930400"/>
            <a:ext cx="8749695" cy="4299648"/>
          </a:xfrm>
        </p:spPr>
        <p:txBody>
          <a:bodyPr>
            <a:normAutofit/>
          </a:bodyPr>
          <a:lstStyle/>
          <a:p>
            <a:pPr marL="568325" indent="-568325"/>
            <a:r>
              <a:rPr lang="en-GB" sz="3200" dirty="0" smtClean="0">
                <a:solidFill>
                  <a:schemeClr val="accent2">
                    <a:lumMod val="75000"/>
                  </a:schemeClr>
                </a:solidFill>
              </a:rPr>
              <a:t>Address each interviewees concerns uniquely</a:t>
            </a:r>
          </a:p>
          <a:p>
            <a:pPr marL="568325" indent="-568325"/>
            <a:r>
              <a:rPr lang="en-GB" sz="3200" dirty="0" smtClean="0">
                <a:solidFill>
                  <a:schemeClr val="accent2">
                    <a:lumMod val="75000"/>
                  </a:schemeClr>
                </a:solidFill>
              </a:rPr>
              <a:t>Ensure that they each receive support materials and awareness information</a:t>
            </a:r>
          </a:p>
          <a:p>
            <a:pPr marL="568325" indent="-568325"/>
            <a:r>
              <a:rPr lang="en-GB" sz="3200" dirty="0" smtClean="0">
                <a:solidFill>
                  <a:schemeClr val="accent2">
                    <a:lumMod val="75000"/>
                  </a:schemeClr>
                </a:solidFill>
              </a:rPr>
              <a:t>Point them in the direction to access online resources</a:t>
            </a:r>
          </a:p>
          <a:p>
            <a:pPr marL="1196975" lvl="2" indent="0">
              <a:buNone/>
            </a:pPr>
            <a:endParaRPr lang="en-US" sz="3200" dirty="0">
              <a:solidFill>
                <a:schemeClr val="accent2">
                  <a:lumMod val="75000"/>
                </a:schemeClr>
              </a:solidFill>
            </a:endParaRPr>
          </a:p>
        </p:txBody>
      </p:sp>
    </p:spTree>
    <p:extLst>
      <p:ext uri="{BB962C8B-B14F-4D97-AF65-F5344CB8AC3E}">
        <p14:creationId xmlns:p14="http://schemas.microsoft.com/office/powerpoint/2010/main" val="239761572"/>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TotalTime>
  <Words>1374</Words>
  <Application>Microsoft Office PowerPoint</Application>
  <PresentationFormat>Widescreen</PresentationFormat>
  <Paragraphs>119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Trebuchet MS</vt:lpstr>
      <vt:lpstr>Wingdings</vt:lpstr>
      <vt:lpstr>Wingdings 3</vt:lpstr>
      <vt:lpstr>Facet</vt:lpstr>
      <vt:lpstr>Educating Students with ASD</vt:lpstr>
      <vt:lpstr>Sources Interviewed</vt:lpstr>
      <vt:lpstr>ASD Defined</vt:lpstr>
      <vt:lpstr>ASD Symptoms</vt:lpstr>
      <vt:lpstr>Interviewee – General Education Teacher</vt:lpstr>
      <vt:lpstr>Interviewee – Special Education Teacher</vt:lpstr>
      <vt:lpstr>Interviewee – Parents of a Child with ASD</vt:lpstr>
      <vt:lpstr>Who is Affected</vt:lpstr>
      <vt:lpstr>Recommendations</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Educating Students with ASD</dc:title>
  <dc:creator>Malone</dc:creator>
  <cp:lastModifiedBy>Malone</cp:lastModifiedBy>
  <cp:revision>18</cp:revision>
  <dcterms:created xsi:type="dcterms:W3CDTF">2015-08-11T02:17:38Z</dcterms:created>
  <dcterms:modified xsi:type="dcterms:W3CDTF">2015-08-11T03:47:28Z</dcterms:modified>
</cp:coreProperties>
</file>