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2" r:id="rId7"/>
    <p:sldId id="271"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738" autoAdjust="0"/>
  </p:normalViewPr>
  <p:slideViewPr>
    <p:cSldViewPr snapToGrid="0">
      <p:cViewPr>
        <p:scale>
          <a:sx n="81" d="100"/>
          <a:sy n="81" d="100"/>
        </p:scale>
        <p:origin x="-300"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3F5B8-773E-4396-85E7-82D399443EF1}" type="datetimeFigureOut">
              <a:rPr lang="en-US" smtClean="0"/>
              <a:t>8/26/2015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861DD-8BA6-4A99-BA31-A9DDE62F9F2D}" type="slidenum">
              <a:rPr lang="en-US" smtClean="0"/>
              <a:t>‹#›</a:t>
            </a:fld>
            <a:endParaRPr lang="en-US"/>
          </a:p>
        </p:txBody>
      </p:sp>
    </p:spTree>
    <p:extLst>
      <p:ext uri="{BB962C8B-B14F-4D97-AF65-F5344CB8AC3E}">
        <p14:creationId xmlns:p14="http://schemas.microsoft.com/office/powerpoint/2010/main" val="136445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861DD-8BA6-4A99-BA31-A9DDE62F9F2D}" type="slidenum">
              <a:rPr lang="en-US" smtClean="0"/>
              <a:t>1</a:t>
            </a:fld>
            <a:endParaRPr lang="en-US"/>
          </a:p>
        </p:txBody>
      </p:sp>
    </p:spTree>
    <p:extLst>
      <p:ext uri="{BB962C8B-B14F-4D97-AF65-F5344CB8AC3E}">
        <p14:creationId xmlns:p14="http://schemas.microsoft.com/office/powerpoint/2010/main" val="2554640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Unfortunately, the environmental assessment of the San</a:t>
            </a:r>
            <a:r>
              <a:rPr lang="en-US" baseline="0" dirty="0" smtClean="0">
                <a:latin typeface="Times New Roman" panose="02020603050405020304" pitchFamily="18" charset="0"/>
                <a:cs typeface="Times New Roman" panose="02020603050405020304" pitchFamily="18" charset="0"/>
              </a:rPr>
              <a:t> Diego County Home Health Care organization is a continuous effort due to fluctuations in the economy, political events, or changes in state or federal policy that may affect the healthcare system. The value of the US Dollar is constantly fluctuating and this can play a significant role on the financials of the organization and how clients are able to fund their services. If a strong political stake holder is not satisfied with the practices of the organization, then they may want to mandate new rules and regulations about how the organization operates. Changes in state and federal policy pertaining to healthcare reform are expected to arise and this can have a direct effect on the organization as well. Such future assumptions must be taken into great consideration when integrating the new strategic policy into the organization as they relate to the environmental assessment.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A5861DD-8BA6-4A99-BA31-A9DDE62F9F2D}" type="slidenum">
              <a:rPr lang="en-US" smtClean="0"/>
              <a:t>11</a:t>
            </a:fld>
            <a:endParaRPr lang="en-US"/>
          </a:p>
        </p:txBody>
      </p:sp>
    </p:spTree>
    <p:extLst>
      <p:ext uri="{BB962C8B-B14F-4D97-AF65-F5344CB8AC3E}">
        <p14:creationId xmlns:p14="http://schemas.microsoft.com/office/powerpoint/2010/main" val="66403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a:t>
            </a:r>
            <a:r>
              <a:rPr lang="en-US" baseline="0" dirty="0" smtClean="0"/>
              <a:t> new organization in San Diego county, we must strive to be the best at what we do.  We must make our patients and their families comfortable and help them feel secure about inviting us into their homes.</a:t>
            </a:r>
            <a:endParaRPr lang="en-US" dirty="0"/>
          </a:p>
        </p:txBody>
      </p:sp>
      <p:sp>
        <p:nvSpPr>
          <p:cNvPr id="4" name="Slide Number Placeholder 3"/>
          <p:cNvSpPr>
            <a:spLocks noGrp="1"/>
          </p:cNvSpPr>
          <p:nvPr>
            <p:ph type="sldNum" sz="quarter" idx="10"/>
          </p:nvPr>
        </p:nvSpPr>
        <p:spPr/>
        <p:txBody>
          <a:bodyPr/>
          <a:lstStyle/>
          <a:p>
            <a:fld id="{4A5861DD-8BA6-4A99-BA31-A9DDE62F9F2D}" type="slidenum">
              <a:rPr lang="en-US" smtClean="0"/>
              <a:t>2</a:t>
            </a:fld>
            <a:endParaRPr lang="en-US"/>
          </a:p>
        </p:txBody>
      </p:sp>
    </p:spTree>
    <p:extLst>
      <p:ext uri="{BB962C8B-B14F-4D97-AF65-F5344CB8AC3E}">
        <p14:creationId xmlns:p14="http://schemas.microsoft.com/office/powerpoint/2010/main" val="326185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must build trust with our</a:t>
            </a:r>
            <a:r>
              <a:rPr lang="en-US" baseline="0" dirty="0" smtClean="0"/>
              <a:t> patients and their families.  We must constantly remind our staff about professionalism, customer service, and overall respect for our patients, their homes, and wishes.  </a:t>
            </a:r>
            <a:endParaRPr lang="en-US" dirty="0"/>
          </a:p>
        </p:txBody>
      </p:sp>
      <p:sp>
        <p:nvSpPr>
          <p:cNvPr id="4" name="Slide Number Placeholder 3"/>
          <p:cNvSpPr>
            <a:spLocks noGrp="1"/>
          </p:cNvSpPr>
          <p:nvPr>
            <p:ph type="sldNum" sz="quarter" idx="10"/>
          </p:nvPr>
        </p:nvSpPr>
        <p:spPr/>
        <p:txBody>
          <a:bodyPr/>
          <a:lstStyle/>
          <a:p>
            <a:fld id="{4A5861DD-8BA6-4A99-BA31-A9DDE62F9F2D}" type="slidenum">
              <a:rPr lang="en-US" smtClean="0"/>
              <a:t>3</a:t>
            </a:fld>
            <a:endParaRPr lang="en-US"/>
          </a:p>
        </p:txBody>
      </p:sp>
    </p:spTree>
    <p:extLst>
      <p:ext uri="{BB962C8B-B14F-4D97-AF65-F5344CB8AC3E}">
        <p14:creationId xmlns:p14="http://schemas.microsoft.com/office/powerpoint/2010/main" val="103946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values</a:t>
            </a:r>
            <a:r>
              <a:rPr lang="en-US" baseline="0" dirty="0" smtClean="0"/>
              <a:t> will help us educate our staff and customers while providing some guiding principles for everyone to emulate.  </a:t>
            </a:r>
            <a:endParaRPr lang="en-US" dirty="0"/>
          </a:p>
        </p:txBody>
      </p:sp>
      <p:sp>
        <p:nvSpPr>
          <p:cNvPr id="4" name="Slide Number Placeholder 3"/>
          <p:cNvSpPr>
            <a:spLocks noGrp="1"/>
          </p:cNvSpPr>
          <p:nvPr>
            <p:ph type="sldNum" sz="quarter" idx="10"/>
          </p:nvPr>
        </p:nvSpPr>
        <p:spPr/>
        <p:txBody>
          <a:bodyPr/>
          <a:lstStyle/>
          <a:p>
            <a:fld id="{4A5861DD-8BA6-4A99-BA31-A9DDE62F9F2D}" type="slidenum">
              <a:rPr lang="en-US" smtClean="0"/>
              <a:t>4</a:t>
            </a:fld>
            <a:endParaRPr lang="en-US"/>
          </a:p>
        </p:txBody>
      </p:sp>
    </p:spTree>
    <p:extLst>
      <p:ext uri="{BB962C8B-B14F-4D97-AF65-F5344CB8AC3E}">
        <p14:creationId xmlns:p14="http://schemas.microsoft.com/office/powerpoint/2010/main" val="2743653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strategy will</a:t>
            </a:r>
            <a:r>
              <a:rPr lang="en-US" baseline="0" dirty="0" smtClean="0"/>
              <a:t> help us achieve our mission and vision.  Metrics, dashboards, and benchmarks will help us measure our quality, access to care, patient satisfaction, retention, and profitability.</a:t>
            </a:r>
            <a:endParaRPr lang="en-US" dirty="0"/>
          </a:p>
        </p:txBody>
      </p:sp>
      <p:sp>
        <p:nvSpPr>
          <p:cNvPr id="4" name="Slide Number Placeholder 3"/>
          <p:cNvSpPr>
            <a:spLocks noGrp="1"/>
          </p:cNvSpPr>
          <p:nvPr>
            <p:ph type="sldNum" sz="quarter" idx="10"/>
          </p:nvPr>
        </p:nvSpPr>
        <p:spPr/>
        <p:txBody>
          <a:bodyPr/>
          <a:lstStyle/>
          <a:p>
            <a:fld id="{4A5861DD-8BA6-4A99-BA31-A9DDE62F9F2D}" type="slidenum">
              <a:rPr lang="en-US" smtClean="0"/>
              <a:t>5</a:t>
            </a:fld>
            <a:endParaRPr lang="en-US"/>
          </a:p>
        </p:txBody>
      </p:sp>
    </p:spTree>
    <p:extLst>
      <p:ext uri="{BB962C8B-B14F-4D97-AF65-F5344CB8AC3E}">
        <p14:creationId xmlns:p14="http://schemas.microsoft.com/office/powerpoint/2010/main" val="3701891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plan of action and</a:t>
            </a:r>
            <a:r>
              <a:rPr lang="en-US" baseline="0" dirty="0" smtClean="0"/>
              <a:t> milestones will be critical to a successful roll-out of our designed strategic plan.  This is a fluid document that will likely adjust as the project proceeds.</a:t>
            </a:r>
            <a:endParaRPr lang="en-US" dirty="0"/>
          </a:p>
        </p:txBody>
      </p:sp>
      <p:sp>
        <p:nvSpPr>
          <p:cNvPr id="4" name="Slide Number Placeholder 3"/>
          <p:cNvSpPr>
            <a:spLocks noGrp="1"/>
          </p:cNvSpPr>
          <p:nvPr>
            <p:ph type="sldNum" sz="quarter" idx="10"/>
          </p:nvPr>
        </p:nvSpPr>
        <p:spPr/>
        <p:txBody>
          <a:bodyPr/>
          <a:lstStyle/>
          <a:p>
            <a:fld id="{4A5861DD-8BA6-4A99-BA31-A9DDE62F9F2D}" type="slidenum">
              <a:rPr lang="en-US" smtClean="0"/>
              <a:t>6</a:t>
            </a:fld>
            <a:endParaRPr lang="en-US"/>
          </a:p>
        </p:txBody>
      </p:sp>
    </p:spTree>
    <p:extLst>
      <p:ext uri="{BB962C8B-B14F-4D97-AF65-F5344CB8AC3E}">
        <p14:creationId xmlns:p14="http://schemas.microsoft.com/office/powerpoint/2010/main" val="204106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strategic plan and overall success of our organization hinges on complete, transparent communication with staff first, then customers.</a:t>
            </a:r>
            <a:r>
              <a:rPr lang="en-US" baseline="0" dirty="0" smtClean="0"/>
              <a:t>  We must ensure the entire team is onboard and understands our goals.  Then, we must ensure our customers understand who we are, what we can offer, and why they should choose to </a:t>
            </a:r>
            <a:r>
              <a:rPr lang="en-US" baseline="0" smtClean="0"/>
              <a:t>work with us.</a:t>
            </a:r>
            <a:endParaRPr lang="en-US"/>
          </a:p>
        </p:txBody>
      </p:sp>
      <p:sp>
        <p:nvSpPr>
          <p:cNvPr id="4" name="Slide Number Placeholder 3"/>
          <p:cNvSpPr>
            <a:spLocks noGrp="1"/>
          </p:cNvSpPr>
          <p:nvPr>
            <p:ph type="sldNum" sz="quarter" idx="10"/>
          </p:nvPr>
        </p:nvSpPr>
        <p:spPr/>
        <p:txBody>
          <a:bodyPr/>
          <a:lstStyle/>
          <a:p>
            <a:fld id="{4A5861DD-8BA6-4A99-BA31-A9DDE62F9F2D}" type="slidenum">
              <a:rPr lang="en-US" smtClean="0"/>
              <a:t>7</a:t>
            </a:fld>
            <a:endParaRPr lang="en-US"/>
          </a:p>
        </p:txBody>
      </p:sp>
    </p:spTree>
    <p:extLst>
      <p:ext uri="{BB962C8B-B14F-4D97-AF65-F5344CB8AC3E}">
        <p14:creationId xmlns:p14="http://schemas.microsoft.com/office/powerpoint/2010/main" val="32238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Internal factors in the environmental assessment are dependent on actions of the managers and executives that allow for all employees of the San Diego Home Health Care to understand their roles in integrating a the strategic plan. Adequate internal satisfaction aids in the organization and success of the strategic plan from an internal environmental perspective. Employee knowledge and involvement are two primary elements of the internal environment and its marketing strategy. Organizations that succeed at satisfying their customers often integrate a priority on ensuring that employees are informed about the goals of the Home Health Care County. Employees rarely will be able to satisfy customers if they are not satisfied themselves. Dissatisfied employees may be compelled to relay a negative messages by word-of-mouth to their friends and colleagues and these negative messages can have an impact on environmental behavior. One suggested strategy for providing adequate consistent services is to look for good employees, hire them, and then retain them in the organization. </a:t>
            </a:r>
          </a:p>
          <a:p>
            <a:endParaRPr lang="en-US" dirty="0"/>
          </a:p>
        </p:txBody>
      </p:sp>
      <p:sp>
        <p:nvSpPr>
          <p:cNvPr id="4" name="Slide Number Placeholder 3"/>
          <p:cNvSpPr>
            <a:spLocks noGrp="1"/>
          </p:cNvSpPr>
          <p:nvPr>
            <p:ph type="sldNum" sz="quarter" idx="10"/>
          </p:nvPr>
        </p:nvSpPr>
        <p:spPr/>
        <p:txBody>
          <a:bodyPr/>
          <a:lstStyle/>
          <a:p>
            <a:fld id="{4A5861DD-8BA6-4A99-BA31-A9DDE62F9F2D}" type="slidenum">
              <a:rPr lang="en-US" smtClean="0"/>
              <a:t>9</a:t>
            </a:fld>
            <a:endParaRPr lang="en-US"/>
          </a:p>
        </p:txBody>
      </p:sp>
    </p:spTree>
    <p:extLst>
      <p:ext uri="{BB962C8B-B14F-4D97-AF65-F5344CB8AC3E}">
        <p14:creationId xmlns:p14="http://schemas.microsoft.com/office/powerpoint/2010/main" val="362125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 organization is socially responsible in some way whether it is major or minor. Ethics is essential to any business and with ethics comes social responsibility for the San Diego County Home Health Care. The organization’s ethics for standards and procedures are fundamental to the values of the employees, management, betterment of the organization, stake holders, contributors, clients, third parties, as well as the public image. Under these standards and procedures for ethics, must be elements of both acceptable and unacceptable behavior serving as the foundation for the ethics regulations for the</a:t>
            </a:r>
            <a:r>
              <a:rPr lang="en-US" sz="1200" kern="1200" baseline="0" dirty="0" smtClean="0">
                <a:solidFill>
                  <a:schemeClr val="tx1"/>
                </a:solidFill>
                <a:effectLst/>
                <a:latin typeface="+mn-lt"/>
                <a:ea typeface="+mn-ea"/>
                <a:cs typeface="+mn-cs"/>
              </a:rPr>
              <a:t> organization that directly impacts the external environment</a:t>
            </a:r>
            <a:r>
              <a:rPr lang="en-US" sz="1200" kern="1200" dirty="0" smtClean="0">
                <a:solidFill>
                  <a:schemeClr val="tx1"/>
                </a:solidFill>
                <a:effectLst/>
                <a:latin typeface="+mn-lt"/>
                <a:ea typeface="+mn-ea"/>
                <a:cs typeface="+mn-cs"/>
              </a:rPr>
              <a:t>. It is because of the behavioral elements—acceptable and unacceptable—that the</a:t>
            </a:r>
            <a:r>
              <a:rPr lang="en-US" sz="1200" kern="1200" baseline="0" dirty="0" smtClean="0">
                <a:solidFill>
                  <a:schemeClr val="tx1"/>
                </a:solidFill>
                <a:effectLst/>
                <a:latin typeface="+mn-lt"/>
                <a:ea typeface="+mn-ea"/>
                <a:cs typeface="+mn-cs"/>
              </a:rPr>
              <a:t> San Diego County Home Health Care</a:t>
            </a:r>
            <a:r>
              <a:rPr lang="en-US" sz="1200" kern="1200" dirty="0" smtClean="0">
                <a:solidFill>
                  <a:schemeClr val="tx1"/>
                </a:solidFill>
                <a:effectLst/>
                <a:latin typeface="+mn-lt"/>
                <a:ea typeface="+mn-ea"/>
                <a:cs typeface="+mn-cs"/>
              </a:rPr>
              <a:t> is able to function on a daily basis with adequacy and competence in a way that is effective for business while at the very same time providing a healthy, safe, comfortable, and ethical working environment for everybody involved with the organization. Technology is the biggest thing that is impacting the future. This is because many industries must worry about environmental concerns, known as the “green agenda” and this plays a big role in social</a:t>
            </a:r>
            <a:r>
              <a:rPr lang="en-US" sz="1200" kern="1200" baseline="0" dirty="0" smtClean="0">
                <a:solidFill>
                  <a:schemeClr val="tx1"/>
                </a:solidFill>
                <a:effectLst/>
                <a:latin typeface="+mn-lt"/>
                <a:ea typeface="+mn-ea"/>
                <a:cs typeface="+mn-cs"/>
              </a:rPr>
              <a:t> responsibility and the external environment</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A5861DD-8BA6-4A99-BA31-A9DDE62F9F2D}" type="slidenum">
              <a:rPr lang="en-US" smtClean="0"/>
              <a:t>10</a:t>
            </a:fld>
            <a:endParaRPr lang="en-US"/>
          </a:p>
        </p:txBody>
      </p:sp>
    </p:spTree>
    <p:extLst>
      <p:ext uri="{BB962C8B-B14F-4D97-AF65-F5344CB8AC3E}">
        <p14:creationId xmlns:p14="http://schemas.microsoft.com/office/powerpoint/2010/main" val="421919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8/26/2015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8/26/2015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8/26/2015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8/26/2015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8/26/2015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8/26/2015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8/26/2015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8/26/2015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8/26/2015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8/26/2015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8/26/2015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8/26/2015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8/26/2015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8/26/2015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8/26/2015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8/26/2015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8/26/2015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8/26/2015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1898" y="0"/>
            <a:ext cx="10515600" cy="1777285"/>
          </a:xfrm>
        </p:spPr>
        <p:txBody>
          <a:bodyPr>
            <a:noAutofit/>
          </a:bodyPr>
          <a:lstStyle/>
          <a:p>
            <a:pPr algn="ctr"/>
            <a:r>
              <a:rPr lang="en-US" sz="4800" dirty="0" smtClean="0">
                <a:latin typeface="Times New Roman" panose="02020603050405020304" pitchFamily="18" charset="0"/>
                <a:cs typeface="Times New Roman" panose="02020603050405020304" pitchFamily="18" charset="0"/>
              </a:rPr>
              <a:t/>
            </a:r>
            <a:br>
              <a:rPr lang="en-US" sz="4800" dirty="0" smtClean="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Strategic Plan: </a:t>
            </a:r>
            <a:br>
              <a:rPr lang="en-US" sz="4800"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San Diego County Home Healthcare</a:t>
            </a:r>
            <a:br>
              <a:rPr lang="en-US" sz="4800"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
            </a:r>
            <a:br>
              <a:rPr lang="en-US" sz="4800" dirty="0" smtClean="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3194" y="1944710"/>
            <a:ext cx="8474299" cy="2871989"/>
          </a:xfrm>
        </p:spPr>
      </p:pic>
      <p:sp>
        <p:nvSpPr>
          <p:cNvPr id="14" name="TextBox 13"/>
          <p:cNvSpPr txBox="1"/>
          <p:nvPr/>
        </p:nvSpPr>
        <p:spPr>
          <a:xfrm>
            <a:off x="2688464" y="4984124"/>
            <a:ext cx="6542468" cy="830997"/>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August </a:t>
            </a:r>
            <a:r>
              <a:rPr lang="en-US" sz="1600" dirty="0">
                <a:latin typeface="Times New Roman" panose="02020603050405020304" pitchFamily="18" charset="0"/>
                <a:cs typeface="Times New Roman" panose="02020603050405020304" pitchFamily="18" charset="0"/>
              </a:rPr>
              <a:t>23, 2015</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endParaRPr lang="en-US" sz="1600" dirty="0"/>
          </a:p>
        </p:txBody>
      </p:sp>
    </p:spTree>
    <p:extLst>
      <p:ext uri="{BB962C8B-B14F-4D97-AF65-F5344CB8AC3E}">
        <p14:creationId xmlns:p14="http://schemas.microsoft.com/office/powerpoint/2010/main" val="3322717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External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dirty="0" smtClean="0">
                <a:latin typeface="Times New Roman" panose="02020603050405020304" pitchFamily="18" charset="0"/>
                <a:cs typeface="Times New Roman" panose="02020603050405020304" pitchFamily="18" charset="0"/>
              </a:rPr>
              <a:t>Primary goal: Ensure that all members of the external environment of the San Diego Home Health Care are satisfied. </a:t>
            </a:r>
          </a:p>
          <a:p>
            <a:r>
              <a:rPr lang="en-US" dirty="0" smtClean="0">
                <a:latin typeface="Times New Roman" panose="02020603050405020304" pitchFamily="18" charset="0"/>
                <a:cs typeface="Times New Roman" panose="02020603050405020304" pitchFamily="18" charset="0"/>
              </a:rPr>
              <a:t>Patients of the organization act as external customers. </a:t>
            </a:r>
          </a:p>
          <a:p>
            <a:r>
              <a:rPr lang="en-US" dirty="0" smtClean="0">
                <a:latin typeface="Times New Roman" panose="02020603050405020304" pitchFamily="18" charset="0"/>
                <a:cs typeface="Times New Roman" panose="02020603050405020304" pitchFamily="18" charset="0"/>
              </a:rPr>
              <a:t>Social Responsibility </a:t>
            </a:r>
          </a:p>
          <a:p>
            <a:r>
              <a:rPr lang="en-US" dirty="0" smtClean="0">
                <a:latin typeface="Times New Roman" panose="02020603050405020304" pitchFamily="18" charset="0"/>
                <a:cs typeface="Times New Roman" panose="02020603050405020304" pitchFamily="18" charset="0"/>
              </a:rPr>
              <a:t>Stake Holders: Ensuring that any and all stake holders are taken into strong consideration is a must for the sustainment of the organization. </a:t>
            </a:r>
          </a:p>
          <a:p>
            <a:r>
              <a:rPr lang="en-US" dirty="0" smtClean="0">
                <a:latin typeface="Times New Roman" panose="02020603050405020304" pitchFamily="18" charset="0"/>
                <a:cs typeface="Times New Roman" panose="02020603050405020304" pitchFamily="18" charset="0"/>
              </a:rPr>
              <a:t>Stake holders may involve both primary and secondary.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20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Future Assumptions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Times New Roman" panose="02020603050405020304" pitchFamily="18" charset="0"/>
                <a:cs typeface="Times New Roman" panose="02020603050405020304" pitchFamily="18" charset="0"/>
              </a:rPr>
              <a:t>Primary Goal: Be prepared for future assumptions of the San Diego County Home Health Care. </a:t>
            </a:r>
          </a:p>
          <a:p>
            <a:pPr marL="0" indent="0" algn="ctr">
              <a:buNone/>
            </a:pPr>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Economic fluctuations. </a:t>
            </a:r>
          </a:p>
          <a:p>
            <a:r>
              <a:rPr lang="en-US" sz="3600" dirty="0" smtClean="0">
                <a:latin typeface="Times New Roman" panose="02020603050405020304" pitchFamily="18" charset="0"/>
                <a:cs typeface="Times New Roman" panose="02020603050405020304" pitchFamily="18" charset="0"/>
              </a:rPr>
              <a:t>Political factors.</a:t>
            </a:r>
          </a:p>
          <a:p>
            <a:r>
              <a:rPr lang="en-US" sz="3600" dirty="0" smtClean="0">
                <a:latin typeface="Times New Roman" panose="02020603050405020304" pitchFamily="18" charset="0"/>
                <a:cs typeface="Times New Roman" panose="02020603050405020304" pitchFamily="18" charset="0"/>
              </a:rPr>
              <a:t>Changes in state or federal policy.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56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Evaluation and Control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63839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4168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31240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Boca Home Care Services. (2015). Boca Home Care Services. 	Retrieved from http://www.bocahomecareservices.com</a:t>
            </a:r>
          </a:p>
          <a:p>
            <a:pPr marL="0" indent="0">
              <a:buNone/>
            </a:pPr>
            <a:r>
              <a:rPr lang="en-US" dirty="0" smtClean="0">
                <a:latin typeface="Times New Roman" panose="02020603050405020304" pitchFamily="18" charset="0"/>
                <a:cs typeface="Times New Roman" panose="02020603050405020304" pitchFamily="18" charset="0"/>
              </a:rPr>
              <a:t>Zuckerman, A. (2012). </a:t>
            </a:r>
            <a:r>
              <a:rPr lang="en-US" i="1" dirty="0" smtClean="0">
                <a:latin typeface="Times New Roman" panose="02020603050405020304" pitchFamily="18" charset="0"/>
                <a:cs typeface="Times New Roman" panose="02020603050405020304" pitchFamily="18" charset="0"/>
              </a:rPr>
              <a:t>Healthcare Strategic Planning</a:t>
            </a:r>
            <a:r>
              <a:rPr lang="en-US" dirty="0" smtClean="0">
                <a:latin typeface="Times New Roman" panose="02020603050405020304" pitchFamily="18" charset="0"/>
                <a:cs typeface="Times New Roman" panose="02020603050405020304" pitchFamily="18" charset="0"/>
              </a:rPr>
              <a:t>. Chicago, IL:   	Health Administration Press</a:t>
            </a:r>
            <a:r>
              <a:rPr lang="en-US" dirty="0" smtClean="0">
                <a:latin typeface="Times New Roman" panose="02020603050405020304" pitchFamily="18" charset="0"/>
                <a:cs typeface="Times New Roman" panose="02020603050405020304" pitchFamily="18" charset="0"/>
              </a:rPr>
              <a:t>.</a:t>
            </a:r>
          </a:p>
          <a:p>
            <a:pPr marL="0" indent="0">
              <a:buNone/>
            </a:pPr>
            <a:r>
              <a:rPr lang="en-US" dirty="0"/>
              <a:t>Thomas, R.K., &amp; Calhoun, M. (2007). Marketing matters: A guide for healthcare executives. Chicago, IL: ACHE Management Press. </a:t>
            </a:r>
            <a:endParaRPr lang="en-US" dirty="0" smtClean="0"/>
          </a:p>
          <a:p>
            <a:pPr marL="0" indent="0">
              <a:buNone/>
            </a:pPr>
            <a:r>
              <a:rPr lang="en-US" dirty="0"/>
              <a:t>Kotler, Philip. "Reinventing marketing to manage the environmental </a:t>
            </a:r>
            <a:r>
              <a:rPr lang="en-US" dirty="0" err="1"/>
              <a:t>imperative."</a:t>
            </a:r>
            <a:r>
              <a:rPr lang="en-US" i="1" dirty="0" err="1"/>
              <a:t>Journal</a:t>
            </a:r>
            <a:r>
              <a:rPr lang="en-US" i="1" dirty="0"/>
              <a:t> of Marketing</a:t>
            </a:r>
            <a:r>
              <a:rPr lang="en-US" dirty="0"/>
              <a:t> 75.4 (2011): 132-135.</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181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Organizational Direction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lnSpc>
                <a:spcPct val="150000"/>
              </a:lnSpc>
              <a:buNone/>
            </a:pPr>
            <a:r>
              <a:rPr lang="en-US" sz="3600" dirty="0" smtClean="0">
                <a:latin typeface="Times New Roman" panose="02020603050405020304" pitchFamily="18" charset="0"/>
                <a:cs typeface="Times New Roman" panose="02020603050405020304" pitchFamily="18" charset="0"/>
              </a:rPr>
              <a:t>It</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is our mission to provide exceptional and dependable care to improve the health of our patients in the comfort of their own home. </a:t>
            </a:r>
          </a:p>
          <a:p>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146778" y="227188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9940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Vision </a:t>
            </a:r>
            <a:endParaRPr lang="en-US" b="1"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lnSpc>
                <a:spcPct val="150000"/>
              </a:lnSpc>
              <a:buNone/>
            </a:pPr>
            <a:r>
              <a:rPr lang="en-US" sz="3600" dirty="0" smtClean="0">
                <a:latin typeface="Times New Roman" panose="02020603050405020304" pitchFamily="18" charset="0"/>
                <a:cs typeface="Times New Roman" panose="02020603050405020304" pitchFamily="18" charset="0"/>
              </a:rPr>
              <a:t>To become the most trusted home health organization in San Diego county by providing exceptional service and quality healthcare in a respectful, timely, and professional manner.</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388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Values Statement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9629" y="1379913"/>
            <a:ext cx="11770821" cy="4797050"/>
          </a:xfrm>
        </p:spPr>
        <p:txBody>
          <a:bodyPr>
            <a:noAutofit/>
          </a:bodyPr>
          <a:lstStyle/>
          <a:p>
            <a:pPr marL="0" indent="0">
              <a:lnSpc>
                <a:spcPct val="150000"/>
              </a:lnSpc>
              <a:buNone/>
            </a:pPr>
            <a:r>
              <a:rPr lang="en-US" dirty="0" smtClean="0">
                <a:latin typeface="Times New Roman" panose="02020603050405020304" pitchFamily="18" charset="0"/>
                <a:cs typeface="Times New Roman" panose="02020603050405020304" pitchFamily="18" charset="0"/>
              </a:rPr>
              <a:t>Excellence: We will provide care to our patients as we would our own family.</a:t>
            </a:r>
          </a:p>
          <a:p>
            <a:pPr marL="0" indent="0">
              <a:lnSpc>
                <a:spcPct val="150000"/>
              </a:lnSpc>
              <a:buNone/>
            </a:pPr>
            <a:r>
              <a:rPr lang="en-US" dirty="0" smtClean="0">
                <a:latin typeface="Times New Roman" panose="02020603050405020304" pitchFamily="18" charset="0"/>
                <a:cs typeface="Times New Roman" panose="02020603050405020304" pitchFamily="18" charset="0"/>
              </a:rPr>
              <a:t>Connection: We will build relationships with our patients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to develop trust.</a:t>
            </a:r>
          </a:p>
          <a:p>
            <a:pPr marL="0" indent="0">
              <a:lnSpc>
                <a:spcPct val="150000"/>
              </a:lnSpc>
              <a:buNone/>
            </a:pPr>
            <a:r>
              <a:rPr lang="en-US" dirty="0" smtClean="0">
                <a:latin typeface="Times New Roman" panose="02020603050405020304" pitchFamily="18" charset="0"/>
                <a:cs typeface="Times New Roman" panose="02020603050405020304" pitchFamily="18" charset="0"/>
              </a:rPr>
              <a:t>Respect: We will heal, empathize, and care for our patients while respecting their wants and needs. </a:t>
            </a:r>
          </a:p>
          <a:p>
            <a:pPr marL="0" indent="0">
              <a:lnSpc>
                <a:spcPct val="150000"/>
              </a:lnSpc>
              <a:buNone/>
            </a:pPr>
            <a:r>
              <a:rPr lang="en-US" dirty="0" smtClean="0">
                <a:latin typeface="Times New Roman" panose="02020603050405020304" pitchFamily="18" charset="0"/>
                <a:cs typeface="Times New Roman" panose="02020603050405020304" pitchFamily="18" charset="0"/>
              </a:rPr>
              <a:t>Quality: We will deliver top-notch care each and every time.</a:t>
            </a:r>
          </a:p>
          <a:p>
            <a:pPr marL="0" indent="0">
              <a:lnSpc>
                <a:spcPct val="150000"/>
              </a:lnSpc>
              <a:buNone/>
            </a:pPr>
            <a:r>
              <a:rPr lang="en-US" dirty="0" smtClean="0">
                <a:latin typeface="Times New Roman" panose="02020603050405020304" pitchFamily="18" charset="0"/>
                <a:cs typeface="Times New Roman" panose="02020603050405020304" pitchFamily="18" charset="0"/>
              </a:rPr>
              <a:t>Appreciation: We will recognize our staff and create a work environment they are proud to be a part of.</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06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2525"/>
          </a:xfrm>
        </p:spPr>
        <p:txBody>
          <a:bodyPr>
            <a:noAutofit/>
          </a:bodyPr>
          <a:lstStyle/>
          <a:p>
            <a:pPr algn="ctr"/>
            <a:r>
              <a:rPr lang="en-US" dirty="0" smtClean="0">
                <a:latin typeface="Times New Roman" panose="02020603050405020304" pitchFamily="18" charset="0"/>
                <a:cs typeface="Times New Roman" panose="02020603050405020304" pitchFamily="18" charset="0"/>
              </a:rPr>
              <a:t>Strategy Formulation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97918155"/>
              </p:ext>
            </p:extLst>
          </p:nvPr>
        </p:nvGraphicFramePr>
        <p:xfrm>
          <a:off x="255431" y="1080655"/>
          <a:ext cx="11748147" cy="5744847"/>
        </p:xfrm>
        <a:graphic>
          <a:graphicData uri="http://schemas.openxmlformats.org/drawingml/2006/table">
            <a:tbl>
              <a:tblPr firstRow="1" bandRow="1">
                <a:tableStyleId>{5C22544A-7EE6-4342-B048-85BDC9FD1C3A}</a:tableStyleId>
              </a:tblPr>
              <a:tblGrid>
                <a:gridCol w="2965528"/>
                <a:gridCol w="3405627"/>
                <a:gridCol w="3035452"/>
                <a:gridCol w="2341540"/>
              </a:tblGrid>
              <a:tr h="388483">
                <a:tc>
                  <a:txBody>
                    <a:bodyPr/>
                    <a:lstStyle/>
                    <a:p>
                      <a:pPr algn="ctr"/>
                      <a:r>
                        <a:rPr lang="en-US" dirty="0" smtClean="0">
                          <a:latin typeface="Times New Roman" panose="02020603050405020304" pitchFamily="18" charset="0"/>
                          <a:cs typeface="Times New Roman" panose="02020603050405020304" pitchFamily="18" charset="0"/>
                        </a:rPr>
                        <a:t>Critical Issue</a:t>
                      </a:r>
                      <a:endParaRPr lang="en-US" dirty="0">
                        <a:latin typeface="Times New Roman" panose="02020603050405020304" pitchFamily="18" charset="0"/>
                        <a:cs typeface="Times New Roman" panose="02020603050405020304" pitchFamily="18" charset="0"/>
                      </a:endParaRPr>
                    </a:p>
                  </a:txBody>
                  <a:tcPr>
                    <a:solidFill>
                      <a:schemeClr val="bg1">
                        <a:lumMod val="95000"/>
                        <a:lumOff val="5000"/>
                      </a:schemeClr>
                    </a:solidFill>
                  </a:tcPr>
                </a:tc>
                <a:tc>
                  <a:txBody>
                    <a:bodyPr/>
                    <a:lstStyle/>
                    <a:p>
                      <a:pPr algn="ctr"/>
                      <a:r>
                        <a:rPr lang="en-US" dirty="0" smtClean="0">
                          <a:latin typeface="Times New Roman" panose="02020603050405020304" pitchFamily="18" charset="0"/>
                          <a:cs typeface="Times New Roman" panose="02020603050405020304" pitchFamily="18" charset="0"/>
                        </a:rPr>
                        <a:t>Goals</a:t>
                      </a:r>
                      <a:endParaRPr lang="en-US" dirty="0">
                        <a:latin typeface="Times New Roman" panose="02020603050405020304" pitchFamily="18" charset="0"/>
                        <a:cs typeface="Times New Roman" panose="02020603050405020304" pitchFamily="18" charset="0"/>
                      </a:endParaRPr>
                    </a:p>
                  </a:txBody>
                  <a:tcPr>
                    <a:solidFill>
                      <a:schemeClr val="bg1">
                        <a:lumMod val="95000"/>
                        <a:lumOff val="5000"/>
                      </a:schemeClr>
                    </a:solidFill>
                  </a:tcPr>
                </a:tc>
                <a:tc>
                  <a:txBody>
                    <a:bodyPr/>
                    <a:lstStyle/>
                    <a:p>
                      <a:pPr algn="ctr"/>
                      <a:r>
                        <a:rPr lang="en-US" dirty="0" smtClean="0">
                          <a:latin typeface="Times New Roman" panose="02020603050405020304" pitchFamily="18" charset="0"/>
                          <a:cs typeface="Times New Roman" panose="02020603050405020304" pitchFamily="18" charset="0"/>
                        </a:rPr>
                        <a:t>Objectives</a:t>
                      </a:r>
                      <a:endParaRPr lang="en-US" dirty="0">
                        <a:latin typeface="Times New Roman" panose="02020603050405020304" pitchFamily="18" charset="0"/>
                        <a:cs typeface="Times New Roman" panose="02020603050405020304" pitchFamily="18" charset="0"/>
                      </a:endParaRPr>
                    </a:p>
                  </a:txBody>
                  <a:tcPr>
                    <a:solidFill>
                      <a:schemeClr val="bg1">
                        <a:lumMod val="95000"/>
                        <a:lumOff val="5000"/>
                      </a:schemeClr>
                    </a:solidFill>
                  </a:tcPr>
                </a:tc>
                <a:tc>
                  <a:txBody>
                    <a:bodyPr/>
                    <a:lstStyle/>
                    <a:p>
                      <a:pPr algn="ctr"/>
                      <a:r>
                        <a:rPr lang="en-US" dirty="0" smtClean="0">
                          <a:latin typeface="Times New Roman" panose="02020603050405020304" pitchFamily="18" charset="0"/>
                          <a:cs typeface="Times New Roman" panose="02020603050405020304" pitchFamily="18" charset="0"/>
                        </a:rPr>
                        <a:t>Major Initiatives</a:t>
                      </a:r>
                      <a:endParaRPr lang="en-US" dirty="0">
                        <a:latin typeface="Times New Roman" panose="02020603050405020304" pitchFamily="18" charset="0"/>
                        <a:cs typeface="Times New Roman" panose="02020603050405020304" pitchFamily="18" charset="0"/>
                      </a:endParaRPr>
                    </a:p>
                  </a:txBody>
                  <a:tcPr>
                    <a:solidFill>
                      <a:schemeClr val="bg1">
                        <a:lumMod val="95000"/>
                        <a:lumOff val="5000"/>
                      </a:schemeClr>
                    </a:solidFill>
                  </a:tcPr>
                </a:tc>
              </a:tr>
              <a:tr h="972635">
                <a:tc>
                  <a:txBody>
                    <a:bodyPr/>
                    <a:lstStyle/>
                    <a:p>
                      <a:r>
                        <a:rPr lang="en-US" sz="1200" dirty="0" smtClean="0">
                          <a:latin typeface="Times New Roman" panose="02020603050405020304" pitchFamily="18" charset="0"/>
                          <a:cs typeface="Times New Roman" panose="02020603050405020304" pitchFamily="18" charset="0"/>
                        </a:rPr>
                        <a:t>Staff recruitment</a:t>
                      </a:r>
                      <a:r>
                        <a:rPr lang="en-US" sz="1200" baseline="0" dirty="0" smtClean="0">
                          <a:latin typeface="Times New Roman" panose="02020603050405020304" pitchFamily="18" charset="0"/>
                          <a:cs typeface="Times New Roman" panose="02020603050405020304" pitchFamily="18" charset="0"/>
                        </a:rPr>
                        <a:t> and retention</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Recruit only the best healthcare professionals and provide incentives to retain them.</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Work</a:t>
                      </a:r>
                      <a:r>
                        <a:rPr lang="en-US" sz="1200" baseline="0" dirty="0" smtClean="0">
                          <a:latin typeface="Times New Roman" panose="02020603050405020304" pitchFamily="18" charset="0"/>
                          <a:cs typeface="Times New Roman" panose="02020603050405020304" pitchFamily="18" charset="0"/>
                        </a:rPr>
                        <a:t> with recruitment agencies to ensure the best staff are hired.</a:t>
                      </a:r>
                    </a:p>
                    <a:p>
                      <a:r>
                        <a:rPr lang="en-US" sz="1200" baseline="0" dirty="0" smtClean="0">
                          <a:latin typeface="Times New Roman" panose="02020603050405020304" pitchFamily="18" charset="0"/>
                          <a:cs typeface="Times New Roman" panose="02020603050405020304" pitchFamily="18" charset="0"/>
                        </a:rPr>
                        <a:t>Talk with staff about expectations to ensure retention.</a:t>
                      </a:r>
                      <a:endParaRPr lang="en-US" sz="12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Develop</a:t>
                      </a:r>
                      <a:r>
                        <a:rPr lang="en-US" sz="1200" baseline="0" dirty="0" smtClean="0">
                          <a:latin typeface="Times New Roman" panose="02020603050405020304" pitchFamily="18" charset="0"/>
                          <a:cs typeface="Times New Roman" panose="02020603050405020304" pitchFamily="18" charset="0"/>
                        </a:rPr>
                        <a:t> expectations for new staff, incentive programs to keep them, and focus on staff appreciation.</a:t>
                      </a:r>
                      <a:endParaRPr lang="en-US" sz="1200" dirty="0">
                        <a:latin typeface="Times New Roman" panose="02020603050405020304" pitchFamily="18" charset="0"/>
                        <a:cs typeface="Times New Roman" panose="02020603050405020304" pitchFamily="18" charset="0"/>
                      </a:endParaRPr>
                    </a:p>
                  </a:txBody>
                  <a:tcPr/>
                </a:tc>
              </a:tr>
              <a:tr h="790264">
                <a:tc>
                  <a:txBody>
                    <a:bodyPr/>
                    <a:lstStyle/>
                    <a:p>
                      <a:r>
                        <a:rPr lang="en-US" sz="1200" dirty="0" smtClean="0">
                          <a:latin typeface="Times New Roman" panose="02020603050405020304" pitchFamily="18" charset="0"/>
                          <a:cs typeface="Times New Roman" panose="02020603050405020304" pitchFamily="18" charset="0"/>
                        </a:rPr>
                        <a:t>Preferred choice for home health care in San Diego County</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Earn</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national recognition as an industry leader in home health care</a:t>
                      </a:r>
                      <a:r>
                        <a:rPr lang="en-US" sz="1200" baseline="0" dirty="0" smtClean="0">
                          <a:latin typeface="Times New Roman" panose="02020603050405020304" pitchFamily="18" charset="0"/>
                          <a:cs typeface="Times New Roman" panose="02020603050405020304" pitchFamily="18" charset="0"/>
                        </a:rPr>
                        <a:t> by 2020.</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Earn local distinction as a leader in home health care within San Diego county</a:t>
                      </a:r>
                      <a:r>
                        <a:rPr lang="en-US" sz="1200" baseline="0" dirty="0" smtClean="0">
                          <a:latin typeface="Times New Roman" panose="02020603050405020304" pitchFamily="18" charset="0"/>
                          <a:cs typeface="Times New Roman" panose="02020603050405020304" pitchFamily="18" charset="0"/>
                        </a:rPr>
                        <a:t> by 2017.</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Obtain the best people,</a:t>
                      </a:r>
                      <a:r>
                        <a:rPr lang="en-US" sz="1200" baseline="0" dirty="0" smtClean="0">
                          <a:latin typeface="Times New Roman" panose="02020603050405020304" pitchFamily="18" charset="0"/>
                          <a:cs typeface="Times New Roman" panose="02020603050405020304" pitchFamily="18" charset="0"/>
                        </a:rPr>
                        <a:t> technology, and ensure transparency.</a:t>
                      </a:r>
                      <a:endParaRPr lang="en-US" sz="1200" dirty="0">
                        <a:latin typeface="Times New Roman" panose="02020603050405020304" pitchFamily="18" charset="0"/>
                        <a:cs typeface="Times New Roman" panose="02020603050405020304" pitchFamily="18" charset="0"/>
                      </a:endParaRPr>
                    </a:p>
                  </a:txBody>
                  <a:tcPr/>
                </a:tc>
              </a:tr>
              <a:tr h="1262569">
                <a:tc>
                  <a:txBody>
                    <a:bodyPr/>
                    <a:lstStyle/>
                    <a:p>
                      <a:r>
                        <a:rPr lang="en-US" sz="1200" dirty="0" smtClean="0">
                          <a:latin typeface="Times New Roman" panose="02020603050405020304" pitchFamily="18" charset="0"/>
                          <a:cs typeface="Times New Roman" panose="02020603050405020304" pitchFamily="18" charset="0"/>
                        </a:rPr>
                        <a:t>Quality</a:t>
                      </a:r>
                      <a:r>
                        <a:rPr lang="en-US" sz="1200" baseline="0" dirty="0" smtClean="0">
                          <a:latin typeface="Times New Roman" panose="02020603050405020304" pitchFamily="18" charset="0"/>
                          <a:cs typeface="Times New Roman" panose="02020603050405020304" pitchFamily="18" charset="0"/>
                        </a:rPr>
                        <a:t> and access to care </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Provide</a:t>
                      </a:r>
                      <a:r>
                        <a:rPr lang="en-US" sz="1200" baseline="0" dirty="0" smtClean="0">
                          <a:latin typeface="Times New Roman" panose="02020603050405020304" pitchFamily="18" charset="0"/>
                          <a:cs typeface="Times New Roman" panose="02020603050405020304" pitchFamily="18" charset="0"/>
                        </a:rPr>
                        <a:t> same day access to care, leading the way in the San Diego area.  Measure and publish quality metrics demonstrating top-notch quality among home health agencies in the region.</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Increase staffing by 20% in</a:t>
                      </a:r>
                      <a:r>
                        <a:rPr lang="en-US" sz="1200" baseline="0" dirty="0" smtClean="0">
                          <a:latin typeface="Times New Roman" panose="02020603050405020304" pitchFamily="18" charset="0"/>
                          <a:cs typeface="Times New Roman" panose="02020603050405020304" pitchFamily="18" charset="0"/>
                        </a:rPr>
                        <a:t> order to provide same day access to care.</a:t>
                      </a:r>
                    </a:p>
                    <a:p>
                      <a:r>
                        <a:rPr lang="en-US" sz="1200" baseline="0" dirty="0" smtClean="0">
                          <a:latin typeface="Times New Roman" panose="02020603050405020304" pitchFamily="18" charset="0"/>
                          <a:cs typeface="Times New Roman" panose="02020603050405020304" pitchFamily="18" charset="0"/>
                        </a:rPr>
                        <a:t>Develop, track, and report publicly quality metrics that will meet or exceed established benchmarks.</a:t>
                      </a: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Develop</a:t>
                      </a:r>
                      <a:r>
                        <a:rPr lang="en-US" sz="1200" baseline="0" dirty="0" smtClean="0">
                          <a:latin typeface="Times New Roman" panose="02020603050405020304" pitchFamily="18" charset="0"/>
                          <a:cs typeface="Times New Roman" panose="02020603050405020304" pitchFamily="18" charset="0"/>
                        </a:rPr>
                        <a:t> creative scheduling enabling same day service if requested. </a:t>
                      </a:r>
                    </a:p>
                    <a:p>
                      <a:r>
                        <a:rPr lang="en-US" sz="1200" dirty="0" smtClean="0">
                          <a:latin typeface="Times New Roman" panose="02020603050405020304" pitchFamily="18" charset="0"/>
                          <a:cs typeface="Times New Roman" panose="02020603050405020304" pitchFamily="18" charset="0"/>
                        </a:rPr>
                        <a:t>Recruit experts to lead</a:t>
                      </a:r>
                      <a:r>
                        <a:rPr lang="en-US" sz="1200" baseline="0" dirty="0" smtClean="0">
                          <a:latin typeface="Times New Roman" panose="02020603050405020304" pitchFamily="18" charset="0"/>
                          <a:cs typeface="Times New Roman" panose="02020603050405020304" pitchFamily="18" charset="0"/>
                        </a:rPr>
                        <a:t> the effort to establish and maintain quality metrics.</a:t>
                      </a:r>
                      <a:endParaRPr lang="en-US" sz="1200" dirty="0">
                        <a:latin typeface="Times New Roman" panose="02020603050405020304" pitchFamily="18" charset="0"/>
                        <a:cs typeface="Times New Roman" panose="02020603050405020304" pitchFamily="18" charset="0"/>
                      </a:endParaRPr>
                    </a:p>
                  </a:txBody>
                  <a:tcPr/>
                </a:tc>
              </a:tr>
              <a:tr h="1262569">
                <a:tc>
                  <a:txBody>
                    <a:bodyPr/>
                    <a:lstStyle/>
                    <a:p>
                      <a:r>
                        <a:rPr lang="en-US" sz="1200" dirty="0" smtClean="0">
                          <a:latin typeface="Times New Roman" panose="02020603050405020304" pitchFamily="18" charset="0"/>
                          <a:cs typeface="Times New Roman" panose="02020603050405020304" pitchFamily="18" charset="0"/>
                        </a:rPr>
                        <a:t>Patient satisfaction</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To</a:t>
                      </a:r>
                      <a:r>
                        <a:rPr lang="en-US" sz="1200" baseline="0" dirty="0" smtClean="0">
                          <a:latin typeface="Times New Roman" panose="02020603050405020304" pitchFamily="18" charset="0"/>
                          <a:cs typeface="Times New Roman" panose="02020603050405020304" pitchFamily="18" charset="0"/>
                        </a:rPr>
                        <a:t> be the leader in the community when it comes to overall patient satisfaction.  </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To improve patient satisfaction by</a:t>
                      </a:r>
                      <a:r>
                        <a:rPr lang="en-US" sz="1200" baseline="0" dirty="0" smtClean="0">
                          <a:latin typeface="Times New Roman" panose="02020603050405020304" pitchFamily="18" charset="0"/>
                          <a:cs typeface="Times New Roman" panose="02020603050405020304" pitchFamily="18" charset="0"/>
                        </a:rPr>
                        <a:t> 50% by 2017.  </a:t>
                      </a:r>
                    </a:p>
                    <a:p>
                      <a:r>
                        <a:rPr lang="en-US" sz="1200" baseline="0" dirty="0" smtClean="0">
                          <a:latin typeface="Times New Roman" panose="02020603050405020304" pitchFamily="18" charset="0"/>
                          <a:cs typeface="Times New Roman" panose="02020603050405020304" pitchFamily="18" charset="0"/>
                        </a:rPr>
                        <a:t>Develop patient satisfaction surveys available to patients (online, mail, etc.). </a:t>
                      </a:r>
                    </a:p>
                    <a:p>
                      <a:r>
                        <a:rPr lang="en-US" sz="1200" baseline="0" dirty="0" smtClean="0">
                          <a:latin typeface="Times New Roman" panose="02020603050405020304" pitchFamily="18" charset="0"/>
                          <a:cs typeface="Times New Roman" panose="02020603050405020304" pitchFamily="18" charset="0"/>
                        </a:rPr>
                        <a:t>Implement actions in response to survey information.</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baseline="0" dirty="0" smtClean="0">
                          <a:latin typeface="Times New Roman" panose="02020603050405020304" pitchFamily="18" charset="0"/>
                          <a:cs typeface="Times New Roman" panose="02020603050405020304" pitchFamily="18" charset="0"/>
                        </a:rPr>
                        <a:t>Appoint a patient satisfaction champion responsible for reviewing metrics and creating procedures to meet the organizational goal.</a:t>
                      </a:r>
                      <a:endParaRPr lang="en-US" sz="1200" dirty="0">
                        <a:latin typeface="Times New Roman" panose="02020603050405020304" pitchFamily="18" charset="0"/>
                        <a:cs typeface="Times New Roman" panose="02020603050405020304" pitchFamily="18" charset="0"/>
                      </a:endParaRPr>
                    </a:p>
                  </a:txBody>
                  <a:tcPr/>
                </a:tc>
              </a:tr>
              <a:tr h="1068327">
                <a:tc>
                  <a:txBody>
                    <a:bodyPr/>
                    <a:lstStyle/>
                    <a:p>
                      <a:r>
                        <a:rPr lang="en-US" sz="1200" dirty="0" smtClean="0">
                          <a:latin typeface="Times New Roman" panose="02020603050405020304" pitchFamily="18" charset="0"/>
                          <a:cs typeface="Times New Roman" panose="02020603050405020304" pitchFamily="18" charset="0"/>
                        </a:rPr>
                        <a:t>Profitability</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To increase</a:t>
                      </a:r>
                      <a:r>
                        <a:rPr lang="en-US" sz="1200" baseline="0" dirty="0" smtClean="0">
                          <a:latin typeface="Times New Roman" panose="02020603050405020304" pitchFamily="18" charset="0"/>
                          <a:cs typeface="Times New Roman" panose="02020603050405020304" pitchFamily="18" charset="0"/>
                        </a:rPr>
                        <a:t> overall revenue by 25% and maintain an operating margin of at least 5% by 2020.</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Demonstrate a steady</a:t>
                      </a:r>
                      <a:r>
                        <a:rPr lang="en-US" sz="1200" baseline="0" dirty="0" smtClean="0">
                          <a:latin typeface="Times New Roman" panose="02020603050405020304" pitchFamily="18" charset="0"/>
                          <a:cs typeface="Times New Roman" panose="02020603050405020304" pitchFamily="18" charset="0"/>
                        </a:rPr>
                        <a:t> increase in both total revenue and operating margin by 2017.</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Evaluate ways to reduce expenses and increase revenue.  Focus on patient</a:t>
                      </a:r>
                      <a:r>
                        <a:rPr lang="en-US" sz="1200" baseline="0" dirty="0" smtClean="0">
                          <a:latin typeface="Times New Roman" panose="02020603050405020304" pitchFamily="18" charset="0"/>
                          <a:cs typeface="Times New Roman" panose="02020603050405020304" pitchFamily="18" charset="0"/>
                        </a:rPr>
                        <a:t> and staff in an effort to obtain new customers and retain quality staff.</a:t>
                      </a:r>
                      <a:endParaRPr lang="en-US" sz="12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52753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82037"/>
          </a:xfrm>
        </p:spPr>
        <p:txBody>
          <a:bodyPr>
            <a:normAutofit/>
          </a:bodyPr>
          <a:lstStyle/>
          <a:p>
            <a:pPr algn="ctr"/>
            <a:r>
              <a:rPr lang="en-US" dirty="0" smtClean="0">
                <a:latin typeface="Times New Roman" panose="02020603050405020304" pitchFamily="18" charset="0"/>
                <a:cs typeface="Times New Roman" panose="02020603050405020304" pitchFamily="18" charset="0"/>
              </a:rPr>
              <a:t>Strategy Implementation</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9738272"/>
              </p:ext>
            </p:extLst>
          </p:nvPr>
        </p:nvGraphicFramePr>
        <p:xfrm>
          <a:off x="115909" y="964277"/>
          <a:ext cx="11887668" cy="5806506"/>
        </p:xfrm>
        <a:graphic>
          <a:graphicData uri="http://schemas.openxmlformats.org/drawingml/2006/table">
            <a:tbl>
              <a:tblPr firstRow="1" bandRow="1">
                <a:tableStyleId>{5C22544A-7EE6-4342-B048-85BDC9FD1C3A}</a:tableStyleId>
              </a:tblPr>
              <a:tblGrid>
                <a:gridCol w="4082409"/>
                <a:gridCol w="4747964"/>
                <a:gridCol w="1592047"/>
                <a:gridCol w="1465248"/>
              </a:tblGrid>
              <a:tr h="655085">
                <a:tc>
                  <a:txBody>
                    <a:bodyPr/>
                    <a:lstStyle/>
                    <a:p>
                      <a:pPr algn="ctr"/>
                      <a:r>
                        <a:rPr lang="en-US" dirty="0" smtClean="0">
                          <a:latin typeface="Times New Roman" panose="02020603050405020304" pitchFamily="18" charset="0"/>
                          <a:cs typeface="Times New Roman" panose="02020603050405020304" pitchFamily="18" charset="0"/>
                        </a:rPr>
                        <a:t>Priority Objective</a:t>
                      </a:r>
                      <a:endParaRPr lang="en-US" dirty="0">
                        <a:latin typeface="Times New Roman" panose="02020603050405020304" pitchFamily="18" charset="0"/>
                        <a:cs typeface="Times New Roman" panose="02020603050405020304" pitchFamily="18" charset="0"/>
                      </a:endParaRPr>
                    </a:p>
                  </a:txBody>
                  <a:tcPr>
                    <a:solidFill>
                      <a:schemeClr val="bg1">
                        <a:lumMod val="95000"/>
                        <a:lumOff val="5000"/>
                      </a:schemeClr>
                    </a:solidFill>
                  </a:tcPr>
                </a:tc>
                <a:tc>
                  <a:txBody>
                    <a:bodyPr/>
                    <a:lstStyle/>
                    <a:p>
                      <a:pPr algn="ctr"/>
                      <a:r>
                        <a:rPr lang="en-US" dirty="0" smtClean="0">
                          <a:latin typeface="Times New Roman" panose="02020603050405020304" pitchFamily="18" charset="0"/>
                          <a:cs typeface="Times New Roman" panose="02020603050405020304" pitchFamily="18" charset="0"/>
                        </a:rPr>
                        <a:t>Resources Needed</a:t>
                      </a:r>
                      <a:endParaRPr lang="en-US" dirty="0">
                        <a:latin typeface="Times New Roman" panose="02020603050405020304" pitchFamily="18" charset="0"/>
                        <a:cs typeface="Times New Roman" panose="02020603050405020304" pitchFamily="18" charset="0"/>
                      </a:endParaRPr>
                    </a:p>
                  </a:txBody>
                  <a:tcPr>
                    <a:solidFill>
                      <a:schemeClr val="bg1">
                        <a:lumMod val="95000"/>
                        <a:lumOff val="5000"/>
                      </a:schemeClr>
                    </a:solidFill>
                  </a:tcPr>
                </a:tc>
                <a:tc>
                  <a:txBody>
                    <a:bodyPr/>
                    <a:lstStyle/>
                    <a:p>
                      <a:pPr algn="ctr"/>
                      <a:r>
                        <a:rPr lang="en-US" dirty="0" smtClean="0">
                          <a:latin typeface="Times New Roman" panose="02020603050405020304" pitchFamily="18" charset="0"/>
                          <a:cs typeface="Times New Roman" panose="02020603050405020304" pitchFamily="18" charset="0"/>
                        </a:rPr>
                        <a:t>Completion Goal</a:t>
                      </a:r>
                      <a:endParaRPr lang="en-US" dirty="0">
                        <a:latin typeface="Times New Roman" panose="02020603050405020304" pitchFamily="18" charset="0"/>
                        <a:cs typeface="Times New Roman" panose="02020603050405020304" pitchFamily="18" charset="0"/>
                      </a:endParaRPr>
                    </a:p>
                  </a:txBody>
                  <a:tcPr>
                    <a:solidFill>
                      <a:schemeClr val="bg1">
                        <a:lumMod val="95000"/>
                        <a:lumOff val="5000"/>
                      </a:schemeClr>
                    </a:solidFill>
                  </a:tcPr>
                </a:tc>
                <a:tc>
                  <a:txBody>
                    <a:bodyPr/>
                    <a:lstStyle/>
                    <a:p>
                      <a:pPr algn="ctr"/>
                      <a:r>
                        <a:rPr lang="en-US" dirty="0" smtClean="0">
                          <a:latin typeface="Times New Roman" panose="02020603050405020304" pitchFamily="18" charset="0"/>
                          <a:cs typeface="Times New Roman" panose="02020603050405020304" pitchFamily="18" charset="0"/>
                        </a:rPr>
                        <a:t>Responsible Person</a:t>
                      </a:r>
                      <a:endParaRPr lang="en-US" dirty="0">
                        <a:latin typeface="Times New Roman" panose="02020603050405020304" pitchFamily="18" charset="0"/>
                        <a:cs typeface="Times New Roman" panose="02020603050405020304" pitchFamily="18" charset="0"/>
                      </a:endParaRPr>
                    </a:p>
                  </a:txBody>
                  <a:tcPr>
                    <a:solidFill>
                      <a:schemeClr val="bg1">
                        <a:lumMod val="95000"/>
                        <a:lumOff val="5000"/>
                      </a:schemeClr>
                    </a:solidFill>
                  </a:tcPr>
                </a:tc>
              </a:tr>
              <a:tr h="667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Work</a:t>
                      </a:r>
                      <a:r>
                        <a:rPr lang="en-US" sz="1200" baseline="0" dirty="0" smtClean="0">
                          <a:latin typeface="Times New Roman" panose="02020603050405020304" pitchFamily="18" charset="0"/>
                          <a:cs typeface="Times New Roman" panose="02020603050405020304" pitchFamily="18" charset="0"/>
                        </a:rPr>
                        <a:t> with recruitment agencies to ensure the best staff are hired.</a:t>
                      </a: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baseline="0" dirty="0" smtClean="0">
                          <a:latin typeface="Times New Roman" panose="02020603050405020304" pitchFamily="18" charset="0"/>
                          <a:cs typeface="Times New Roman" panose="02020603050405020304" pitchFamily="18" charset="0"/>
                        </a:rPr>
                        <a:t>Physicians, nurses, allied health professionals, medical assistants, support staff.</a:t>
                      </a:r>
                    </a:p>
                    <a:p>
                      <a:r>
                        <a:rPr lang="en-US" sz="1200" baseline="0" dirty="0" smtClean="0">
                          <a:latin typeface="Times New Roman" panose="02020603050405020304" pitchFamily="18" charset="0"/>
                          <a:cs typeface="Times New Roman" panose="02020603050405020304" pitchFamily="18" charset="0"/>
                        </a:rPr>
                        <a:t>$3,000,000</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November</a:t>
                      </a:r>
                      <a:r>
                        <a:rPr lang="en-US" sz="1200" baseline="0" dirty="0" smtClean="0">
                          <a:latin typeface="Times New Roman" panose="02020603050405020304" pitchFamily="18" charset="0"/>
                          <a:cs typeface="Times New Roman" panose="02020603050405020304" pitchFamily="18" charset="0"/>
                        </a:rPr>
                        <a:t> 2015</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MacDonald </a:t>
                      </a:r>
                      <a:r>
                        <a:rPr lang="en-US" sz="1200" dirty="0" err="1" smtClean="0">
                          <a:latin typeface="Times New Roman" panose="02020603050405020304" pitchFamily="18" charset="0"/>
                          <a:cs typeface="Times New Roman" panose="02020603050405020304" pitchFamily="18" charset="0"/>
                        </a:rPr>
                        <a:t>Wreh</a:t>
                      </a:r>
                      <a:endParaRPr lang="en-US" sz="1200" dirty="0">
                        <a:latin typeface="Times New Roman" panose="02020603050405020304" pitchFamily="18" charset="0"/>
                        <a:cs typeface="Times New Roman" panose="02020603050405020304" pitchFamily="18" charset="0"/>
                      </a:endParaRPr>
                    </a:p>
                  </a:txBody>
                  <a:tcPr/>
                </a:tc>
              </a:tr>
              <a:tr h="476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Talk with staff about expectations to ensure retention.</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Monthly discussions to communicate</a:t>
                      </a:r>
                      <a:r>
                        <a:rPr lang="en-US" sz="1200" baseline="0" dirty="0" smtClean="0">
                          <a:latin typeface="Times New Roman" panose="02020603050405020304" pitchFamily="18" charset="0"/>
                          <a:cs typeface="Times New Roman" panose="02020603050405020304" pitchFamily="18" charset="0"/>
                        </a:rPr>
                        <a:t> leadership expectations and obtain staff input.</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Ongoing</a:t>
                      </a:r>
                      <a:r>
                        <a:rPr lang="en-US" sz="1200" baseline="0" dirty="0" smtClean="0">
                          <a:latin typeface="Times New Roman" panose="02020603050405020304" pitchFamily="18" charset="0"/>
                          <a:cs typeface="Times New Roman" panose="02020603050405020304" pitchFamily="18" charset="0"/>
                        </a:rPr>
                        <a:t> each month</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err="1" smtClean="0">
                          <a:latin typeface="Times New Roman" panose="02020603050405020304" pitchFamily="18" charset="0"/>
                          <a:cs typeface="Times New Roman" panose="02020603050405020304" pitchFamily="18" charset="0"/>
                        </a:rPr>
                        <a:t>Sima</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Gholamali</a:t>
                      </a:r>
                      <a:endParaRPr lang="en-US" sz="1200" dirty="0">
                        <a:latin typeface="Times New Roman" panose="02020603050405020304" pitchFamily="18" charset="0"/>
                        <a:cs typeface="Times New Roman" panose="02020603050405020304" pitchFamily="18" charset="0"/>
                      </a:endParaRPr>
                    </a:p>
                  </a:txBody>
                  <a:tcPr/>
                </a:tc>
              </a:tr>
              <a:tr h="667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Earn local distinction as a leader in home health care within San Diego county</a:t>
                      </a:r>
                      <a:r>
                        <a:rPr lang="en-US" sz="1200" baseline="0" dirty="0" smtClean="0">
                          <a:latin typeface="Times New Roman" panose="02020603050405020304" pitchFamily="18" charset="0"/>
                          <a:cs typeface="Times New Roman" panose="02020603050405020304" pitchFamily="18" charset="0"/>
                        </a:rPr>
                        <a:t> by 2017.</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Advertising, robust website with published metrics for quality, access to care, and patient satisfaction. </a:t>
                      </a:r>
                    </a:p>
                    <a:p>
                      <a:r>
                        <a:rPr lang="en-US" sz="1200" dirty="0" smtClean="0">
                          <a:latin typeface="Times New Roman" panose="02020603050405020304" pitchFamily="18" charset="0"/>
                          <a:cs typeface="Times New Roman" panose="02020603050405020304" pitchFamily="18" charset="0"/>
                        </a:rPr>
                        <a:t>$2,000,000</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December 2017</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Monique Lopez</a:t>
                      </a:r>
                      <a:endParaRPr lang="en-US" sz="1200" dirty="0">
                        <a:latin typeface="Times New Roman" panose="02020603050405020304" pitchFamily="18" charset="0"/>
                        <a:cs typeface="Times New Roman" panose="02020603050405020304" pitchFamily="18" charset="0"/>
                      </a:endParaRPr>
                    </a:p>
                  </a:txBody>
                  <a:tcPr/>
                </a:tc>
              </a:tr>
              <a:tr h="667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Increase staffing by 20% in</a:t>
                      </a:r>
                      <a:r>
                        <a:rPr lang="en-US" sz="1200" baseline="0" dirty="0" smtClean="0">
                          <a:latin typeface="Times New Roman" panose="02020603050405020304" pitchFamily="18" charset="0"/>
                          <a:cs typeface="Times New Roman" panose="02020603050405020304" pitchFamily="18" charset="0"/>
                        </a:rPr>
                        <a:t> order to provide same day access to care.</a:t>
                      </a: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Advertising,</a:t>
                      </a:r>
                      <a:r>
                        <a:rPr lang="en-US" sz="1200" baseline="0" dirty="0" smtClean="0">
                          <a:latin typeface="Times New Roman" panose="02020603050405020304" pitchFamily="18" charset="0"/>
                          <a:cs typeface="Times New Roman" panose="02020603050405020304" pitchFamily="18" charset="0"/>
                        </a:rPr>
                        <a:t> recruitment assistance.</a:t>
                      </a:r>
                    </a:p>
                    <a:p>
                      <a:r>
                        <a:rPr lang="en-US" sz="1200" baseline="0" dirty="0" smtClean="0">
                          <a:latin typeface="Times New Roman" panose="02020603050405020304" pitchFamily="18" charset="0"/>
                          <a:cs typeface="Times New Roman" panose="02020603050405020304" pitchFamily="18" charset="0"/>
                        </a:rPr>
                        <a:t>$2,000,000</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August 2017</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MacDonald </a:t>
                      </a:r>
                      <a:r>
                        <a:rPr lang="en-US" sz="1200" dirty="0" err="1" smtClean="0">
                          <a:latin typeface="Times New Roman" panose="02020603050405020304" pitchFamily="18" charset="0"/>
                          <a:cs typeface="Times New Roman" panose="02020603050405020304" pitchFamily="18" charset="0"/>
                        </a:rPr>
                        <a:t>Wreh</a:t>
                      </a:r>
                      <a:endParaRPr lang="en-US" sz="1200" dirty="0">
                        <a:latin typeface="Times New Roman" panose="02020603050405020304" pitchFamily="18" charset="0"/>
                        <a:cs typeface="Times New Roman" panose="02020603050405020304" pitchFamily="18" charset="0"/>
                      </a:endParaRPr>
                    </a:p>
                  </a:txBody>
                  <a:tcPr/>
                </a:tc>
              </a:tr>
              <a:tr h="667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Develop, track, and report publicly quality metrics that will meet or exceed established benchmarks.</a:t>
                      </a: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Discussions to determine quality metrics</a:t>
                      </a:r>
                      <a:r>
                        <a:rPr lang="en-US" sz="1200" baseline="0" dirty="0" smtClean="0">
                          <a:latin typeface="Times New Roman" panose="02020603050405020304" pitchFamily="18" charset="0"/>
                          <a:cs typeface="Times New Roman" panose="02020603050405020304" pitchFamily="18" charset="0"/>
                        </a:rPr>
                        <a:t> and benchmarks, website to publish data.</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December 2015</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err="1" smtClean="0">
                          <a:latin typeface="Times New Roman" panose="02020603050405020304" pitchFamily="18" charset="0"/>
                          <a:cs typeface="Times New Roman" panose="02020603050405020304" pitchFamily="18" charset="0"/>
                        </a:rPr>
                        <a:t>Sima</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Gholamali</a:t>
                      </a:r>
                      <a:endParaRPr lang="en-US" sz="1200" dirty="0">
                        <a:latin typeface="Times New Roman" panose="02020603050405020304" pitchFamily="18" charset="0"/>
                        <a:cs typeface="Times New Roman" panose="02020603050405020304" pitchFamily="18" charset="0"/>
                      </a:endParaRPr>
                    </a:p>
                  </a:txBody>
                  <a:tcPr/>
                </a:tc>
              </a:tr>
              <a:tr h="476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To improve patient satisfaction by</a:t>
                      </a:r>
                      <a:r>
                        <a:rPr lang="en-US" sz="1200" baseline="0" dirty="0" smtClean="0">
                          <a:latin typeface="Times New Roman" panose="02020603050405020304" pitchFamily="18" charset="0"/>
                          <a:cs typeface="Times New Roman" panose="02020603050405020304" pitchFamily="18" charset="0"/>
                        </a:rPr>
                        <a:t> 50% by 2017.  </a:t>
                      </a: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Development of a patient satisfaction campaign.</a:t>
                      </a:r>
                    </a:p>
                    <a:p>
                      <a:r>
                        <a:rPr lang="en-US" sz="1200" dirty="0" smtClean="0">
                          <a:latin typeface="Times New Roman" panose="02020603050405020304" pitchFamily="18" charset="0"/>
                          <a:cs typeface="Times New Roman" panose="02020603050405020304" pitchFamily="18" charset="0"/>
                        </a:rPr>
                        <a:t>$500,000</a:t>
                      </a:r>
                    </a:p>
                  </a:txBody>
                  <a:tcPr/>
                </a:tc>
                <a:tc>
                  <a:txBody>
                    <a:bodyPr/>
                    <a:lstStyle/>
                    <a:p>
                      <a:r>
                        <a:rPr lang="en-US" sz="1200" dirty="0" smtClean="0">
                          <a:latin typeface="Times New Roman" panose="02020603050405020304" pitchFamily="18" charset="0"/>
                          <a:cs typeface="Times New Roman" panose="02020603050405020304" pitchFamily="18" charset="0"/>
                        </a:rPr>
                        <a:t>December 2017</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Amanda Anderson</a:t>
                      </a:r>
                      <a:endParaRPr lang="en-US" sz="1200" dirty="0">
                        <a:latin typeface="Times New Roman" panose="02020603050405020304" pitchFamily="18" charset="0"/>
                        <a:cs typeface="Times New Roman" panose="02020603050405020304" pitchFamily="18" charset="0"/>
                      </a:endParaRPr>
                    </a:p>
                  </a:txBody>
                  <a:tcPr/>
                </a:tc>
              </a:tr>
              <a:tr h="858570">
                <a:tc>
                  <a:txBody>
                    <a:bodyPr/>
                    <a:lstStyle/>
                    <a:p>
                      <a:r>
                        <a:rPr lang="en-US" sz="1200" baseline="0" dirty="0" smtClean="0">
                          <a:latin typeface="Times New Roman" panose="02020603050405020304" pitchFamily="18" charset="0"/>
                          <a:cs typeface="Times New Roman" panose="02020603050405020304" pitchFamily="18" charset="0"/>
                        </a:rPr>
                        <a:t>Develop patient satisfaction surveys available to patients (online, mail, etc.). </a:t>
                      </a:r>
                    </a:p>
                    <a:p>
                      <a:r>
                        <a:rPr lang="en-US" sz="1200" baseline="0" dirty="0" smtClean="0">
                          <a:latin typeface="Times New Roman" panose="02020603050405020304" pitchFamily="18" charset="0"/>
                          <a:cs typeface="Times New Roman" panose="02020603050405020304" pitchFamily="18" charset="0"/>
                        </a:rPr>
                        <a:t>Implement actions in response to survey information.</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Website to publish</a:t>
                      </a:r>
                      <a:r>
                        <a:rPr lang="en-US" sz="1200" baseline="0" dirty="0" smtClean="0">
                          <a:latin typeface="Times New Roman" panose="02020603050405020304" pitchFamily="18" charset="0"/>
                          <a:cs typeface="Times New Roman" panose="02020603050405020304" pitchFamily="18" charset="0"/>
                        </a:rPr>
                        <a:t> data, $200,000 to implement actions as needed.</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December</a:t>
                      </a:r>
                      <a:r>
                        <a:rPr lang="en-US" sz="1200" baseline="0" dirty="0" smtClean="0">
                          <a:latin typeface="Times New Roman" panose="02020603050405020304" pitchFamily="18" charset="0"/>
                          <a:cs typeface="Times New Roman" panose="02020603050405020304" pitchFamily="18" charset="0"/>
                        </a:rPr>
                        <a:t> 2015</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Amanda Anderson</a:t>
                      </a:r>
                      <a:endParaRPr lang="en-US" sz="1200" dirty="0">
                        <a:latin typeface="Times New Roman" panose="02020603050405020304" pitchFamily="18" charset="0"/>
                        <a:cs typeface="Times New Roman" panose="02020603050405020304" pitchFamily="18" charset="0"/>
                      </a:endParaRPr>
                    </a:p>
                  </a:txBody>
                  <a:tcPr/>
                </a:tc>
              </a:tr>
              <a:tr h="667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Demonstrate a steady</a:t>
                      </a:r>
                      <a:r>
                        <a:rPr lang="en-US" sz="1200" baseline="0" dirty="0" smtClean="0">
                          <a:latin typeface="Times New Roman" panose="02020603050405020304" pitchFamily="18" charset="0"/>
                          <a:cs typeface="Times New Roman" panose="02020603050405020304" pitchFamily="18" charset="0"/>
                        </a:rPr>
                        <a:t> increase in both total revenue and operating margin by 2017.</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Accounting staff,</a:t>
                      </a:r>
                      <a:r>
                        <a:rPr lang="en-US" sz="1200" baseline="0" dirty="0" smtClean="0">
                          <a:latin typeface="Times New Roman" panose="02020603050405020304" pitchFamily="18" charset="0"/>
                          <a:cs typeface="Times New Roman" panose="02020603050405020304" pitchFamily="18" charset="0"/>
                        </a:rPr>
                        <a:t> recruit potential investors, focus on quality and patient satisfaction metrics. Determine priorities for expenditures.</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December 2017</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Monique Lopez</a:t>
                      </a:r>
                      <a:endParaRPr lang="en-US" sz="12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6789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Strategy Communication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sz="3200" dirty="0" smtClean="0">
                <a:latin typeface="Times New Roman" panose="02020603050405020304" pitchFamily="18" charset="0"/>
                <a:cs typeface="Times New Roman" panose="02020603050405020304" pitchFamily="18" charset="0"/>
              </a:rPr>
              <a:t>Ensure board approval of the strategic plan and key staff understanding of the implementation strategy.</a:t>
            </a:r>
          </a:p>
          <a:p>
            <a:r>
              <a:rPr lang="en-US" sz="3200" dirty="0" smtClean="0">
                <a:latin typeface="Times New Roman" panose="02020603050405020304" pitchFamily="18" charset="0"/>
                <a:cs typeface="Times New Roman" panose="02020603050405020304" pitchFamily="18" charset="0"/>
              </a:rPr>
              <a:t>Communicate with all employees and provide an opportunity to ask questions.  </a:t>
            </a:r>
          </a:p>
          <a:p>
            <a:r>
              <a:rPr lang="en-US" sz="3200" dirty="0" smtClean="0">
                <a:latin typeface="Times New Roman" panose="02020603050405020304" pitchFamily="18" charset="0"/>
                <a:cs typeface="Times New Roman" panose="02020603050405020304" pitchFamily="18" charset="0"/>
              </a:rPr>
              <a:t>Disseminate information via multiple channels (e-mail, Internet, meetings, etc.).</a:t>
            </a:r>
          </a:p>
          <a:p>
            <a:r>
              <a:rPr lang="en-US" sz="3200" dirty="0" smtClean="0">
                <a:latin typeface="Times New Roman" panose="02020603050405020304" pitchFamily="18" charset="0"/>
                <a:cs typeface="Times New Roman" panose="02020603050405020304" pitchFamily="18" charset="0"/>
              </a:rPr>
              <a:t>Communicate the plan of action to include timeframes and responsibility.</a:t>
            </a:r>
          </a:p>
          <a:p>
            <a:r>
              <a:rPr lang="en-US" sz="3200" dirty="0" smtClean="0">
                <a:latin typeface="Times New Roman" panose="02020603050405020304" pitchFamily="18" charset="0"/>
                <a:cs typeface="Times New Roman" panose="02020603050405020304" pitchFamily="18" charset="0"/>
              </a:rPr>
              <a:t>Once staff are informed, communicate to the public.</a:t>
            </a:r>
          </a:p>
          <a:p>
            <a:endParaRPr lang="en-US" dirty="0" smtClean="0"/>
          </a:p>
        </p:txBody>
      </p:sp>
    </p:spTree>
    <p:extLst>
      <p:ext uri="{BB962C8B-B14F-4D97-AF65-F5344CB8AC3E}">
        <p14:creationId xmlns:p14="http://schemas.microsoft.com/office/powerpoint/2010/main" val="145480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latin typeface="Times New Roman" panose="02020603050405020304" pitchFamily="18" charset="0"/>
                <a:cs typeface="Times New Roman" panose="02020603050405020304" pitchFamily="18" charset="0"/>
              </a:rPr>
              <a:t>Environmental Assessment </a:t>
            </a:r>
          </a:p>
        </p:txBody>
      </p:sp>
      <p:sp>
        <p:nvSpPr>
          <p:cNvPr id="3" name="Content Placeholder 2"/>
          <p:cNvSpPr>
            <a:spLocks noGrp="1"/>
          </p:cNvSpPr>
          <p:nvPr>
            <p:ph idx="1"/>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Internal Assessment</a:t>
            </a:r>
          </a:p>
          <a:p>
            <a:pPr algn="ctr"/>
            <a:r>
              <a:rPr lang="en-US" sz="4000" dirty="0" smtClean="0">
                <a:latin typeface="Times New Roman" panose="02020603050405020304" pitchFamily="18" charset="0"/>
                <a:cs typeface="Times New Roman" panose="02020603050405020304" pitchFamily="18" charset="0"/>
              </a:rPr>
              <a:t>External Assessment</a:t>
            </a:r>
          </a:p>
          <a:p>
            <a:pPr algn="ctr"/>
            <a:r>
              <a:rPr lang="en-US" sz="4000" dirty="0" smtClean="0">
                <a:latin typeface="Times New Roman" panose="02020603050405020304" pitchFamily="18" charset="0"/>
                <a:cs typeface="Times New Roman" panose="02020603050405020304" pitchFamily="18" charset="0"/>
              </a:rPr>
              <a:t>Future Assumptions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14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Internal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dirty="0" smtClean="0">
                <a:latin typeface="Times New Roman" panose="02020603050405020304" pitchFamily="18" charset="0"/>
                <a:cs typeface="Times New Roman" panose="02020603050405020304" pitchFamily="18" charset="0"/>
              </a:rPr>
              <a:t>Primary goal: ensure that all employees and members of the San Diego County Home Health Care organization are satisfied.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Employees- the workers of the San Diego County Home Health Care. </a:t>
            </a:r>
          </a:p>
          <a:p>
            <a:r>
              <a:rPr lang="en-US" dirty="0" smtClean="0">
                <a:latin typeface="Times New Roman" panose="02020603050405020304" pitchFamily="18" charset="0"/>
                <a:cs typeface="Times New Roman" panose="02020603050405020304" pitchFamily="18" charset="0"/>
              </a:rPr>
              <a:t>Employee Satisfaction.</a:t>
            </a:r>
          </a:p>
          <a:p>
            <a:r>
              <a:rPr lang="en-US" dirty="0" smtClean="0">
                <a:latin typeface="Times New Roman" panose="02020603050405020304" pitchFamily="18" charset="0"/>
                <a:cs typeface="Times New Roman" panose="02020603050405020304" pitchFamily="18" charset="0"/>
              </a:rPr>
              <a:t>Departments within the environment. </a:t>
            </a:r>
          </a:p>
          <a:p>
            <a:r>
              <a:rPr lang="en-US" dirty="0" smtClean="0">
                <a:latin typeface="Times New Roman" panose="02020603050405020304" pitchFamily="18" charset="0"/>
                <a:cs typeface="Times New Roman" panose="02020603050405020304" pitchFamily="18" charset="0"/>
              </a:rPr>
              <a:t> All roles of ever member of the organization itself. </a:t>
            </a:r>
          </a:p>
          <a:p>
            <a:endParaRPr lang="en-US" dirty="0"/>
          </a:p>
        </p:txBody>
      </p:sp>
    </p:spTree>
    <p:extLst>
      <p:ext uri="{BB962C8B-B14F-4D97-AF65-F5344CB8AC3E}">
        <p14:creationId xmlns:p14="http://schemas.microsoft.com/office/powerpoint/2010/main" val="396163218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330</TotalTime>
  <Words>1775</Words>
  <Application>Microsoft Office PowerPoint</Application>
  <PresentationFormat>Custom</PresentationFormat>
  <Paragraphs>138</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Depth</vt:lpstr>
      <vt:lpstr>  Strategic Plan:  San Diego County Home Healthcare  </vt:lpstr>
      <vt:lpstr>Organizational Direction</vt:lpstr>
      <vt:lpstr>Vision </vt:lpstr>
      <vt:lpstr>Values Statement</vt:lpstr>
      <vt:lpstr>Strategy Formulation</vt:lpstr>
      <vt:lpstr>Strategy Implementation</vt:lpstr>
      <vt:lpstr>Strategy Communication</vt:lpstr>
      <vt:lpstr>Environmental Assessment </vt:lpstr>
      <vt:lpstr>Internal</vt:lpstr>
      <vt:lpstr>External</vt:lpstr>
      <vt:lpstr>Future Assumptions </vt:lpstr>
      <vt:lpstr>Evaluation and Control</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  San Diego County Home Healthcare</dc:title>
  <dc:creator>amanda randles</dc:creator>
  <cp:lastModifiedBy>John O'Brien</cp:lastModifiedBy>
  <cp:revision>51</cp:revision>
  <dcterms:created xsi:type="dcterms:W3CDTF">2015-08-22T16:13:11Z</dcterms:created>
  <dcterms:modified xsi:type="dcterms:W3CDTF">2015-08-26T08:03:34Z</dcterms:modified>
</cp:coreProperties>
</file>