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7" r:id="rId3"/>
    <p:sldId id="259" r:id="rId4"/>
    <p:sldId id="260" r:id="rId5"/>
    <p:sldId id="261" r:id="rId6"/>
    <p:sldId id="263" r:id="rId7"/>
    <p:sldId id="262" r:id="rId8"/>
    <p:sldId id="264" r:id="rId9"/>
    <p:sldId id="25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6966" autoAdjust="0"/>
  </p:normalViewPr>
  <p:slideViewPr>
    <p:cSldViewPr snapToGrid="0">
      <p:cViewPr varScale="1">
        <p:scale>
          <a:sx n="50" d="100"/>
          <a:sy n="50" d="100"/>
        </p:scale>
        <p:origin x="150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8310C0-C460-4096-B45F-525044E29691}" type="datetimeFigureOut">
              <a:rPr lang="en-US" smtClean="0"/>
              <a:t>8/13/2015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271A9-CDBD-42D7-9C84-83BB90A3868D}" type="slidenum">
              <a:rPr lang="en-US" smtClean="0"/>
              <a:t>‹#›</a:t>
            </a:fld>
            <a:endParaRPr lang="en-US"/>
          </a:p>
        </p:txBody>
      </p:sp>
    </p:spTree>
    <p:extLst>
      <p:ext uri="{BB962C8B-B14F-4D97-AF65-F5344CB8AC3E}">
        <p14:creationId xmlns:p14="http://schemas.microsoft.com/office/powerpoint/2010/main" val="2266026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dirty="0" smtClean="0"/>
              <a:t>Domestic violence is defined as physical or verbal abuse that is detrimental to one’s spouse.</a:t>
            </a:r>
            <a:r>
              <a:rPr lang="en-US" sz="1200" baseline="0" dirty="0" smtClean="0"/>
              <a:t> </a:t>
            </a:r>
            <a:r>
              <a:rPr lang="en-US" sz="1200" dirty="0" smtClean="0"/>
              <a:t>It is an issue that involves the ethical responsibility that we, as a society, have towards those who are being abuse.</a:t>
            </a:r>
            <a:r>
              <a:rPr lang="en-US" sz="1200" baseline="0" dirty="0" smtClean="0"/>
              <a:t> Ultimately, we must protect these people. </a:t>
            </a:r>
            <a:r>
              <a:rPr lang="en-US" sz="1200" dirty="0" smtClean="0"/>
              <a:t>Some cultures participate in more crimes of domestic violence than others, but is this a result of cultural values?</a:t>
            </a:r>
          </a:p>
          <a:p>
            <a:pPr>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5B7271A9-CDBD-42D7-9C84-83BB90A3868D}" type="slidenum">
              <a:rPr lang="en-US" smtClean="0"/>
              <a:t>2</a:t>
            </a:fld>
            <a:endParaRPr lang="en-US"/>
          </a:p>
        </p:txBody>
      </p:sp>
    </p:spTree>
    <p:extLst>
      <p:ext uri="{BB962C8B-B14F-4D97-AF65-F5344CB8AC3E}">
        <p14:creationId xmlns:p14="http://schemas.microsoft.com/office/powerpoint/2010/main" val="3943604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Culture is broadly defined as the traditions, religions, languages, and relationships that distinct peoples have.</a:t>
            </a:r>
            <a:r>
              <a:rPr lang="en-US" sz="1200" baseline="0" dirty="0" smtClean="0"/>
              <a:t> </a:t>
            </a:r>
            <a:r>
              <a:rPr lang="en-US" sz="1200" kern="1200" dirty="0" smtClean="0">
                <a:solidFill>
                  <a:schemeClr val="tx1"/>
                </a:solidFill>
                <a:effectLst/>
                <a:latin typeface="+mn-lt"/>
                <a:ea typeface="+mn-ea"/>
                <a:cs typeface="+mn-cs"/>
              </a:rPr>
              <a:t>One’s culture plays a dominant role in his/her perception of domestic violence. Consequently, there are both men and women who feel that domestic violence is both necessary and normal. As far back as the 1800s, laws in the United States gave men the legal rights to chastise  their wives using whatever means necessary.</a:t>
            </a:r>
            <a:r>
              <a:rPr lang="en-US" sz="1200" kern="1200" baseline="0" dirty="0" smtClean="0">
                <a:solidFill>
                  <a:schemeClr val="tx1"/>
                </a:solidFill>
                <a:effectLst/>
                <a:latin typeface="+mn-lt"/>
                <a:ea typeface="+mn-ea"/>
                <a:cs typeface="+mn-cs"/>
              </a:rPr>
              <a:t> Therefore, changing cultural normalities could decrease the incidence of domestic violence. </a:t>
            </a:r>
            <a:endParaRPr lang="en-US" sz="1200" dirty="0" smtClean="0"/>
          </a:p>
        </p:txBody>
      </p:sp>
      <p:sp>
        <p:nvSpPr>
          <p:cNvPr id="4" name="Slide Number Placeholder 3"/>
          <p:cNvSpPr>
            <a:spLocks noGrp="1"/>
          </p:cNvSpPr>
          <p:nvPr>
            <p:ph type="sldNum" sz="quarter" idx="10"/>
          </p:nvPr>
        </p:nvSpPr>
        <p:spPr/>
        <p:txBody>
          <a:bodyPr/>
          <a:lstStyle/>
          <a:p>
            <a:fld id="{5B7271A9-CDBD-42D7-9C84-83BB90A3868D}" type="slidenum">
              <a:rPr lang="en-US" smtClean="0"/>
              <a:t>3</a:t>
            </a:fld>
            <a:endParaRPr lang="en-US"/>
          </a:p>
        </p:txBody>
      </p:sp>
    </p:spTree>
    <p:extLst>
      <p:ext uri="{BB962C8B-B14F-4D97-AF65-F5344CB8AC3E}">
        <p14:creationId xmlns:p14="http://schemas.microsoft.com/office/powerpoint/2010/main" val="2759089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Domestic violence</a:t>
            </a:r>
            <a:r>
              <a:rPr lang="en-US" baseline="0" dirty="0" smtClean="0"/>
              <a:t> is high incidence; 1 in every 4 women will experience domestic violence in her lifetime. In addition, children who live in homes where there is domestic violence also suffer abuse or neglect at high rates (30% to 60%). Last, </a:t>
            </a:r>
            <a:r>
              <a:rPr lang="en-US" sz="1200" b="0" i="0" kern="1200" dirty="0" smtClean="0">
                <a:solidFill>
                  <a:schemeClr val="tx1"/>
                </a:solidFill>
                <a:effectLst/>
                <a:latin typeface="+mn-lt"/>
                <a:ea typeface="+mn-ea"/>
                <a:cs typeface="+mn-cs"/>
              </a:rPr>
              <a:t>1 in 3 female homicide victims are murdered by their current or former partner every year.</a:t>
            </a:r>
            <a:r>
              <a:rPr lang="en-US" sz="1200" b="0" i="0" kern="1200" baseline="0" dirty="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It is important to fight against domestic violence to support families.</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B7271A9-CDBD-42D7-9C84-83BB90A3868D}" type="slidenum">
              <a:rPr lang="en-US" smtClean="0"/>
              <a:t>4</a:t>
            </a:fld>
            <a:endParaRPr lang="en-US"/>
          </a:p>
        </p:txBody>
      </p:sp>
    </p:spTree>
    <p:extLst>
      <p:ext uri="{BB962C8B-B14F-4D97-AF65-F5344CB8AC3E}">
        <p14:creationId xmlns:p14="http://schemas.microsoft.com/office/powerpoint/2010/main" val="3056487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Certain cultures are conducive</a:t>
            </a:r>
            <a:r>
              <a:rPr lang="en-US" baseline="0" dirty="0" smtClean="0"/>
              <a:t> to domestic violence</a:t>
            </a:r>
            <a:r>
              <a:rPr lang="en-US" sz="1200" dirty="0" smtClean="0"/>
              <a:t>. Because men are thought to be</a:t>
            </a:r>
            <a:r>
              <a:rPr lang="en-US" sz="1200" baseline="0" dirty="0" smtClean="0"/>
              <a:t> superior and women inferior, abusive behaviors are seen as acceptable. Often, women are too worried to disrupt this power dynamic because they understand that harm could befall them.</a:t>
            </a:r>
            <a:endParaRPr lang="en-US" dirty="0"/>
          </a:p>
        </p:txBody>
      </p:sp>
      <p:sp>
        <p:nvSpPr>
          <p:cNvPr id="4" name="Slide Number Placeholder 3"/>
          <p:cNvSpPr>
            <a:spLocks noGrp="1"/>
          </p:cNvSpPr>
          <p:nvPr>
            <p:ph type="sldNum" sz="quarter" idx="10"/>
          </p:nvPr>
        </p:nvSpPr>
        <p:spPr/>
        <p:txBody>
          <a:bodyPr/>
          <a:lstStyle/>
          <a:p>
            <a:fld id="{5B7271A9-CDBD-42D7-9C84-83BB90A3868D}" type="slidenum">
              <a:rPr lang="en-US" smtClean="0"/>
              <a:t>5</a:t>
            </a:fld>
            <a:endParaRPr lang="en-US"/>
          </a:p>
        </p:txBody>
      </p:sp>
    </p:spTree>
    <p:extLst>
      <p:ext uri="{BB962C8B-B14F-4D97-AF65-F5344CB8AC3E}">
        <p14:creationId xmlns:p14="http://schemas.microsoft.com/office/powerpoint/2010/main" val="30194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 individuals would argue that domestic violence is not a major issue. These people claim</a:t>
            </a:r>
            <a:r>
              <a:rPr lang="en-US" baseline="0" dirty="0" smtClean="0"/>
              <a:t> that d</a:t>
            </a:r>
            <a:r>
              <a:rPr lang="en-US" sz="1200" dirty="0" smtClean="0"/>
              <a:t>omestic violence is</a:t>
            </a:r>
            <a:r>
              <a:rPr lang="en-US" sz="1200" baseline="0" dirty="0" smtClean="0"/>
              <a:t> a </a:t>
            </a:r>
            <a:r>
              <a:rPr lang="en-US" sz="1200" dirty="0" smtClean="0"/>
              <a:t>natural part of the relationship,</a:t>
            </a:r>
            <a:r>
              <a:rPr lang="en-US" sz="1200" baseline="0" dirty="0" smtClean="0"/>
              <a:t> that it is </a:t>
            </a:r>
            <a:r>
              <a:rPr lang="en-US" sz="1200" dirty="0" smtClean="0"/>
              <a:t>an indicator that their spouses care for them,</a:t>
            </a:r>
            <a:r>
              <a:rPr lang="en-US" sz="1200" baseline="0" dirty="0" smtClean="0"/>
              <a:t> and that the </a:t>
            </a:r>
            <a:r>
              <a:rPr lang="en-US" sz="1200" dirty="0" smtClean="0"/>
              <a:t>place of a woman is in an inferior position. However, these</a:t>
            </a:r>
            <a:r>
              <a:rPr lang="en-US" sz="1200" baseline="0" dirty="0" smtClean="0"/>
              <a:t> individuals are convicting themselves to a life of harm. They do not understand that they are not happy because they have never experienced an alternative to their current state.</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5B7271A9-CDBD-42D7-9C84-83BB90A3868D}" type="slidenum">
              <a:rPr lang="en-US" smtClean="0"/>
              <a:t>6</a:t>
            </a:fld>
            <a:endParaRPr lang="en-US"/>
          </a:p>
        </p:txBody>
      </p:sp>
    </p:spTree>
    <p:extLst>
      <p:ext uri="{BB962C8B-B14F-4D97-AF65-F5344CB8AC3E}">
        <p14:creationId xmlns:p14="http://schemas.microsoft.com/office/powerpoint/2010/main" val="1393163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important for both members of a relationship to understand that mistakes and problems are not always the fault of the female.</a:t>
            </a:r>
            <a:r>
              <a:rPr lang="en-US" baseline="0" dirty="0" smtClean="0"/>
              <a:t> </a:t>
            </a:r>
            <a:r>
              <a:rPr lang="en-US" dirty="0" smtClean="0"/>
              <a:t>Problems can be solved by establishing strong communication skills as a couple.</a:t>
            </a:r>
            <a:r>
              <a:rPr lang="en-US" baseline="0" dirty="0" smtClean="0"/>
              <a:t> </a:t>
            </a:r>
            <a:r>
              <a:rPr lang="en-US" dirty="0" smtClean="0"/>
              <a:t>In order to break the cycle of abuse and domestic violence, cultural norms and stereotypes must be broken.</a:t>
            </a:r>
            <a:r>
              <a:rPr lang="en-US" baseline="0" dirty="0" smtClean="0"/>
              <a:t> While this requires a societal change, it is important for everyone to take steps to promote this societal shift. The most important first step is for everyone to become informed of this issue.</a:t>
            </a:r>
            <a:endParaRPr lang="en-US" dirty="0" smtClean="0"/>
          </a:p>
          <a:p>
            <a:endParaRPr lang="en-US" dirty="0"/>
          </a:p>
        </p:txBody>
      </p:sp>
      <p:sp>
        <p:nvSpPr>
          <p:cNvPr id="4" name="Slide Number Placeholder 3"/>
          <p:cNvSpPr>
            <a:spLocks noGrp="1"/>
          </p:cNvSpPr>
          <p:nvPr>
            <p:ph type="sldNum" sz="quarter" idx="10"/>
          </p:nvPr>
        </p:nvSpPr>
        <p:spPr/>
        <p:txBody>
          <a:bodyPr/>
          <a:lstStyle/>
          <a:p>
            <a:fld id="{5B7271A9-CDBD-42D7-9C84-83BB90A3868D}" type="slidenum">
              <a:rPr lang="en-US" smtClean="0"/>
              <a:t>7</a:t>
            </a:fld>
            <a:endParaRPr lang="en-US"/>
          </a:p>
        </p:txBody>
      </p:sp>
    </p:spTree>
    <p:extLst>
      <p:ext uri="{BB962C8B-B14F-4D97-AF65-F5344CB8AC3E}">
        <p14:creationId xmlns:p14="http://schemas.microsoft.com/office/powerpoint/2010/main" val="3414383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smtClean="0"/>
              <a:t>It is important for couples in abusive relationships to seek counseling to control their anger and repair the relationship.</a:t>
            </a:r>
            <a:r>
              <a:rPr lang="en-US" baseline="0" dirty="0" smtClean="0"/>
              <a:t> </a:t>
            </a:r>
            <a:r>
              <a:rPr lang="en-US" dirty="0" smtClean="0"/>
              <a:t>Occasionally, individual counseling is necessary if a woman does not feel safe enough to talk in front of her husband. There are many charity organizations that are willing to support women and help them overcome their abusive relationships. With this</a:t>
            </a:r>
            <a:r>
              <a:rPr lang="en-US" baseline="0" dirty="0" smtClean="0"/>
              <a:t> support in place, many women will be able to overcome the cultural normalities that they have adapted to and understand that their own personal liberty is an important aspect of life. </a:t>
            </a:r>
            <a:endParaRPr lang="en-US" dirty="0" smtClean="0"/>
          </a:p>
          <a:p>
            <a:endParaRPr lang="en-US" dirty="0"/>
          </a:p>
        </p:txBody>
      </p:sp>
      <p:sp>
        <p:nvSpPr>
          <p:cNvPr id="4" name="Slide Number Placeholder 3"/>
          <p:cNvSpPr>
            <a:spLocks noGrp="1"/>
          </p:cNvSpPr>
          <p:nvPr>
            <p:ph type="sldNum" sz="quarter" idx="10"/>
          </p:nvPr>
        </p:nvSpPr>
        <p:spPr/>
        <p:txBody>
          <a:bodyPr/>
          <a:lstStyle/>
          <a:p>
            <a:fld id="{5B7271A9-CDBD-42D7-9C84-83BB90A3868D}" type="slidenum">
              <a:rPr lang="en-US" smtClean="0"/>
              <a:t>8</a:t>
            </a:fld>
            <a:endParaRPr lang="en-US"/>
          </a:p>
        </p:txBody>
      </p:sp>
    </p:spTree>
    <p:extLst>
      <p:ext uri="{BB962C8B-B14F-4D97-AF65-F5344CB8AC3E}">
        <p14:creationId xmlns:p14="http://schemas.microsoft.com/office/powerpoint/2010/main" val="1873516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7271A9-CDBD-42D7-9C84-83BB90A3868D}" type="slidenum">
              <a:rPr lang="en-US" smtClean="0"/>
              <a:t>9</a:t>
            </a:fld>
            <a:endParaRPr lang="en-US"/>
          </a:p>
        </p:txBody>
      </p:sp>
    </p:spTree>
    <p:extLst>
      <p:ext uri="{BB962C8B-B14F-4D97-AF65-F5344CB8AC3E}">
        <p14:creationId xmlns:p14="http://schemas.microsoft.com/office/powerpoint/2010/main" val="3910679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8/13/2015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8/13/2015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8/13/2015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8/13/2015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8/13/2015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8/13/2015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8/13/2015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8/13/2015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8/13/2015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8/13/2015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8/13/2015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8/13/2015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Is Domestic Violence Related to Culture</a:t>
            </a:r>
            <a:endParaRPr lang="en-US" dirty="0"/>
          </a:p>
        </p:txBody>
      </p:sp>
      <p:sp>
        <p:nvSpPr>
          <p:cNvPr id="3" name="Subtitle 2"/>
          <p:cNvSpPr>
            <a:spLocks noGrp="1"/>
          </p:cNvSpPr>
          <p:nvPr>
            <p:ph type="subTitle" idx="1"/>
          </p:nvPr>
        </p:nvSpPr>
        <p:spPr/>
        <p:txBody>
          <a:bodyPr>
            <a:normAutofit fontScale="47500" lnSpcReduction="20000"/>
          </a:bodyPr>
          <a:lstStyle/>
          <a:p>
            <a:r>
              <a:rPr lang="en-US" dirty="0" smtClean="0"/>
              <a:t>Name</a:t>
            </a:r>
          </a:p>
          <a:p>
            <a:r>
              <a:rPr lang="en-US" dirty="0" smtClean="0"/>
              <a:t>Class</a:t>
            </a:r>
          </a:p>
          <a:p>
            <a:r>
              <a:rPr lang="en-US" dirty="0" smtClean="0"/>
              <a:t>Professor</a:t>
            </a:r>
          </a:p>
          <a:p>
            <a:r>
              <a:rPr lang="en-US" dirty="0" smtClean="0"/>
              <a:t>August 13, 2015</a:t>
            </a:r>
            <a:endParaRPr lang="en-US" dirty="0"/>
          </a:p>
        </p:txBody>
      </p:sp>
    </p:spTree>
    <p:extLst>
      <p:ext uri="{BB962C8B-B14F-4D97-AF65-F5344CB8AC3E}">
        <p14:creationId xmlns:p14="http://schemas.microsoft.com/office/powerpoint/2010/main" val="101190378"/>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r>
              <a:rPr lang="en-US" dirty="0" smtClean="0"/>
              <a:t>What is Domestic Violence?</a:t>
            </a:r>
            <a:endParaRPr lang="en-US" dirty="0"/>
          </a:p>
        </p:txBody>
      </p:sp>
      <p:sp>
        <p:nvSpPr>
          <p:cNvPr id="3" name="Content Placeholder 2"/>
          <p:cNvSpPr>
            <a:spLocks noGrp="1"/>
          </p:cNvSpPr>
          <p:nvPr>
            <p:ph idx="1"/>
          </p:nvPr>
        </p:nvSpPr>
        <p:spPr>
          <a:xfrm>
            <a:off x="1097280" y="1845734"/>
            <a:ext cx="4878517" cy="4023360"/>
          </a:xfrm>
        </p:spPr>
        <p:txBody>
          <a:bodyPr>
            <a:normAutofit/>
          </a:bodyPr>
          <a:lstStyle/>
          <a:p>
            <a:pPr>
              <a:buFont typeface="Arial" panose="020B0604020202020204" pitchFamily="34" charset="0"/>
              <a:buChar char="•"/>
            </a:pPr>
            <a:r>
              <a:rPr lang="en-US" sz="2400" dirty="0" smtClean="0"/>
              <a:t> Domestic violence is defined as physical or verbal abuse that is detrimental to one’s spouse</a:t>
            </a:r>
            <a:endParaRPr lang="en-US" sz="2400" dirty="0" smtClean="0"/>
          </a:p>
          <a:p>
            <a:pPr>
              <a:buFont typeface="Arial" panose="020B0604020202020204" pitchFamily="34" charset="0"/>
              <a:buChar char="•"/>
            </a:pPr>
            <a:r>
              <a:rPr lang="en-US" sz="2400" dirty="0" smtClean="0"/>
              <a:t> </a:t>
            </a:r>
            <a:r>
              <a:rPr lang="en-US" sz="2400" dirty="0"/>
              <a:t>It is an issue that involves the ethical responsibility that we, as a society, have towards those who are being </a:t>
            </a:r>
            <a:r>
              <a:rPr lang="en-US" sz="2400" dirty="0" smtClean="0"/>
              <a:t>abuse</a:t>
            </a:r>
            <a:endParaRPr lang="en-US" sz="2400" dirty="0" smtClean="0"/>
          </a:p>
          <a:p>
            <a:pPr>
              <a:buFont typeface="Arial" panose="020B0604020202020204" pitchFamily="34" charset="0"/>
              <a:buChar char="•"/>
            </a:pPr>
            <a:r>
              <a:rPr lang="en-US" sz="2400" dirty="0" smtClean="0"/>
              <a:t> </a:t>
            </a:r>
            <a:r>
              <a:rPr lang="en-US" sz="2400" dirty="0" smtClean="0"/>
              <a:t>Some cultures participate in more </a:t>
            </a:r>
            <a:r>
              <a:rPr lang="en-US" sz="2400" dirty="0" smtClean="0"/>
              <a:t>crimes of</a:t>
            </a:r>
            <a:r>
              <a:rPr lang="en-US" sz="2400" dirty="0" smtClean="0"/>
              <a:t> domestic violence than others</a:t>
            </a:r>
            <a:endParaRPr lang="en-US" sz="2400" dirty="0"/>
          </a:p>
        </p:txBody>
      </p:sp>
      <p:pic>
        <p:nvPicPr>
          <p:cNvPr id="5" name="Picture 4"/>
          <p:cNvPicPr>
            <a:picLocks noChangeAspect="1"/>
          </p:cNvPicPr>
          <p:nvPr/>
        </p:nvPicPr>
        <p:blipFill>
          <a:blip r:embed="rId3"/>
          <a:stretch>
            <a:fillRect/>
          </a:stretch>
        </p:blipFill>
        <p:spPr>
          <a:xfrm>
            <a:off x="6717030" y="1845734"/>
            <a:ext cx="4062237" cy="3709135"/>
          </a:xfrm>
          <a:prstGeom prst="rect">
            <a:avLst/>
          </a:prstGeom>
        </p:spPr>
      </p:pic>
    </p:spTree>
    <p:extLst>
      <p:ext uri="{BB962C8B-B14F-4D97-AF65-F5344CB8AC3E}">
        <p14:creationId xmlns:p14="http://schemas.microsoft.com/office/powerpoint/2010/main" val="32523736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Domestic </a:t>
            </a:r>
            <a:r>
              <a:rPr lang="en-US" dirty="0" smtClean="0"/>
              <a:t>Violence is a Cultural Issue</a:t>
            </a:r>
            <a:endParaRPr lang="en-US" dirty="0"/>
          </a:p>
        </p:txBody>
      </p:sp>
      <p:sp>
        <p:nvSpPr>
          <p:cNvPr id="3" name="Content Placeholder 2"/>
          <p:cNvSpPr>
            <a:spLocks noGrp="1"/>
          </p:cNvSpPr>
          <p:nvPr>
            <p:ph idx="1"/>
          </p:nvPr>
        </p:nvSpPr>
        <p:spPr>
          <a:xfrm>
            <a:off x="5848350" y="1941406"/>
            <a:ext cx="5541480" cy="4059344"/>
          </a:xfrm>
        </p:spPr>
        <p:txBody>
          <a:bodyPr>
            <a:normAutofit fontScale="85000" lnSpcReduction="20000"/>
          </a:bodyPr>
          <a:lstStyle/>
          <a:p>
            <a:pPr>
              <a:buFont typeface="Arial" panose="020B0604020202020204" pitchFamily="34" charset="0"/>
              <a:buChar char="•"/>
            </a:pPr>
            <a:r>
              <a:rPr lang="en-US" sz="2800" dirty="0" smtClean="0"/>
              <a:t> </a:t>
            </a:r>
            <a:r>
              <a:rPr lang="en-US" sz="2800" dirty="0" smtClean="0"/>
              <a:t>Culture is broadly defined as the traditions, religions, languages, and relationships that distinct peoples have</a:t>
            </a:r>
            <a:endParaRPr lang="en-US" sz="2800" dirty="0" smtClean="0"/>
          </a:p>
          <a:p>
            <a:pPr>
              <a:buFont typeface="Arial" panose="020B0604020202020204" pitchFamily="34" charset="0"/>
              <a:buChar char="•"/>
            </a:pPr>
            <a:r>
              <a:rPr lang="en-US" sz="2800" dirty="0" smtClean="0"/>
              <a:t> </a:t>
            </a:r>
            <a:r>
              <a:rPr lang="en-US" sz="2800" dirty="0"/>
              <a:t>One’s culture plays a dominant role in his/her perception of domestic </a:t>
            </a:r>
            <a:r>
              <a:rPr lang="en-US" sz="2800" dirty="0" smtClean="0"/>
              <a:t>violence</a:t>
            </a:r>
          </a:p>
          <a:p>
            <a:pPr lvl="1">
              <a:buFont typeface="Arial" panose="020B0604020202020204" pitchFamily="34" charset="0"/>
              <a:buChar char="•"/>
            </a:pPr>
            <a:r>
              <a:rPr lang="en-US" sz="2600" dirty="0" smtClean="0"/>
              <a:t>There are some cultures that believe domestic violence is normal and indicative of a loving relationship</a:t>
            </a:r>
            <a:endParaRPr lang="en-US" sz="2600" dirty="0" smtClean="0"/>
          </a:p>
          <a:p>
            <a:pPr>
              <a:buFont typeface="Arial" panose="020B0604020202020204" pitchFamily="34" charset="0"/>
              <a:buChar char="•"/>
            </a:pPr>
            <a:r>
              <a:rPr lang="en-US" sz="2800" dirty="0"/>
              <a:t> </a:t>
            </a:r>
            <a:r>
              <a:rPr lang="en-US" sz="2800" dirty="0"/>
              <a:t>Many actions of domestic violence are marginalized due to cultural </a:t>
            </a:r>
            <a:r>
              <a:rPr lang="en-US" sz="2800" dirty="0" smtClean="0"/>
              <a:t>influences (Farnsworth, 2005)</a:t>
            </a:r>
          </a:p>
          <a:p>
            <a:pPr lvl="1">
              <a:buFont typeface="Arial" panose="020B0604020202020204" pitchFamily="34" charset="0"/>
              <a:buChar char="•"/>
            </a:pPr>
            <a:r>
              <a:rPr lang="en-US" sz="2600" dirty="0" smtClean="0"/>
              <a:t>Domestic violence used to be considered normal in America</a:t>
            </a:r>
            <a:endParaRPr lang="en-US" sz="2600" dirty="0"/>
          </a:p>
        </p:txBody>
      </p:sp>
      <p:pic>
        <p:nvPicPr>
          <p:cNvPr id="8" name="Picture 7"/>
          <p:cNvPicPr>
            <a:picLocks noChangeAspect="1"/>
          </p:cNvPicPr>
          <p:nvPr/>
        </p:nvPicPr>
        <p:blipFill>
          <a:blip r:embed="rId3"/>
          <a:stretch>
            <a:fillRect/>
          </a:stretch>
        </p:blipFill>
        <p:spPr>
          <a:xfrm>
            <a:off x="925830" y="2316637"/>
            <a:ext cx="4367213" cy="3308881"/>
          </a:xfrm>
          <a:prstGeom prst="rect">
            <a:avLst/>
          </a:prstGeom>
        </p:spPr>
      </p:pic>
    </p:spTree>
    <p:extLst>
      <p:ext uri="{BB962C8B-B14F-4D97-AF65-F5344CB8AC3E}">
        <p14:creationId xmlns:p14="http://schemas.microsoft.com/office/powerpoint/2010/main" val="494462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Domestic Violence: </a:t>
            </a:r>
            <a:r>
              <a:rPr lang="en-US" dirty="0" smtClean="0"/>
              <a:t>The Facts</a:t>
            </a:r>
            <a:endParaRPr lang="en-US" dirty="0"/>
          </a:p>
        </p:txBody>
      </p:sp>
      <p:sp>
        <p:nvSpPr>
          <p:cNvPr id="3" name="Content Placeholder 2"/>
          <p:cNvSpPr>
            <a:spLocks noGrp="1"/>
          </p:cNvSpPr>
          <p:nvPr>
            <p:ph idx="1"/>
          </p:nvPr>
        </p:nvSpPr>
        <p:spPr>
          <a:xfrm>
            <a:off x="1097280" y="2074196"/>
            <a:ext cx="5227320" cy="4023360"/>
          </a:xfrm>
        </p:spPr>
        <p:txBody>
          <a:bodyPr>
            <a:normAutofit/>
          </a:bodyPr>
          <a:lstStyle/>
          <a:p>
            <a:pPr>
              <a:buFont typeface="Arial" panose="020B0604020202020204" pitchFamily="34" charset="0"/>
              <a:buChar char="•"/>
            </a:pPr>
            <a:r>
              <a:rPr lang="en-US" sz="2400" dirty="0"/>
              <a:t> </a:t>
            </a:r>
            <a:r>
              <a:rPr lang="en-US" sz="2400" dirty="0" smtClean="0"/>
              <a:t>Domestic violence is high incidence</a:t>
            </a:r>
          </a:p>
          <a:p>
            <a:pPr>
              <a:buFont typeface="Arial" panose="020B0604020202020204" pitchFamily="34" charset="0"/>
              <a:buChar char="•"/>
            </a:pPr>
            <a:r>
              <a:rPr lang="en-US" sz="2400" dirty="0"/>
              <a:t> Children who live in homes where there is domestic violence also suffer abuse or neglect at high rates (30% to 60</a:t>
            </a:r>
            <a:r>
              <a:rPr lang="en-US" sz="2400" dirty="0" smtClean="0"/>
              <a:t>%).</a:t>
            </a:r>
          </a:p>
          <a:p>
            <a:pPr>
              <a:buFont typeface="Arial" panose="020B0604020202020204" pitchFamily="34" charset="0"/>
              <a:buChar char="•"/>
            </a:pPr>
            <a:r>
              <a:rPr lang="en-US" sz="2400" dirty="0" smtClean="0"/>
              <a:t> 1 </a:t>
            </a:r>
            <a:r>
              <a:rPr lang="en-US" sz="2400" dirty="0"/>
              <a:t>in 3 female homicide victims are murdered by their current or former partner every year.</a:t>
            </a:r>
            <a:endParaRPr lang="en-US" sz="2400" dirty="0" smtClean="0"/>
          </a:p>
        </p:txBody>
      </p:sp>
      <p:pic>
        <p:nvPicPr>
          <p:cNvPr id="5" name="Picture 4"/>
          <p:cNvPicPr>
            <a:picLocks noChangeAspect="1"/>
          </p:cNvPicPr>
          <p:nvPr/>
        </p:nvPicPr>
        <p:blipFill>
          <a:blip r:embed="rId3"/>
          <a:stretch>
            <a:fillRect/>
          </a:stretch>
        </p:blipFill>
        <p:spPr>
          <a:xfrm>
            <a:off x="6521120" y="2074196"/>
            <a:ext cx="5243615" cy="3583654"/>
          </a:xfrm>
          <a:prstGeom prst="rect">
            <a:avLst/>
          </a:prstGeom>
        </p:spPr>
      </p:pic>
    </p:spTree>
    <p:extLst>
      <p:ext uri="{BB962C8B-B14F-4D97-AF65-F5344CB8AC3E}">
        <p14:creationId xmlns:p14="http://schemas.microsoft.com/office/powerpoint/2010/main" val="338924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Domestic Violence: Latin Culture</a:t>
            </a:r>
            <a:endParaRPr lang="en-US" dirty="0"/>
          </a:p>
        </p:txBody>
      </p:sp>
      <p:sp>
        <p:nvSpPr>
          <p:cNvPr id="3" name="Content Placeholder 2"/>
          <p:cNvSpPr>
            <a:spLocks noGrp="1"/>
          </p:cNvSpPr>
          <p:nvPr>
            <p:ph idx="1"/>
          </p:nvPr>
        </p:nvSpPr>
        <p:spPr>
          <a:xfrm>
            <a:off x="1097280" y="2305050"/>
            <a:ext cx="5474970" cy="3739304"/>
          </a:xfrm>
        </p:spPr>
        <p:txBody>
          <a:bodyPr>
            <a:normAutofit/>
          </a:bodyPr>
          <a:lstStyle/>
          <a:p>
            <a:pPr>
              <a:buFont typeface="Arial" panose="020B0604020202020204" pitchFamily="34" charset="0"/>
              <a:buChar char="•"/>
            </a:pPr>
            <a:r>
              <a:rPr lang="en-US" sz="2600" dirty="0" smtClean="0"/>
              <a:t> </a:t>
            </a:r>
            <a:r>
              <a:rPr lang="en-US" sz="2600" dirty="0"/>
              <a:t>Latino women are taught to be “submissive, docile, self-sacrificing, and stoic</a:t>
            </a:r>
            <a:r>
              <a:rPr lang="en-US" sz="2600" dirty="0" smtClean="0"/>
              <a:t>” </a:t>
            </a:r>
            <a:r>
              <a:rPr lang="en-US" sz="2800" dirty="0" smtClean="0"/>
              <a:t>(</a:t>
            </a:r>
            <a:r>
              <a:rPr lang="en-US" sz="2800" dirty="0" err="1"/>
              <a:t>Agoff</a:t>
            </a:r>
            <a:r>
              <a:rPr lang="en-US" sz="2800" dirty="0"/>
              <a:t>, &amp; Castro, 2007</a:t>
            </a:r>
            <a:r>
              <a:rPr lang="en-US" sz="2800" dirty="0" smtClean="0"/>
              <a:t>) </a:t>
            </a:r>
            <a:endParaRPr lang="en-US" sz="2600" dirty="0" smtClean="0"/>
          </a:p>
          <a:p>
            <a:pPr>
              <a:buFont typeface="Arial" panose="020B0604020202020204" pitchFamily="34" charset="0"/>
              <a:buChar char="•"/>
            </a:pPr>
            <a:r>
              <a:rPr lang="en-US" sz="2600" dirty="0"/>
              <a:t> </a:t>
            </a:r>
            <a:r>
              <a:rPr lang="en-US" sz="2600" dirty="0" smtClean="0"/>
              <a:t>Men are thought to have power above women</a:t>
            </a:r>
            <a:endParaRPr lang="en-US" sz="2600" dirty="0"/>
          </a:p>
          <a:p>
            <a:pPr>
              <a:buFont typeface="Arial" panose="020B0604020202020204" pitchFamily="34" charset="0"/>
              <a:buChar char="•"/>
            </a:pPr>
            <a:r>
              <a:rPr lang="en-US" sz="2600" dirty="0" smtClean="0"/>
              <a:t> This creates an atmosphere that is conducive to domestic violence</a:t>
            </a:r>
          </a:p>
        </p:txBody>
      </p:sp>
      <p:pic>
        <p:nvPicPr>
          <p:cNvPr id="5" name="Picture 4"/>
          <p:cNvPicPr>
            <a:picLocks noChangeAspect="1"/>
          </p:cNvPicPr>
          <p:nvPr/>
        </p:nvPicPr>
        <p:blipFill>
          <a:blip r:embed="rId3"/>
          <a:stretch>
            <a:fillRect/>
          </a:stretch>
        </p:blipFill>
        <p:spPr>
          <a:xfrm>
            <a:off x="7821930" y="2127198"/>
            <a:ext cx="3333750" cy="3917156"/>
          </a:xfrm>
          <a:prstGeom prst="rect">
            <a:avLst/>
          </a:prstGeom>
        </p:spPr>
      </p:pic>
    </p:spTree>
    <p:extLst>
      <p:ext uri="{BB962C8B-B14F-4D97-AF65-F5344CB8AC3E}">
        <p14:creationId xmlns:p14="http://schemas.microsoft.com/office/powerpoint/2010/main" val="1322901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Opposing Opinion: Domestic Violence is Not a Cultural Problem</a:t>
            </a:r>
            <a:endParaRPr lang="en-US" dirty="0"/>
          </a:p>
        </p:txBody>
      </p:sp>
      <p:sp>
        <p:nvSpPr>
          <p:cNvPr id="3" name="Content Placeholder 2"/>
          <p:cNvSpPr>
            <a:spLocks noGrp="1"/>
          </p:cNvSpPr>
          <p:nvPr>
            <p:ph idx="1"/>
          </p:nvPr>
        </p:nvSpPr>
        <p:spPr>
          <a:xfrm>
            <a:off x="1097280" y="2305050"/>
            <a:ext cx="5227320" cy="3564044"/>
          </a:xfrm>
        </p:spPr>
        <p:txBody>
          <a:bodyPr>
            <a:normAutofit/>
          </a:bodyPr>
          <a:lstStyle/>
          <a:p>
            <a:pPr>
              <a:buFont typeface="Arial" panose="020B0604020202020204" pitchFamily="34" charset="0"/>
              <a:buChar char="•"/>
            </a:pPr>
            <a:r>
              <a:rPr lang="en-US" sz="2500" dirty="0" smtClean="0"/>
              <a:t> </a:t>
            </a:r>
            <a:r>
              <a:rPr lang="en-US" sz="2500" dirty="0" smtClean="0"/>
              <a:t>Many individuals claim that domestic violence is not problematic and is a natural part of the relationship </a:t>
            </a:r>
          </a:p>
          <a:p>
            <a:pPr>
              <a:buFont typeface="Arial" panose="020B0604020202020204" pitchFamily="34" charset="0"/>
              <a:buChar char="•"/>
            </a:pPr>
            <a:r>
              <a:rPr lang="en-US" sz="2500" dirty="0"/>
              <a:t> </a:t>
            </a:r>
            <a:r>
              <a:rPr lang="en-US" sz="2500" dirty="0" smtClean="0"/>
              <a:t>Some women believe that domestic violence is an indicator that their spouses care for them</a:t>
            </a:r>
          </a:p>
          <a:p>
            <a:pPr>
              <a:buFont typeface="Arial" panose="020B0604020202020204" pitchFamily="34" charset="0"/>
              <a:buChar char="•"/>
            </a:pPr>
            <a:r>
              <a:rPr lang="en-US" sz="2500" dirty="0"/>
              <a:t> </a:t>
            </a:r>
            <a:r>
              <a:rPr lang="en-US" sz="2500" dirty="0" smtClean="0"/>
              <a:t>Many men and women believe that the place of a woman is in an inferior position</a:t>
            </a:r>
            <a:endParaRPr lang="en-US" sz="2500" dirty="0"/>
          </a:p>
        </p:txBody>
      </p:sp>
      <p:pic>
        <p:nvPicPr>
          <p:cNvPr id="5" name="Picture 4"/>
          <p:cNvPicPr>
            <a:picLocks noChangeAspect="1"/>
          </p:cNvPicPr>
          <p:nvPr/>
        </p:nvPicPr>
        <p:blipFill>
          <a:blip r:embed="rId3"/>
          <a:stretch>
            <a:fillRect/>
          </a:stretch>
        </p:blipFill>
        <p:spPr>
          <a:xfrm>
            <a:off x="6324600" y="2133600"/>
            <a:ext cx="4851291" cy="3735494"/>
          </a:xfrm>
          <a:prstGeom prst="rect">
            <a:avLst/>
          </a:prstGeom>
        </p:spPr>
      </p:pic>
    </p:spTree>
    <p:extLst>
      <p:ext uri="{BB962C8B-B14F-4D97-AF65-F5344CB8AC3E}">
        <p14:creationId xmlns:p14="http://schemas.microsoft.com/office/powerpoint/2010/main" val="21299781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the Problem: Redefining the Role of Women in Culture</a:t>
            </a:r>
            <a:endParaRPr lang="en-US" dirty="0"/>
          </a:p>
        </p:txBody>
      </p:sp>
      <p:sp>
        <p:nvSpPr>
          <p:cNvPr id="3" name="Content Placeholder 2"/>
          <p:cNvSpPr>
            <a:spLocks noGrp="1"/>
          </p:cNvSpPr>
          <p:nvPr>
            <p:ph idx="1"/>
          </p:nvPr>
        </p:nvSpPr>
        <p:spPr>
          <a:xfrm>
            <a:off x="6080760" y="1883834"/>
            <a:ext cx="5074920" cy="3774016"/>
          </a:xfrm>
        </p:spPr>
        <p:txBody>
          <a:bodyPr>
            <a:normAutofit/>
          </a:bodyPr>
          <a:lstStyle/>
          <a:p>
            <a:pPr>
              <a:buFont typeface="Arial" panose="020B0604020202020204" pitchFamily="34" charset="0"/>
              <a:buChar char="•"/>
            </a:pPr>
            <a:r>
              <a:rPr lang="en-US" dirty="0" smtClean="0"/>
              <a:t> </a:t>
            </a:r>
            <a:r>
              <a:rPr lang="en-US" dirty="0"/>
              <a:t>In order to break the cycle of abuse and domestic violence, cultural norms and stereotypes must be </a:t>
            </a:r>
            <a:r>
              <a:rPr lang="en-US" dirty="0" smtClean="0"/>
              <a:t>broken (Anderson, 2008)</a:t>
            </a:r>
          </a:p>
          <a:p>
            <a:pPr>
              <a:buFont typeface="Arial" panose="020B0604020202020204" pitchFamily="34" charset="0"/>
              <a:buChar char="•"/>
            </a:pPr>
            <a:r>
              <a:rPr lang="en-US" dirty="0"/>
              <a:t> </a:t>
            </a:r>
            <a:r>
              <a:rPr lang="en-US" dirty="0" smtClean="0"/>
              <a:t>It is important for both members of a relationship to understand that mistakes and problems are not always the fault of the female</a:t>
            </a:r>
          </a:p>
          <a:p>
            <a:pPr>
              <a:buFont typeface="Arial" panose="020B0604020202020204" pitchFamily="34" charset="0"/>
              <a:buChar char="•"/>
            </a:pPr>
            <a:r>
              <a:rPr lang="en-US" dirty="0"/>
              <a:t> </a:t>
            </a:r>
            <a:r>
              <a:rPr lang="en-US" dirty="0" smtClean="0"/>
              <a:t>Problems can be solved by establishing strong communication skills as a couple</a:t>
            </a:r>
            <a:endParaRPr lang="en-US" dirty="0" smtClean="0"/>
          </a:p>
        </p:txBody>
      </p:sp>
      <p:pic>
        <p:nvPicPr>
          <p:cNvPr id="5" name="Picture 4"/>
          <p:cNvPicPr>
            <a:picLocks noChangeAspect="1"/>
          </p:cNvPicPr>
          <p:nvPr/>
        </p:nvPicPr>
        <p:blipFill>
          <a:blip r:embed="rId3"/>
          <a:stretch>
            <a:fillRect/>
          </a:stretch>
        </p:blipFill>
        <p:spPr>
          <a:xfrm>
            <a:off x="1097280" y="2056342"/>
            <a:ext cx="4381500" cy="3429000"/>
          </a:xfrm>
          <a:prstGeom prst="rect">
            <a:avLst/>
          </a:prstGeom>
        </p:spPr>
      </p:pic>
    </p:spTree>
    <p:extLst>
      <p:ext uri="{BB962C8B-B14F-4D97-AF65-F5344CB8AC3E}">
        <p14:creationId xmlns:p14="http://schemas.microsoft.com/office/powerpoint/2010/main" val="2994631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Resolving Abusive Relationships</a:t>
            </a:r>
            <a:endParaRPr lang="en-US" dirty="0"/>
          </a:p>
        </p:txBody>
      </p:sp>
      <p:sp>
        <p:nvSpPr>
          <p:cNvPr id="3" name="Content Placeholder 2"/>
          <p:cNvSpPr>
            <a:spLocks noGrp="1"/>
          </p:cNvSpPr>
          <p:nvPr>
            <p:ph idx="1"/>
          </p:nvPr>
        </p:nvSpPr>
        <p:spPr>
          <a:xfrm>
            <a:off x="7048500" y="2239011"/>
            <a:ext cx="4697730" cy="3290146"/>
          </a:xfrm>
        </p:spPr>
        <p:txBody>
          <a:bodyPr/>
          <a:lstStyle/>
          <a:p>
            <a:pPr>
              <a:buFont typeface="Arial" panose="020B0604020202020204" pitchFamily="34" charset="0"/>
              <a:buChar char="•"/>
            </a:pPr>
            <a:r>
              <a:rPr lang="en-US" dirty="0" smtClean="0"/>
              <a:t> </a:t>
            </a:r>
            <a:r>
              <a:rPr lang="en-US" dirty="0" smtClean="0"/>
              <a:t>It is important for couples in abusive relationships to seek counseling to control their anger and repair the relationship (Constantine, 2007)</a:t>
            </a:r>
            <a:endParaRPr lang="en-US" dirty="0" smtClean="0"/>
          </a:p>
          <a:p>
            <a:pPr>
              <a:buFont typeface="Arial" panose="020B0604020202020204" pitchFamily="34" charset="0"/>
              <a:buChar char="•"/>
            </a:pPr>
            <a:r>
              <a:rPr lang="en-US" dirty="0"/>
              <a:t> </a:t>
            </a:r>
            <a:r>
              <a:rPr lang="en-US" dirty="0" smtClean="0"/>
              <a:t>Occasionally, individual counseling is necessary if a woman does not feel safe enough to talk in fron</a:t>
            </a:r>
            <a:r>
              <a:rPr lang="en-US" dirty="0" smtClean="0"/>
              <a:t>t of her husband</a:t>
            </a:r>
            <a:endParaRPr lang="en-US" dirty="0" smtClean="0"/>
          </a:p>
          <a:p>
            <a:pPr>
              <a:buFont typeface="Arial" panose="020B0604020202020204" pitchFamily="34" charset="0"/>
              <a:buChar char="•"/>
            </a:pPr>
            <a:r>
              <a:rPr lang="en-US" dirty="0"/>
              <a:t> </a:t>
            </a:r>
            <a:r>
              <a:rPr lang="en-US" dirty="0" smtClean="0"/>
              <a:t>There are many charity organizations that are willing to support women and help them overcome their abusive relationships</a:t>
            </a:r>
            <a:endParaRPr lang="en-US" dirty="0"/>
          </a:p>
        </p:txBody>
      </p:sp>
      <p:pic>
        <p:nvPicPr>
          <p:cNvPr id="5" name="Picture 4"/>
          <p:cNvPicPr>
            <a:picLocks noChangeAspect="1"/>
          </p:cNvPicPr>
          <p:nvPr/>
        </p:nvPicPr>
        <p:blipFill>
          <a:blip r:embed="rId3"/>
          <a:stretch>
            <a:fillRect/>
          </a:stretch>
        </p:blipFill>
        <p:spPr>
          <a:xfrm>
            <a:off x="1097280" y="2053168"/>
            <a:ext cx="5502753" cy="3661832"/>
          </a:xfrm>
          <a:prstGeom prst="rect">
            <a:avLst/>
          </a:prstGeom>
        </p:spPr>
      </p:pic>
    </p:spTree>
    <p:extLst>
      <p:ext uri="{BB962C8B-B14F-4D97-AF65-F5344CB8AC3E}">
        <p14:creationId xmlns:p14="http://schemas.microsoft.com/office/powerpoint/2010/main" val="2024744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dirty="0" err="1"/>
              <a:t>Agoff</a:t>
            </a:r>
            <a:r>
              <a:rPr lang="en-US" dirty="0"/>
              <a:t>, C., Herrera, C., &amp; Castro, R. (2007). The weakness of family ties and </a:t>
            </a:r>
            <a:r>
              <a:rPr lang="en-US" dirty="0" smtClean="0"/>
              <a:t>their perpetuating 	effect </a:t>
            </a:r>
            <a:r>
              <a:rPr lang="en-US" dirty="0"/>
              <a:t>on gender violence: A qualitative study in Mexico. </a:t>
            </a:r>
            <a:r>
              <a:rPr lang="en-US" dirty="0" smtClean="0"/>
              <a:t>Violence against </a:t>
            </a:r>
            <a:r>
              <a:rPr lang="en-US" dirty="0"/>
              <a:t>women, </a:t>
            </a:r>
            <a:r>
              <a:rPr lang="en-US" dirty="0" smtClean="0"/>
              <a:t>	13(11</a:t>
            </a:r>
            <a:r>
              <a:rPr lang="en-US" dirty="0"/>
              <a:t>), 1206-1220</a:t>
            </a:r>
            <a:r>
              <a:rPr lang="en-US" dirty="0" smtClean="0"/>
              <a:t>.</a:t>
            </a:r>
          </a:p>
          <a:p>
            <a:r>
              <a:rPr lang="en-US" dirty="0"/>
              <a:t>Anderson, K. L. (2008). Gender, status, and domestic violence: An integration of </a:t>
            </a:r>
            <a:r>
              <a:rPr lang="en-US" dirty="0" smtClean="0"/>
              <a:t>feminist and 	family </a:t>
            </a:r>
            <a:r>
              <a:rPr lang="en-US" dirty="0"/>
              <a:t>violence approaches. Journal of marriage and family, 59(3), 655-669</a:t>
            </a:r>
            <a:r>
              <a:rPr lang="en-US" dirty="0" smtClean="0"/>
              <a:t>.</a:t>
            </a:r>
          </a:p>
          <a:p>
            <a:r>
              <a:rPr lang="en-US" dirty="0"/>
              <a:t>Constantine, M. (2007). Racial micro-aggression against African American clients in cross-racial </a:t>
            </a:r>
            <a:r>
              <a:rPr lang="en-US" dirty="0" smtClean="0"/>
              <a:t>	counseling </a:t>
            </a:r>
            <a:r>
              <a:rPr lang="en-US" dirty="0"/>
              <a:t>relationships. Journal of Counseling Psychology, 54(1), 1–16.</a:t>
            </a:r>
            <a:endParaRPr lang="en-US" dirty="0" smtClean="0"/>
          </a:p>
          <a:p>
            <a:r>
              <a:rPr lang="en-US" dirty="0" smtClean="0"/>
              <a:t>Farnsworth</a:t>
            </a:r>
            <a:r>
              <a:rPr lang="en-US" dirty="0"/>
              <a:t>, I. S. (2005). Battered women's process of leaving: Implications for </a:t>
            </a:r>
            <a:r>
              <a:rPr lang="en-US" dirty="0" smtClean="0"/>
              <a:t>career counseling</a:t>
            </a:r>
            <a:r>
              <a:rPr lang="en-US" dirty="0"/>
              <a:t>. </a:t>
            </a:r>
            <a:r>
              <a:rPr lang="en-US" dirty="0" smtClean="0"/>
              <a:t>	Journal </a:t>
            </a:r>
            <a:r>
              <a:rPr lang="en-US" dirty="0"/>
              <a:t>of career assessment, 13(4), 452-475.</a:t>
            </a:r>
          </a:p>
        </p:txBody>
      </p:sp>
    </p:spTree>
    <p:extLst>
      <p:ext uri="{BB962C8B-B14F-4D97-AF65-F5344CB8AC3E}">
        <p14:creationId xmlns:p14="http://schemas.microsoft.com/office/powerpoint/2010/main" val="13432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94</TotalTime>
  <Words>1049</Words>
  <Application>Microsoft Office PowerPoint</Application>
  <PresentationFormat>Widescreen</PresentationFormat>
  <Paragraphs>55</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Retrospect</vt:lpstr>
      <vt:lpstr>Is Domestic Violence Related to Culture</vt:lpstr>
      <vt:lpstr>Introduction: What is Domestic Violence?</vt:lpstr>
      <vt:lpstr>Domestic Violence is a Cultural Issue</vt:lpstr>
      <vt:lpstr>Domestic Violence: The Facts</vt:lpstr>
      <vt:lpstr>Domestic Violence: Latin Culture</vt:lpstr>
      <vt:lpstr>Opposing Opinion: Domestic Violence is Not a Cultural Problem</vt:lpstr>
      <vt:lpstr>Solving the Problem: Redefining the Role of Women in Culture</vt:lpstr>
      <vt:lpstr>Resolving Abusive Relationships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Should Cell Phones be Used in the Classroom?</dc:title>
  <dc:creator>Cheryl Mazzeo</dc:creator>
  <cp:lastModifiedBy>Cheryl Mazzeo</cp:lastModifiedBy>
  <cp:revision>16</cp:revision>
  <dcterms:created xsi:type="dcterms:W3CDTF">2015-08-13T18:32:55Z</dcterms:created>
  <dcterms:modified xsi:type="dcterms:W3CDTF">2015-08-13T21:49:31Z</dcterms:modified>
</cp:coreProperties>
</file>