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483" autoAdjust="0"/>
    <p:restoredTop sz="94660"/>
  </p:normalViewPr>
  <p:slideViewPr>
    <p:cSldViewPr>
      <p:cViewPr varScale="1">
        <p:scale>
          <a:sx n="86" d="100"/>
          <a:sy n="86" d="100"/>
        </p:scale>
        <p:origin x="-10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B1CD04-3DAE-4C02-8843-56E386426FB3}" type="datetimeFigureOut">
              <a:rPr lang="en-US" smtClean="0"/>
              <a:t>10/9/2015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4FCFF-715F-4AE3-A6F1-B91E41875C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Civic_Center_(Miami)"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en.wikipedia.org/wiki/SR_836_(FL)" TargetMode="External"/><Relationship Id="rId4" Type="http://schemas.openxmlformats.org/officeDocument/2006/relationships/hyperlink" Target="https://en.wikipedia.org/wiki/I-95_(F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Jackson Memorial Hospital is a non-profit accredited tertiary care level hospital. It is considered a major teaching facility being linked to University of Miami Leonard M. Miller School of Medicine.  The facility contains over 1,550 licensed beds being a magnet for medical research, referral center and home to Ryder Trauma Center. This center is the only level 1 adult   and pediatric trauma center in Miami-Dade County (University of Miami Health system, 2015) </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Jackson Health care system offers state of the art care. The services are accessible to all Florida Residents. The organization contains many medical centers on its property. The Hospital is in internationally accredited.</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Jackson Memorial Hospital is a non-profit accredited tertiary care level hospital. It is considered a major teaching facility being linked to University of Miami Leonard M. Miller School of Medicine.  The facility contains over 1,550 licensed beds being a magnet for medical research, referral center and home to Ryder Trauma Center. This center is the only level 1 adult   and pediatric trauma center in Miami-Dade County (University of Miami Health system, 2015) </a:t>
            </a:r>
            <a:endParaRPr lang="en-US" dirty="0" smtClean="0"/>
          </a:p>
          <a:p>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hospital can be found at the </a:t>
            </a:r>
            <a:r>
              <a:rPr lang="en-US" sz="1200" u="sng" kern="1200" dirty="0" smtClean="0">
                <a:solidFill>
                  <a:schemeClr val="tx1"/>
                </a:solidFill>
                <a:latin typeface="+mn-lt"/>
                <a:ea typeface="+mn-ea"/>
                <a:cs typeface="+mn-cs"/>
                <a:hlinkClick r:id="rId3" tooltip="Civic Center (Miami)"/>
              </a:rPr>
              <a:t>Civic Center</a:t>
            </a:r>
            <a:r>
              <a:rPr lang="en-US" sz="1200" kern="1200" dirty="0" smtClean="0">
                <a:solidFill>
                  <a:schemeClr val="tx1"/>
                </a:solidFill>
                <a:latin typeface="+mn-lt"/>
                <a:ea typeface="+mn-ea"/>
                <a:cs typeface="+mn-cs"/>
              </a:rPr>
              <a:t>, on the Northwest quadrant intersection of </a:t>
            </a:r>
            <a:r>
              <a:rPr lang="en-US" sz="1200" u="sng" kern="1200" dirty="0" smtClean="0">
                <a:solidFill>
                  <a:schemeClr val="tx1"/>
                </a:solidFill>
                <a:latin typeface="+mn-lt"/>
                <a:ea typeface="+mn-ea"/>
                <a:cs typeface="+mn-cs"/>
                <a:hlinkClick r:id="rId4" tooltip="I-95 (FL)"/>
              </a:rPr>
              <a:t>I-95</a:t>
            </a:r>
            <a:r>
              <a:rPr lang="en-US" sz="1200" kern="1200" dirty="0" smtClean="0">
                <a:solidFill>
                  <a:schemeClr val="tx1"/>
                </a:solidFill>
                <a:latin typeface="+mn-lt"/>
                <a:ea typeface="+mn-ea"/>
                <a:cs typeface="+mn-cs"/>
              </a:rPr>
              <a:t> and </a:t>
            </a:r>
            <a:r>
              <a:rPr lang="en-US" sz="1200" u="sng" kern="1200" dirty="0" smtClean="0">
                <a:solidFill>
                  <a:schemeClr val="tx1"/>
                </a:solidFill>
                <a:latin typeface="+mn-lt"/>
                <a:ea typeface="+mn-ea"/>
                <a:cs typeface="+mn-cs"/>
                <a:hlinkClick r:id="rId5" tooltip="SR 836 (FL)"/>
              </a:rPr>
              <a:t>SR 836</a:t>
            </a:r>
            <a:r>
              <a:rPr lang="en-US" sz="1200" kern="1200" dirty="0" smtClean="0">
                <a:solidFill>
                  <a:schemeClr val="tx1"/>
                </a:solidFill>
                <a:latin typeface="+mn-lt"/>
                <a:ea typeface="+mn-ea"/>
                <a:cs typeface="+mn-cs"/>
              </a:rPr>
              <a:t>. Precisely, this environment contains a huge medical center encompassing University of Miami Hospital formerly known as Cedars of Lebanon Medical Center, Miami VA Medical Center and University of Miami Miller School of Medicine. Numerous research centers along with laboratories share the hospital geographic space. These include the UM/Sylvester Comprehensive Cancer Center and the Cure Paralysis (University of Miami Health system, 2015)              </a:t>
            </a:r>
          </a:p>
          <a:p>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There are numerous polices governing the function of Jackson memorial hospital. They are aligned to procurement procedures, hurricane disaster precautionary measures, patient safety measures, the health system affiliation policy and the electronic health recording (EHR) polices. These polices govern functions of the Jackson Memorial  Hospital as an organization as well as it affiliates such as VA medical center and district centers, which  do not share the same geographic space (University of Miami Health system, 2015)                            </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policy relates to the Public trust Miami Dade county regulations. The policy is applicable to every contract the organization engages for public improvements as well as every purchase goods and services. Services include professional ones undertaken by the Trust Corporation to which Jackson Memorial is associated. Adherence to this policy is mandatory regardless of the funding source except when otherwise stipulated by the administrative Federal law policy (Public Health Trust of Miami-Dade County, 2014).               </a:t>
            </a:r>
          </a:p>
          <a:p>
            <a:r>
              <a:rPr lang="en-US" sz="1200" kern="1200" dirty="0" smtClean="0">
                <a:solidFill>
                  <a:schemeClr val="tx1"/>
                </a:solidFill>
                <a:latin typeface="+mn-lt"/>
                <a:ea typeface="+mn-ea"/>
                <a:cs typeface="+mn-cs"/>
              </a:rPr>
              <a:t>   This regulation’s purpose is for governing the procurement services, goods and construction. It serves as an advisory to Trust staff for consistency in the administrative process. Regulation deviations should not initiate for protest or appeal by people who might be affected by this policy implementation. Besides, the policy was intended by the trust to implement transparency the Trust to promote competition and transparency in public procurement. All Trust and Jackson Memorial Hospital employees who are directly or indirectly associated with procurement are asked to promote the policy (Public Health Trust of Miami-Dade County, 2014).</a:t>
            </a:r>
          </a:p>
          <a:p>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Jackson Memorial Hospital Hurricane Response Plan is created to offer information needed for ensuring efficient safe response to hurricanes. Often Hospitals are affected by hurricane and Florida is a hurricane targeted region. The policy is aligned to National Hurricane polices as well as those mandated by the Jackson Health system (Hurricane Response plan, 2012).            </a:t>
            </a:r>
          </a:p>
          <a:p>
            <a:r>
              <a:rPr lang="en-US" sz="1200" kern="1200" dirty="0" smtClean="0">
                <a:solidFill>
                  <a:schemeClr val="tx1"/>
                </a:solidFill>
                <a:latin typeface="+mn-lt"/>
                <a:ea typeface="+mn-ea"/>
                <a:cs typeface="+mn-cs"/>
              </a:rPr>
              <a:t>Jackson Health System Emergency Management Department established a unit for monitoring National and Regional Weather Services. Current weather conditions are circulated through bulletins forecasts. These operations are aligned to the Miami Dade County Emergency Operations Center. The intention is supplying Jackson Health System personnel with advanced data, which will prepare them to take necessary precautions ahead of time. Patients’ safety is at risk as well as staff when a Hurricane strikes. Therefore, aligning polices with state and federal regulations are essential (Hurricane Response plan, 2012). </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Jackson Memorial Hospital has a comprehensive patient safety policy, which coincides with national mandatory standards for patient safety. An extensive elopement policy accompanies this safety regulation. It encompasses documentation of patients’ elopement incident on a form designed by the state health care administration. Nurses have special responsibility with reference to elopement, falls, accidents as well as medical errors which, result in serious consequences. Even though elopement mainly targets mental health patients, the fact that any patient could elope strict precautionary measures have been instituted as safety measures in limiting occurrences (Mejia, Wedderburn  &amp; Davila, 2012). </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These policies are embodied in the form of a manual being aligned to state regulations regarding the way health care organizations could engage in affiliations with other agencies. Jackson Memorial hospital is affiliated to may other health care agencies including the medical center which share its property. The affiliation polices place a strong demand on healthcare professionals and supporting professions engaged in Jackson health care delivery system (Affiliation Handbook, 2014).       </a:t>
            </a:r>
          </a:p>
          <a:p>
            <a:r>
              <a:rPr lang="en-US" sz="1200" kern="1200" dirty="0" smtClean="0">
                <a:solidFill>
                  <a:schemeClr val="tx1"/>
                </a:solidFill>
                <a:latin typeface="+mn-lt"/>
                <a:ea typeface="+mn-ea"/>
                <a:cs typeface="+mn-cs"/>
              </a:rPr>
              <a:t>        These standards are HIPPA related and include patient safety with reference to ensuring patient privacy and confidentiality; patient care that is not discriminatory irrespective of social status, immigration discrepancies and whether patients can pay or not. Affiliates must function with integrity and honesty. When billing patients measures must be taken to generate accuracy in accounting. Invoices must be processed within the contractual framework and guidelines. Resources must be appropriately distributed among affiliates (Affiliation Handbook, 2014).       . </a:t>
            </a:r>
          </a:p>
          <a:p>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Electronic medical records policies at Jackson memorial hospital coincide with HIPPA regulations as it pertains to establishment and interventions by administration as well as staff engaged in the meaningful use of computer based storage of patient data. Since there have been nationwide safety breeches of sensitive patient data HIPPA issued specific regulations for all health care organizations to be  inscribed in their policy documents. Software with security devices compatible with the current systems were to be installed across the healthcare system (Comprehensive Amendment, 2012).            </a:t>
            </a:r>
          </a:p>
          <a:p>
            <a:r>
              <a:rPr lang="en-US" sz="1200" kern="1200" dirty="0" smtClean="0">
                <a:solidFill>
                  <a:schemeClr val="tx1"/>
                </a:solidFill>
                <a:latin typeface="+mn-lt"/>
                <a:ea typeface="+mn-ea"/>
                <a:cs typeface="+mn-cs"/>
              </a:rPr>
              <a:t>  They have been mandated to be periodically checked ensuring that systems are functioning according to regulations. Only credible companies are utilized in installing and maintaining the electronic health record system at Jackson Memorial Hospital. Jackson Memorial Hospital electronic health record policies were adopted in compliance with the Affordable care Act mandate for hospitals to receive state and Federal benefits inclusive of tax breaks (Comprehensive Amendment, 2012).            </a:t>
            </a:r>
          </a:p>
          <a:p>
            <a:endParaRPr lang="en-US" dirty="0"/>
          </a:p>
        </p:txBody>
      </p:sp>
      <p:sp>
        <p:nvSpPr>
          <p:cNvPr id="4" name="Slide Number Placeholder 3"/>
          <p:cNvSpPr>
            <a:spLocks noGrp="1"/>
          </p:cNvSpPr>
          <p:nvPr>
            <p:ph type="sldNum" sz="quarter" idx="10"/>
          </p:nvPr>
        </p:nvSpPr>
        <p:spPr/>
        <p:txBody>
          <a:bodyPr/>
          <a:lstStyle/>
          <a:p>
            <a:fld id="{0654FCFF-715F-4AE3-A6F1-B91E41875C69}"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45BDF3-F537-4890-A5B4-3351097010EC}" type="datetimeFigureOut">
              <a:rPr lang="en-US" smtClean="0"/>
              <a:t>10/8/2015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54CE6BA-D6C4-4E9F-AC62-79DFDC44B4A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5BDF3-F537-4890-A5B4-3351097010E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5BDF3-F537-4890-A5B4-3351097010E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5BDF3-F537-4890-A5B4-3351097010E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45BDF3-F537-4890-A5B4-3351097010E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54CE6BA-D6C4-4E9F-AC62-79DFDC44B4A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5BDF3-F537-4890-A5B4-3351097010EC}"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45BDF3-F537-4890-A5B4-3351097010EC}"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45BDF3-F537-4890-A5B4-3351097010EC}"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5BDF3-F537-4890-A5B4-3351097010EC}"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5BDF3-F537-4890-A5B4-3351097010EC}"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45BDF3-F537-4890-A5B4-3351097010EC}"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CE6BA-D6C4-4E9F-AC62-79DFDC44B4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45BDF3-F537-4890-A5B4-3351097010EC}" type="datetimeFigureOut">
              <a:rPr lang="en-US" smtClean="0"/>
              <a:t>10/8/2015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4CE6BA-D6C4-4E9F-AC62-79DFDC44B4A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s://www.chapmanpartnership.org/wp-content/uploads/2014/09/JHS-MiraclesLogo.jpg&amp;imgrefurl=https://www.chapmanpartnership.org/2014-alvah-h-chapman-jr-humanitarian-award/&amp;h=303&amp;w=850&amp;tbnid=sjaVeRVhY6BQjM:&amp;docid=HiW9qMQPtQ3TjM&amp;ei=C_0WVsuPFYKMNrOSicgC&amp;tbm=isch&amp;ved=0CCIQMygFMAVqFQoTCIvBmbWEtMgCFQKGDQodM0kCKQ"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imgres?imgurl=http://media.npr.org/assets/img/2012/03/20/jacksonmain_wide-8dc9bacb0f57c68ee24bb66555762ef30b84faaa-s6-c30.jpg&amp;imgrefurl=http://www.snipview.com/q/Jackson_Memorial_Hospital&amp;h=533&amp;w=948&amp;tbnid=XxgSz4omkkdUtM:&amp;docid=yXXCyUQTzj-AkM&amp;ei=Cv8WVqqAKommNse_grgL&amp;tbm=isch&amp;ved=0CDcQMygFMAVqFQoTCKqtg6mGtMgCFQmTDQodx58Atw"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xqFQoTCKGhn7zdtMgCFUPSHgodQHgF2w&amp;url=http://uxpa.org/jus/article/usability-electronic-medical-records&amp;psig=AFQjCNFGPLRNB9Ran7qxGRxDunBatytdPQ&amp;ust=144445744637912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debatos.com/img/frontend/subjects/2/25/253/2530107ee2b4fc12e3951e8a4b2a09499bbf4e52-800x800.jpg&amp;imgrefurl=http://www.carristech.com/university-of-miami-and-jackson-memorial-hospital.html&amp;h=480&amp;w=640&amp;tbnid=ZGx9y03PWjcPXM:&amp;docid=B5g6Uqan0q5IwM&amp;ei=K1sXVr_ALYG9eZ-9tNgG&amp;tbm=isch&amp;ved=0CEQQMyggMCBqFQoTCP-BoZfetMgCFYFeHgodnx4Na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hyperlink" Target="http://www.jacksonhealth.org/library/nursing/patient-elopement.pdf" TargetMode="External"/><Relationship Id="rId2" Type="http://schemas.openxmlformats.org/officeDocument/2006/relationships/hyperlink" Target="http://www.jacksonhealth.org/library/procurement/procur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imgurl=http://ortho.med.miami.edu/images/Jackson_Main.jpg&amp;imgrefurl=http://ortho.med.miami.edu/residency-program2&amp;h=290&amp;w=600&amp;tbnid=QypGrTJsEI8mZM:&amp;docid=Bm5fN4DY1JEMEM&amp;ei=Cv8WVqqAKommNse_grgL&amp;tbm=isch&amp;ved=0CDUQMygDMANqFQoTCKqtg6mGtMgCFQmTDQodx58At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search?biw=823&amp;bih=443&amp;tbm=isch&amp;q=jackson+memorial+hospital+trauma&amp;revid=52264147&amp;sa=X&amp;ved=0CCUQ1QJqFQoTCKqtg6mGtMgCFQmTDQodx58At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xqFQoTCI6m0KiXtMgCFcXNgAod_QgH7A&amp;url=http://www.medpeds.org/medical-students/program-map/university-of-miami-jackson-memorial-hospital/&amp;psig=AFQjCNEgvQat7Cqn5jjZ5yVdnhN81fQifA&amp;ust=144443405928733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www.yelp.com/biz_photos/jackson-memorial-hospital-miami?select=8EN36YtnHUn5Kh3787oX5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www.yelp.com/biz_photos/jackson-memorial-hospital-miami?select=YHIAvSbsfS_f5ay7C9GjV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www.odec.ca/projects/2005/schu5s0/public_html/hurricanes_tornado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normAutofit fontScale="90000"/>
          </a:bodyPr>
          <a:lstStyle/>
          <a:p>
            <a:r>
              <a:rPr lang="en-US" dirty="0">
                <a:latin typeface="Times New Roman" pitchFamily="18" charset="0"/>
                <a:cs typeface="Times New Roman" pitchFamily="18" charset="0"/>
              </a:rPr>
              <a:t>Roots of Organizational Policy</a:t>
            </a:r>
          </a:p>
        </p:txBody>
      </p:sp>
      <p:sp>
        <p:nvSpPr>
          <p:cNvPr id="3" name="Subtitle 2"/>
          <p:cNvSpPr>
            <a:spLocks noGrp="1"/>
          </p:cNvSpPr>
          <p:nvPr>
            <p:ph type="subTitle" idx="1"/>
          </p:nvPr>
        </p:nvSpPr>
        <p:spPr>
          <a:xfrm>
            <a:off x="1447800" y="2743200"/>
            <a:ext cx="6400800" cy="1752600"/>
          </a:xfrm>
        </p:spPr>
        <p:txBody>
          <a:bodyPr/>
          <a:lstStyle/>
          <a:p>
            <a:r>
              <a:rPr lang="en-US" dirty="0" smtClean="0"/>
              <a:t>Jackson Memorial Hospital</a:t>
            </a:r>
            <a:endParaRPr lang="en-US" dirty="0"/>
          </a:p>
        </p:txBody>
      </p:sp>
      <p:pic>
        <p:nvPicPr>
          <p:cNvPr id="4" name="Picture 3" descr="Image result for jackson health system">
            <a:hlinkClick r:id="rId2"/>
          </p:cNvPr>
          <p:cNvPicPr/>
          <p:nvPr/>
        </p:nvPicPr>
        <p:blipFill>
          <a:blip r:embed="rId3"/>
          <a:srcRect/>
          <a:stretch>
            <a:fillRect/>
          </a:stretch>
        </p:blipFill>
        <p:spPr bwMode="auto">
          <a:xfrm>
            <a:off x="457200" y="3962400"/>
            <a:ext cx="3810000" cy="1905000"/>
          </a:xfrm>
          <a:prstGeom prst="rect">
            <a:avLst/>
          </a:prstGeom>
          <a:noFill/>
          <a:ln w="9525">
            <a:noFill/>
            <a:miter lim="800000"/>
            <a:headEnd/>
            <a:tailEnd/>
          </a:ln>
        </p:spPr>
      </p:pic>
      <p:pic>
        <p:nvPicPr>
          <p:cNvPr id="5" name="Picture 4" descr="Image result for jackson memorial hospital">
            <a:hlinkClick r:id="rId4"/>
          </p:cNvPr>
          <p:cNvPicPr/>
          <p:nvPr/>
        </p:nvPicPr>
        <p:blipFill>
          <a:blip r:embed="rId5"/>
          <a:srcRect/>
          <a:stretch>
            <a:fillRect/>
          </a:stretch>
        </p:blipFill>
        <p:spPr bwMode="auto">
          <a:xfrm>
            <a:off x="5486400" y="3962400"/>
            <a:ext cx="3352800" cy="2057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Electronic health recoding policy</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3352800" y="1600200"/>
            <a:ext cx="5334000" cy="4709160"/>
          </a:xfrm>
        </p:spPr>
        <p:txBody>
          <a:bodyPr/>
          <a:lstStyle/>
          <a:p>
            <a:pPr lvl="0"/>
            <a:r>
              <a:rPr lang="en-US" dirty="0" smtClean="0"/>
              <a:t>Mandated by Affordable care Act</a:t>
            </a:r>
          </a:p>
          <a:p>
            <a:pPr lvl="0"/>
            <a:r>
              <a:rPr lang="en-US" dirty="0" smtClean="0"/>
              <a:t>Requirement for securing tax credits</a:t>
            </a:r>
          </a:p>
          <a:p>
            <a:pPr lvl="0"/>
            <a:r>
              <a:rPr lang="en-US" dirty="0" smtClean="0"/>
              <a:t>HIPPA regulated implementation</a:t>
            </a:r>
          </a:p>
          <a:p>
            <a:pPr lvl="0"/>
            <a:r>
              <a:rPr lang="en-US" dirty="0" smtClean="0"/>
              <a:t>HIPPA software use guidelines</a:t>
            </a:r>
          </a:p>
          <a:p>
            <a:endParaRPr lang="en-US" dirty="0"/>
          </a:p>
        </p:txBody>
      </p:sp>
      <p:pic>
        <p:nvPicPr>
          <p:cNvPr id="6" name="irc_mi" descr="http://uxpa.org/sites/default/files/JUS-images/smelcer3-large.jpg">
            <a:hlinkClick r:id="rId3"/>
          </p:cNvPr>
          <p:cNvPicPr/>
          <p:nvPr/>
        </p:nvPicPr>
        <p:blipFill>
          <a:blip r:embed="rId4" cstate="print"/>
          <a:srcRect/>
          <a:stretch>
            <a:fillRect/>
          </a:stretch>
        </p:blipFill>
        <p:spPr bwMode="auto">
          <a:xfrm>
            <a:off x="0" y="1752600"/>
            <a:ext cx="3505200" cy="38862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86200" y="1600200"/>
            <a:ext cx="4800600" cy="4709160"/>
          </a:xfrm>
        </p:spPr>
        <p:txBody>
          <a:bodyPr/>
          <a:lstStyle/>
          <a:p>
            <a:pPr lvl="0"/>
            <a:r>
              <a:rPr lang="en-US" dirty="0" smtClean="0"/>
              <a:t>Jackson Health care system offers state of the art  care</a:t>
            </a:r>
          </a:p>
          <a:p>
            <a:pPr lvl="0"/>
            <a:r>
              <a:rPr lang="en-US" dirty="0" smtClean="0"/>
              <a:t>The services are accessible to all Florida Residents</a:t>
            </a:r>
          </a:p>
          <a:p>
            <a:pPr lvl="0"/>
            <a:r>
              <a:rPr lang="en-US" dirty="0" smtClean="0"/>
              <a:t>Contains many medical centers on its property</a:t>
            </a:r>
          </a:p>
          <a:p>
            <a:pPr lvl="0"/>
            <a:r>
              <a:rPr lang="en-US" dirty="0" smtClean="0"/>
              <a:t>The Hospital is  internationally accredited</a:t>
            </a:r>
          </a:p>
          <a:p>
            <a:endParaRPr lang="en-US" dirty="0"/>
          </a:p>
        </p:txBody>
      </p:sp>
      <p:pic>
        <p:nvPicPr>
          <p:cNvPr id="4" name="Picture 3" descr="Image result for Jackson Memorial hospital images">
            <a:hlinkClick r:id="rId3"/>
          </p:cNvPr>
          <p:cNvPicPr/>
          <p:nvPr/>
        </p:nvPicPr>
        <p:blipFill>
          <a:blip r:embed="rId4"/>
          <a:srcRect/>
          <a:stretch>
            <a:fillRect/>
          </a:stretch>
        </p:blipFill>
        <p:spPr bwMode="auto">
          <a:xfrm>
            <a:off x="609600" y="1905000"/>
            <a:ext cx="3352800" cy="45720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dirty="0" smtClean="0"/>
              <a:t>Comprehensive Amendment (2012). Jackson Health care Medical Record System. Retrieved </a:t>
            </a:r>
          </a:p>
          <a:p>
            <a:pPr>
              <a:buNone/>
            </a:pPr>
            <a:r>
              <a:rPr lang="en-US" dirty="0" smtClean="0"/>
              <a:t>           </a:t>
            </a:r>
            <a:r>
              <a:rPr lang="en-US" dirty="0" smtClean="0"/>
              <a:t>October </a:t>
            </a:r>
            <a:r>
              <a:rPr lang="en-US" dirty="0" smtClean="0"/>
              <a:t>9</a:t>
            </a:r>
            <a:r>
              <a:rPr lang="en-US" baseline="30000" dirty="0" smtClean="0"/>
              <a:t>th</a:t>
            </a:r>
            <a:r>
              <a:rPr lang="en-US" dirty="0" smtClean="0"/>
              <a:t>, 2015 </a:t>
            </a:r>
            <a:r>
              <a:rPr lang="en-US" dirty="0" smtClean="0"/>
              <a:t>from   </a:t>
            </a:r>
            <a:r>
              <a:rPr lang="en-US" dirty="0" smtClean="0"/>
              <a:t>http://www.jacksonhealth.org/library/credentialing/medicalstaff-rules-regulations.pdf    </a:t>
            </a:r>
            <a:endParaRPr lang="en-US" dirty="0" smtClean="0"/>
          </a:p>
          <a:p>
            <a:pPr>
              <a:buNone/>
            </a:pPr>
            <a:r>
              <a:rPr lang="en-US" dirty="0" smtClean="0"/>
              <a:t>   </a:t>
            </a:r>
            <a:endParaRPr lang="en-US" dirty="0" smtClean="0"/>
          </a:p>
          <a:p>
            <a:pPr>
              <a:buNone/>
            </a:pPr>
            <a:r>
              <a:rPr lang="en-US" dirty="0" smtClean="0"/>
              <a:t>Affiliation Handbook (2014).Jackson Health Care system. Retrieved October 9</a:t>
            </a:r>
            <a:r>
              <a:rPr lang="en-US" baseline="30000" dirty="0" smtClean="0"/>
              <a:t>th</a:t>
            </a:r>
            <a:r>
              <a:rPr lang="en-US" dirty="0" smtClean="0"/>
              <a:t>, 2015 </a:t>
            </a:r>
          </a:p>
          <a:p>
            <a:pPr>
              <a:buNone/>
            </a:pPr>
            <a:r>
              <a:rPr lang="en-US" dirty="0" smtClean="0"/>
              <a:t>         fromhttp://cnhs.fiu.edu/nursing/undergrad/_assets/common-assets/clinical-</a:t>
            </a:r>
          </a:p>
          <a:p>
            <a:pPr>
              <a:buNone/>
            </a:pPr>
            <a:r>
              <a:rPr lang="en-US" dirty="0" smtClean="0"/>
              <a:t>              </a:t>
            </a:r>
            <a:r>
              <a:rPr lang="en-US" dirty="0" smtClean="0"/>
              <a:t>education/clinical-placements/Jackson-affiliation.pdf</a:t>
            </a:r>
          </a:p>
          <a:p>
            <a:pPr>
              <a:buNone/>
            </a:pPr>
            <a:endParaRPr lang="en-US" dirty="0" smtClean="0"/>
          </a:p>
          <a:p>
            <a:pPr>
              <a:buNone/>
            </a:pPr>
            <a:r>
              <a:rPr lang="en-US" dirty="0" smtClean="0"/>
              <a:t>Hurricane Response plan (2012). Retrieved on October, 8</a:t>
            </a:r>
            <a:r>
              <a:rPr lang="en-US" baseline="30000" dirty="0" smtClean="0"/>
              <a:t>th</a:t>
            </a:r>
            <a:r>
              <a:rPr lang="en-US" dirty="0" smtClean="0"/>
              <a:t> 2012 from </a:t>
            </a:r>
          </a:p>
          <a:p>
            <a:pPr>
              <a:buNone/>
            </a:pPr>
            <a:r>
              <a:rPr lang="en-US" dirty="0" smtClean="0"/>
              <a:t>          http://www.jacksonhealth.org/library/plans/hurricane-response-plan-12.pdf</a:t>
            </a:r>
          </a:p>
          <a:p>
            <a:pPr>
              <a:buNone/>
            </a:pPr>
            <a:r>
              <a:rPr lang="en-US" dirty="0" smtClean="0"/>
              <a:t> </a:t>
            </a:r>
          </a:p>
          <a:p>
            <a:pPr>
              <a:buNone/>
            </a:pPr>
            <a:r>
              <a:rPr lang="en-US" dirty="0" smtClean="0"/>
              <a:t>Public Health Trust of Miami-Dade County (2014).Procurement Regulations. Code 248    </a:t>
            </a:r>
          </a:p>
          <a:p>
            <a:pPr>
              <a:buNone/>
            </a:pPr>
            <a:r>
              <a:rPr lang="en-US" dirty="0" smtClean="0"/>
              <a:t>             Retrieved on October 8</a:t>
            </a:r>
            <a:r>
              <a:rPr lang="en-US" baseline="30000" dirty="0" smtClean="0"/>
              <a:t>th</a:t>
            </a:r>
            <a:r>
              <a:rPr lang="en-US" dirty="0" smtClean="0"/>
              <a:t>, 2015 from </a:t>
            </a:r>
          </a:p>
          <a:p>
            <a:pPr>
              <a:buNone/>
            </a:pPr>
            <a:r>
              <a:rPr lang="en-US" dirty="0" smtClean="0"/>
              <a:t>           </a:t>
            </a:r>
            <a:r>
              <a:rPr lang="en-US" u="sng" dirty="0" smtClean="0">
                <a:hlinkClick r:id="rId2"/>
              </a:rPr>
              <a:t>http://www.jacksonhealth.org/library/procurement/procurement-</a:t>
            </a:r>
            <a:endParaRPr lang="en-US" dirty="0" smtClean="0"/>
          </a:p>
          <a:p>
            <a:pPr>
              <a:buNone/>
            </a:pPr>
            <a:r>
              <a:rPr lang="en-US" dirty="0" smtClean="0"/>
              <a:t>             regulation.pdf</a:t>
            </a:r>
          </a:p>
          <a:p>
            <a:pPr>
              <a:buNone/>
            </a:pPr>
            <a:r>
              <a:rPr lang="en-US" dirty="0" smtClean="0"/>
              <a:t> </a:t>
            </a:r>
          </a:p>
          <a:p>
            <a:pPr>
              <a:buNone/>
            </a:pPr>
            <a:r>
              <a:rPr lang="en-US" dirty="0" smtClean="0"/>
              <a:t> </a:t>
            </a:r>
            <a:r>
              <a:rPr lang="en-US" dirty="0" smtClean="0"/>
              <a:t>  </a:t>
            </a:r>
            <a:r>
              <a:rPr lang="en-US" dirty="0" smtClean="0"/>
              <a:t>Mejia, B.Wedderburn, B., &amp; Davila, M. (2012). Patient safety; Management of patient  </a:t>
            </a:r>
          </a:p>
          <a:p>
            <a:pPr>
              <a:buNone/>
            </a:pPr>
            <a:r>
              <a:rPr lang="en-US" dirty="0" smtClean="0"/>
              <a:t>           elopement. Retrieved October 9</a:t>
            </a:r>
            <a:r>
              <a:rPr lang="en-US" baseline="30000" dirty="0" smtClean="0"/>
              <a:t>th</a:t>
            </a:r>
            <a:r>
              <a:rPr lang="en-US" dirty="0" smtClean="0"/>
              <a:t>, 2015 form </a:t>
            </a:r>
          </a:p>
          <a:p>
            <a:pPr>
              <a:buNone/>
            </a:pPr>
            <a:r>
              <a:rPr lang="en-US" dirty="0" smtClean="0"/>
              <a:t>           </a:t>
            </a:r>
            <a:r>
              <a:rPr lang="en-US" u="sng" dirty="0" smtClean="0">
                <a:hlinkClick r:id="rId3"/>
              </a:rPr>
              <a:t>http://</a:t>
            </a:r>
            <a:r>
              <a:rPr lang="en-US" u="sng" dirty="0" smtClean="0">
                <a:hlinkClick r:id="rId3"/>
              </a:rPr>
              <a:t>www.jacksonhealth.org/library/nursing/patient-elopement.pdf</a:t>
            </a:r>
            <a:endParaRPr lang="en-US" u="sng" dirty="0" smtClean="0"/>
          </a:p>
          <a:p>
            <a:pPr>
              <a:buNone/>
            </a:pPr>
            <a:endParaRPr lang="en-US" dirty="0" smtClean="0"/>
          </a:p>
          <a:p>
            <a:pPr>
              <a:buNone/>
            </a:pPr>
            <a:r>
              <a:rPr lang="en-US" dirty="0" smtClean="0"/>
              <a:t>University of Miami Health system (2015) .Jackson Memorial Hospital. Retrieved October 9tth, </a:t>
            </a:r>
          </a:p>
          <a:p>
            <a:pPr>
              <a:buNone/>
            </a:pPr>
            <a:r>
              <a:rPr lang="en-US" dirty="0" smtClean="0"/>
              <a:t>               2015  from  http://uhealthsystem.com/locations/jackson      </a:t>
            </a:r>
          </a:p>
          <a:p>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4876800" cy="5105400"/>
          </a:xfrm>
        </p:spPr>
        <p:txBody>
          <a:bodyPr/>
          <a:lstStyle/>
          <a:p>
            <a:pPr lvl="0">
              <a:buNone/>
            </a:pPr>
            <a:endParaRPr lang="en-US" dirty="0" smtClean="0"/>
          </a:p>
          <a:p>
            <a:pPr lvl="0"/>
            <a:r>
              <a:rPr lang="en-US" dirty="0" smtClean="0"/>
              <a:t>Non- </a:t>
            </a:r>
            <a:r>
              <a:rPr lang="en-US" dirty="0" smtClean="0"/>
              <a:t>profit health care </a:t>
            </a:r>
            <a:r>
              <a:rPr lang="en-US" dirty="0" smtClean="0"/>
              <a:t>organization</a:t>
            </a:r>
            <a:endParaRPr lang="en-US" dirty="0" smtClean="0"/>
          </a:p>
          <a:p>
            <a:pPr lvl="0"/>
            <a:r>
              <a:rPr lang="en-US" dirty="0" smtClean="0"/>
              <a:t>Tertiary level </a:t>
            </a:r>
            <a:r>
              <a:rPr lang="en-US" dirty="0" smtClean="0"/>
              <a:t>hospital</a:t>
            </a:r>
            <a:endParaRPr lang="en-US" dirty="0" smtClean="0"/>
          </a:p>
          <a:p>
            <a:pPr lvl="0"/>
            <a:r>
              <a:rPr lang="en-US" dirty="0" smtClean="0"/>
              <a:t>Linked to Leonard Miller School of Medicine University of </a:t>
            </a:r>
            <a:r>
              <a:rPr lang="en-US" dirty="0" smtClean="0"/>
              <a:t>Miami</a:t>
            </a:r>
            <a:endParaRPr lang="en-US" dirty="0" smtClean="0"/>
          </a:p>
          <a:p>
            <a:pPr lvl="0"/>
            <a:r>
              <a:rPr lang="en-US" dirty="0" smtClean="0"/>
              <a:t>Contains over 1,550 licensed beds</a:t>
            </a:r>
          </a:p>
          <a:p>
            <a:endParaRPr lang="en-US" dirty="0"/>
          </a:p>
        </p:txBody>
      </p:sp>
      <p:pic>
        <p:nvPicPr>
          <p:cNvPr id="4" name="Picture 3" descr="Image result for jackson memorial hospital">
            <a:hlinkClick r:id="rId3"/>
          </p:cNvPr>
          <p:cNvPicPr/>
          <p:nvPr/>
        </p:nvPicPr>
        <p:blipFill>
          <a:blip r:embed="rId4"/>
          <a:srcRect/>
          <a:stretch>
            <a:fillRect/>
          </a:stretch>
        </p:blipFill>
        <p:spPr bwMode="auto">
          <a:xfrm>
            <a:off x="5410200" y="1752600"/>
            <a:ext cx="3429000" cy="3657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 Cont’d</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4953000" cy="4709160"/>
          </a:xfrm>
        </p:spPr>
        <p:txBody>
          <a:bodyPr/>
          <a:lstStyle/>
          <a:p>
            <a:pPr lvl="0"/>
            <a:r>
              <a:rPr lang="en-US" dirty="0" smtClean="0"/>
              <a:t>Magnet Hospital for medical research</a:t>
            </a:r>
          </a:p>
          <a:p>
            <a:pPr lvl="0"/>
            <a:r>
              <a:rPr lang="en-US" dirty="0" smtClean="0"/>
              <a:t>Referral center for trauma</a:t>
            </a:r>
          </a:p>
          <a:p>
            <a:pPr lvl="0"/>
            <a:r>
              <a:rPr lang="en-US" dirty="0" smtClean="0"/>
              <a:t>Houses Ryder Trauma Center</a:t>
            </a:r>
          </a:p>
          <a:p>
            <a:pPr lvl="0"/>
            <a:r>
              <a:rPr lang="en-US" dirty="0" smtClean="0"/>
              <a:t>Ryder Trauma center </a:t>
            </a:r>
            <a:r>
              <a:rPr lang="en-US" dirty="0" smtClean="0"/>
              <a:t>is the only </a:t>
            </a:r>
            <a:r>
              <a:rPr lang="en-US" dirty="0" smtClean="0"/>
              <a:t>level 1 adult and pediatric trauma center</a:t>
            </a:r>
          </a:p>
          <a:p>
            <a:endParaRPr lang="en-US" dirty="0"/>
          </a:p>
        </p:txBody>
      </p:sp>
      <p:pic>
        <p:nvPicPr>
          <p:cNvPr id="6" name="Picture 5" descr="https://encrypted-tbn2.gstatic.com/images?q=tbn:ANd9GcSeqqdC8bG-ciXkkGqQf8HOGP5fsj2M8tPTwmoFYnsDwMxmTm-KJ1G0NOdi">
            <a:hlinkClick r:id="rId3"/>
          </p:cNvPr>
          <p:cNvPicPr/>
          <p:nvPr/>
        </p:nvPicPr>
        <p:blipFill>
          <a:blip r:embed="rId4"/>
          <a:srcRect/>
          <a:stretch>
            <a:fillRect/>
          </a:stretch>
        </p:blipFill>
        <p:spPr bwMode="auto">
          <a:xfrm>
            <a:off x="5486400" y="1981200"/>
            <a:ext cx="3352800" cy="3352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Times New Roman" pitchFamily="18" charset="0"/>
                <a:cs typeface="Times New Roman" pitchFamily="18" charset="0"/>
              </a:rPr>
              <a:t>Demographics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029200" y="2362200"/>
            <a:ext cx="3657600" cy="4709160"/>
          </a:xfrm>
        </p:spPr>
        <p:txBody>
          <a:bodyPr/>
          <a:lstStyle/>
          <a:p>
            <a:pPr lvl="0"/>
            <a:r>
              <a:rPr lang="en-US" dirty="0" smtClean="0"/>
              <a:t>Located at Civic Center</a:t>
            </a:r>
          </a:p>
          <a:p>
            <a:pPr lvl="0"/>
            <a:r>
              <a:rPr lang="en-US" dirty="0" smtClean="0"/>
              <a:t>Situated at North West intersection</a:t>
            </a:r>
          </a:p>
          <a:p>
            <a:pPr lvl="0"/>
            <a:r>
              <a:rPr lang="en-US" dirty="0" smtClean="0"/>
              <a:t>Important Medical Centers Included</a:t>
            </a:r>
            <a:endParaRPr lang="en-US" dirty="0"/>
          </a:p>
        </p:txBody>
      </p:sp>
      <p:pic>
        <p:nvPicPr>
          <p:cNvPr id="4" name="irc_mi" descr="http://dev.medpeds.org/wp-content/uploads/2013/06/University-of-Miami-Jackson-Memorial-Hospital-484x300.png">
            <a:hlinkClick r:id="rId3"/>
          </p:cNvPr>
          <p:cNvPicPr/>
          <p:nvPr/>
        </p:nvPicPr>
        <p:blipFill>
          <a:blip r:embed="rId4"/>
          <a:srcRect/>
          <a:stretch>
            <a:fillRect/>
          </a:stretch>
        </p:blipFill>
        <p:spPr bwMode="auto">
          <a:xfrm>
            <a:off x="228600" y="1828800"/>
            <a:ext cx="4495800" cy="434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       Organizational </a:t>
            </a:r>
            <a:r>
              <a:rPr lang="en-US" sz="4400" dirty="0" smtClean="0">
                <a:latin typeface="Times New Roman" pitchFamily="18" charset="0"/>
                <a:cs typeface="Times New Roman" pitchFamily="18" charset="0"/>
              </a:rPr>
              <a:t>Policies</a:t>
            </a:r>
            <a:br>
              <a:rPr lang="en-US" sz="4400" dirty="0" smtClean="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257800" y="1600200"/>
            <a:ext cx="3429000" cy="4709160"/>
          </a:xfrm>
        </p:spPr>
        <p:txBody>
          <a:bodyPr>
            <a:normAutofit fontScale="92500" lnSpcReduction="10000"/>
          </a:bodyPr>
          <a:lstStyle/>
          <a:p>
            <a:pPr lvl="0"/>
            <a:r>
              <a:rPr lang="en-US" dirty="0" smtClean="0"/>
              <a:t>Procurement procedures, </a:t>
            </a:r>
          </a:p>
          <a:p>
            <a:pPr lvl="0"/>
            <a:r>
              <a:rPr lang="en-US" dirty="0" smtClean="0"/>
              <a:t>Hurricane disaster precautionary measures</a:t>
            </a:r>
          </a:p>
          <a:p>
            <a:pPr lvl="0"/>
            <a:r>
              <a:rPr lang="en-US" dirty="0" smtClean="0"/>
              <a:t>Patient safety measures</a:t>
            </a:r>
          </a:p>
          <a:p>
            <a:pPr lvl="0"/>
            <a:r>
              <a:rPr lang="en-US" dirty="0" smtClean="0"/>
              <a:t> Health system affiliation policy </a:t>
            </a:r>
          </a:p>
          <a:p>
            <a:pPr lvl="0"/>
            <a:r>
              <a:rPr lang="en-US" dirty="0" smtClean="0"/>
              <a:t> Electronic health </a:t>
            </a:r>
            <a:r>
              <a:rPr lang="en-US" dirty="0" smtClean="0"/>
              <a:t>recording </a:t>
            </a:r>
            <a:r>
              <a:rPr lang="en-US" dirty="0" smtClean="0"/>
              <a:t>policy</a:t>
            </a:r>
          </a:p>
          <a:p>
            <a:pPr>
              <a:buNone/>
            </a:pPr>
            <a:endParaRPr lang="en-US" dirty="0"/>
          </a:p>
        </p:txBody>
      </p:sp>
      <p:pic>
        <p:nvPicPr>
          <p:cNvPr id="5" name="Picture 4" descr="Jackson Memorial Hospital - Miami, FL, United States. The First Jackson Memorial Hospital">
            <a:hlinkClick r:id="rId3"/>
          </p:cNvPr>
          <p:cNvPicPr/>
          <p:nvPr/>
        </p:nvPicPr>
        <p:blipFill>
          <a:blip r:embed="rId4"/>
          <a:srcRect/>
          <a:stretch>
            <a:fillRect/>
          </a:stretch>
        </p:blipFill>
        <p:spPr bwMode="auto">
          <a:xfrm>
            <a:off x="1143000" y="1828800"/>
            <a:ext cx="3657600" cy="411480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Procurement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3810000" cy="4709160"/>
          </a:xfrm>
        </p:spPr>
        <p:txBody>
          <a:bodyPr>
            <a:normAutofit fontScale="92500" lnSpcReduction="20000"/>
          </a:bodyPr>
          <a:lstStyle/>
          <a:p>
            <a:pPr lvl="0"/>
            <a:r>
              <a:rPr lang="en-US" dirty="0" smtClean="0"/>
              <a:t>Public trust Miami Dade County Regulation</a:t>
            </a:r>
          </a:p>
          <a:p>
            <a:pPr lvl="0"/>
            <a:r>
              <a:rPr lang="en-US" dirty="0" smtClean="0"/>
              <a:t>Applicable to all contracts the organization engages</a:t>
            </a:r>
          </a:p>
          <a:p>
            <a:pPr lvl="0"/>
            <a:r>
              <a:rPr lang="en-US" dirty="0" smtClean="0"/>
              <a:t>Includes professional services</a:t>
            </a:r>
          </a:p>
          <a:p>
            <a:pPr lvl="0"/>
            <a:r>
              <a:rPr lang="en-US" dirty="0" smtClean="0"/>
              <a:t>Mandatory adherence regardless of funding source</a:t>
            </a:r>
          </a:p>
          <a:p>
            <a:endParaRPr lang="en-US" dirty="0"/>
          </a:p>
        </p:txBody>
      </p:sp>
      <p:pic>
        <p:nvPicPr>
          <p:cNvPr id="4" name="Picture 3" descr="Jackson Memorial Hospital - Miami, FL, United States. Emergency waiting Room 1-7-15">
            <a:hlinkClick r:id="rId3"/>
          </p:cNvPr>
          <p:cNvPicPr/>
          <p:nvPr/>
        </p:nvPicPr>
        <p:blipFill>
          <a:blip r:embed="rId4"/>
          <a:srcRect/>
          <a:stretch>
            <a:fillRect/>
          </a:stretch>
        </p:blipFill>
        <p:spPr bwMode="auto">
          <a:xfrm>
            <a:off x="4800600" y="1752600"/>
            <a:ext cx="3962400" cy="434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Times New Roman" pitchFamily="18" charset="0"/>
                <a:cs typeface="Times New Roman" pitchFamily="18" charset="0"/>
              </a:rPr>
              <a:t>Hurricane disaster precautionary measures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86200" y="1905000"/>
            <a:ext cx="4876800" cy="4328160"/>
          </a:xfrm>
        </p:spPr>
        <p:txBody>
          <a:bodyPr>
            <a:normAutofit fontScale="85000" lnSpcReduction="20000"/>
          </a:bodyPr>
          <a:lstStyle/>
          <a:p>
            <a:pPr lvl="0"/>
            <a:r>
              <a:rPr lang="en-US" dirty="0" smtClean="0"/>
              <a:t>Aligned to National disaster </a:t>
            </a:r>
            <a:r>
              <a:rPr lang="en-US" dirty="0" smtClean="0"/>
              <a:t>policies</a:t>
            </a:r>
          </a:p>
          <a:p>
            <a:pPr lvl="0"/>
            <a:endParaRPr lang="en-US" dirty="0" smtClean="0"/>
          </a:p>
          <a:p>
            <a:pPr lvl="0"/>
            <a:r>
              <a:rPr lang="en-US" dirty="0" smtClean="0"/>
              <a:t>Policy intention is to have its personal hurricane disaster </a:t>
            </a:r>
            <a:r>
              <a:rPr lang="en-US" dirty="0" smtClean="0"/>
              <a:t>team</a:t>
            </a:r>
          </a:p>
          <a:p>
            <a:pPr lvl="0"/>
            <a:endParaRPr lang="en-US" dirty="0" smtClean="0"/>
          </a:p>
          <a:p>
            <a:pPr lvl="0"/>
            <a:r>
              <a:rPr lang="en-US" dirty="0" smtClean="0"/>
              <a:t>Alerts give advance directive to </a:t>
            </a:r>
            <a:r>
              <a:rPr lang="en-US" dirty="0" smtClean="0"/>
              <a:t>staff</a:t>
            </a:r>
          </a:p>
          <a:p>
            <a:pPr lvl="0"/>
            <a:endParaRPr lang="en-US" dirty="0" smtClean="0"/>
          </a:p>
          <a:p>
            <a:pPr lvl="0"/>
            <a:r>
              <a:rPr lang="en-US" dirty="0" smtClean="0"/>
              <a:t>Patients safety is paramount in the operations</a:t>
            </a:r>
          </a:p>
          <a:p>
            <a:endParaRPr lang="en-US" dirty="0"/>
          </a:p>
        </p:txBody>
      </p:sp>
      <p:pic>
        <p:nvPicPr>
          <p:cNvPr id="4" name="irc_mi" descr="http://www.odec.ca/projects/2005/schu5s0/public_html/hurican2.jpg">
            <a:hlinkClick r:id="rId3"/>
          </p:cNvPr>
          <p:cNvPicPr/>
          <p:nvPr/>
        </p:nvPicPr>
        <p:blipFill>
          <a:blip r:embed="rId4"/>
          <a:srcRect/>
          <a:stretch>
            <a:fillRect/>
          </a:stretch>
        </p:blipFill>
        <p:spPr bwMode="auto">
          <a:xfrm>
            <a:off x="304800" y="2133600"/>
            <a:ext cx="3581400" cy="3352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Patient safety measures</a:t>
            </a:r>
            <a:endParaRPr lang="en-US" dirty="0">
              <a:latin typeface="Times New Roman" pitchFamily="18" charset="0"/>
              <a:cs typeface="Times New Roman" pitchFamily="18" charset="0"/>
            </a:endParaRPr>
          </a:p>
        </p:txBody>
      </p:sp>
      <p:sp>
        <p:nvSpPr>
          <p:cNvPr id="6" name="Content Placeholder 5"/>
          <p:cNvSpPr>
            <a:spLocks noGrp="1"/>
          </p:cNvSpPr>
          <p:nvPr>
            <p:ph idx="1"/>
          </p:nvPr>
        </p:nvSpPr>
        <p:spPr>
          <a:xfrm>
            <a:off x="381000" y="1600200"/>
            <a:ext cx="4114800" cy="4709160"/>
          </a:xfrm>
        </p:spPr>
        <p:txBody>
          <a:bodyPr>
            <a:normAutofit fontScale="92500" lnSpcReduction="10000"/>
          </a:bodyPr>
          <a:lstStyle/>
          <a:p>
            <a:pPr lvl="0"/>
            <a:r>
              <a:rPr lang="en-US" dirty="0" smtClean="0"/>
              <a:t>Fall prevention policies construction regulations</a:t>
            </a:r>
          </a:p>
          <a:p>
            <a:pPr lvl="0"/>
            <a:r>
              <a:rPr lang="en-US" dirty="0" smtClean="0"/>
              <a:t>Safety in medical practice e.g. medication errors</a:t>
            </a:r>
          </a:p>
          <a:p>
            <a:pPr lvl="0"/>
            <a:r>
              <a:rPr lang="en-US" dirty="0" smtClean="0"/>
              <a:t>Elopement prevention and documentation</a:t>
            </a:r>
          </a:p>
          <a:p>
            <a:r>
              <a:rPr lang="en-US" dirty="0" smtClean="0"/>
              <a:t>Policy aligned to Healthcare administration safety rules</a:t>
            </a:r>
            <a:endParaRPr lang="en-US" dirty="0"/>
          </a:p>
        </p:txBody>
      </p:sp>
      <p:pic>
        <p:nvPicPr>
          <p:cNvPr id="7" name="Picture 6"/>
          <p:cNvPicPr/>
          <p:nvPr/>
        </p:nvPicPr>
        <p:blipFill>
          <a:blip r:embed="rId3"/>
          <a:srcRect/>
          <a:stretch>
            <a:fillRect/>
          </a:stretch>
        </p:blipFill>
        <p:spPr bwMode="auto">
          <a:xfrm>
            <a:off x="4495800" y="1905000"/>
            <a:ext cx="4297680" cy="4114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Times New Roman" pitchFamily="18" charset="0"/>
                <a:cs typeface="Times New Roman" pitchFamily="18" charset="0"/>
              </a:rPr>
              <a:t>Jackson Memorial Hospital affiliation policy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3200400" cy="4709160"/>
          </a:xfrm>
        </p:spPr>
        <p:txBody>
          <a:bodyPr>
            <a:normAutofit fontScale="92500" lnSpcReduction="20000"/>
          </a:bodyPr>
          <a:lstStyle/>
          <a:p>
            <a:pPr lvl="0"/>
            <a:r>
              <a:rPr lang="en-US" dirty="0" smtClean="0"/>
              <a:t>Policy aligned to HIPPA Regulations</a:t>
            </a:r>
          </a:p>
          <a:p>
            <a:pPr lvl="0"/>
            <a:r>
              <a:rPr lang="en-US" dirty="0" smtClean="0"/>
              <a:t>Jackson Memorial Hospital has many affiliates</a:t>
            </a:r>
          </a:p>
          <a:p>
            <a:pPr lvl="0"/>
            <a:r>
              <a:rPr lang="en-US" dirty="0" smtClean="0"/>
              <a:t>The expectation of affiliates are  very high </a:t>
            </a:r>
          </a:p>
          <a:p>
            <a:pPr lvl="0"/>
            <a:r>
              <a:rPr lang="en-US" dirty="0" smtClean="0"/>
              <a:t>High standard and integrity is demanded</a:t>
            </a:r>
          </a:p>
          <a:p>
            <a:endParaRPr lang="en-US" dirty="0"/>
          </a:p>
        </p:txBody>
      </p:sp>
      <p:pic>
        <p:nvPicPr>
          <p:cNvPr id="4" name="Picture 3"/>
          <p:cNvPicPr/>
          <p:nvPr/>
        </p:nvPicPr>
        <p:blipFill>
          <a:blip r:embed="rId3"/>
          <a:srcRect/>
          <a:stretch>
            <a:fillRect/>
          </a:stretch>
        </p:blipFill>
        <p:spPr bwMode="auto">
          <a:xfrm>
            <a:off x="3886200" y="1524000"/>
            <a:ext cx="4944110" cy="496506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1259</TotalTime>
  <Words>1482</Words>
  <Application>Microsoft Office PowerPoint</Application>
  <PresentationFormat>On-screen Show (4:3)</PresentationFormat>
  <Paragraphs>103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Roots of Organizational Policy</vt:lpstr>
      <vt:lpstr>Introduction</vt:lpstr>
      <vt:lpstr>Introduction Cont’d</vt:lpstr>
      <vt:lpstr> Demographics </vt:lpstr>
      <vt:lpstr>        Organizational Policies </vt:lpstr>
      <vt:lpstr>Procurement</vt:lpstr>
      <vt:lpstr>Hurricane disaster precautionary measures</vt:lpstr>
      <vt:lpstr>Patient safety measures</vt:lpstr>
      <vt:lpstr>Jackson Memorial Hospital affiliation policy</vt:lpstr>
      <vt:lpstr>Electronic health recoding policy</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Roots of Organizational Policy</dc:title>
  <dc:creator>Admin</dc:creator>
  <cp:lastModifiedBy>Admin</cp:lastModifiedBy>
  <cp:revision>6</cp:revision>
  <dcterms:created xsi:type="dcterms:W3CDTF">2015-10-08T11:21:01Z</dcterms:created>
  <dcterms:modified xsi:type="dcterms:W3CDTF">2015-10-09T08:20:03Z</dcterms:modified>
</cp:coreProperties>
</file>