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61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9/26/2015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9/26/2015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9/26/2015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Medication Errors: Don’t Let them Happen to You</a:t>
            </a:r>
            <a:endParaRPr lang="en-GB" dirty="0"/>
          </a:p>
        </p:txBody>
      </p:sp>
      <p:sp>
        <p:nvSpPr>
          <p:cNvPr id="3" name="Subtitle 2"/>
          <p:cNvSpPr>
            <a:spLocks noGrp="1"/>
          </p:cNvSpPr>
          <p:nvPr>
            <p:ph type="subTitle" idx="1"/>
          </p:nvPr>
        </p:nvSpPr>
        <p:spPr/>
        <p:txBody>
          <a:bodyPr>
            <a:normAutofit fontScale="47500" lnSpcReduction="20000"/>
          </a:bodyPr>
          <a:lstStyle/>
          <a:p>
            <a:r>
              <a:rPr lang="en-US" dirty="0" smtClean="0"/>
              <a:t>Admire Sankoh</a:t>
            </a:r>
          </a:p>
          <a:p>
            <a:r>
              <a:rPr lang="en-US" dirty="0" smtClean="0"/>
              <a:t>GNUR: 530 Utilize Research-Evidenced Based Practice  </a:t>
            </a:r>
          </a:p>
          <a:p>
            <a:r>
              <a:rPr lang="en-US" dirty="0" smtClean="0"/>
              <a:t>Facilitator: Dr. Horton</a:t>
            </a:r>
          </a:p>
          <a:p>
            <a:r>
              <a:rPr lang="en-US" dirty="0" smtClean="0"/>
              <a:t>September 15, 2015</a:t>
            </a:r>
            <a:endParaRPr lang="en-GB" dirty="0"/>
          </a:p>
        </p:txBody>
      </p:sp>
    </p:spTree>
    <p:extLst>
      <p:ext uri="{BB962C8B-B14F-4D97-AF65-F5344CB8AC3E}">
        <p14:creationId xmlns:p14="http://schemas.microsoft.com/office/powerpoint/2010/main" val="418121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lstStyle/>
          <a:p>
            <a:r>
              <a:rPr lang="en-US" dirty="0"/>
              <a:t>Anderson, P., &amp; Townsend, P. (2010).  Medication errors: Don’t let them happen to you. </a:t>
            </a:r>
            <a:r>
              <a:rPr lang="en-US" i="1" dirty="0"/>
              <a:t>American Nurse Today, 5(3</a:t>
            </a:r>
            <a:r>
              <a:rPr lang="en-US" dirty="0"/>
              <a:t>). Retrieved from http://</a:t>
            </a:r>
            <a:r>
              <a:rPr lang="en-US" dirty="0" smtClean="0"/>
              <a:t>www.americannursetoday.com/medication-errors-dont-let-them-happen-to-you</a:t>
            </a:r>
            <a:r>
              <a:rPr lang="en-US" dirty="0"/>
              <a:t>/</a:t>
            </a:r>
          </a:p>
          <a:p>
            <a:r>
              <a:rPr lang="en-US" dirty="0"/>
              <a:t>Creswell, J. W. (2014). </a:t>
            </a:r>
            <a:r>
              <a:rPr lang="en-US" i="1" dirty="0"/>
              <a:t>Research design </a:t>
            </a:r>
            <a:r>
              <a:rPr lang="en-US" dirty="0"/>
              <a:t>(4th ed.). Thousand Oaks, CA: Sage.</a:t>
            </a:r>
          </a:p>
          <a:p>
            <a:r>
              <a:rPr lang="en-US" dirty="0" smtClean="0"/>
              <a:t>Hamer</a:t>
            </a:r>
            <a:r>
              <a:rPr lang="en-US" dirty="0"/>
              <a:t>, S</a:t>
            </a:r>
            <a:r>
              <a:rPr lang="en-US" dirty="0" smtClean="0"/>
              <a:t>., </a:t>
            </a:r>
            <a:r>
              <a:rPr lang="en-US" dirty="0"/>
              <a:t>&amp; Collinson, G. (2005). </a:t>
            </a:r>
            <a:r>
              <a:rPr lang="en-US" i="1" dirty="0"/>
              <a:t>Achieving evidence based practice: A handbook </a:t>
            </a:r>
            <a:r>
              <a:rPr lang="en-US" i="1" dirty="0" smtClean="0"/>
              <a:t>for practitioners</a:t>
            </a:r>
            <a:r>
              <a:rPr lang="en-US" dirty="0" smtClean="0"/>
              <a:t> </a:t>
            </a:r>
            <a:r>
              <a:rPr lang="en-US" dirty="0"/>
              <a:t>(2nd ed.). New York City, </a:t>
            </a:r>
            <a:r>
              <a:rPr lang="en-US" dirty="0" smtClean="0"/>
              <a:t>NY: </a:t>
            </a:r>
            <a:r>
              <a:rPr lang="en-US" dirty="0"/>
              <a:t>Baillere Tindale.</a:t>
            </a:r>
            <a:endParaRPr lang="en-GB" dirty="0"/>
          </a:p>
          <a:p>
            <a:endParaRPr lang="en-GB" dirty="0"/>
          </a:p>
        </p:txBody>
      </p:sp>
    </p:spTree>
    <p:extLst>
      <p:ext uri="{BB962C8B-B14F-4D97-AF65-F5344CB8AC3E}">
        <p14:creationId xmlns:p14="http://schemas.microsoft.com/office/powerpoint/2010/main" val="235496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Author, and Abstract</a:t>
            </a:r>
            <a:endParaRPr lang="en-GB" dirty="0"/>
          </a:p>
        </p:txBody>
      </p:sp>
      <p:sp>
        <p:nvSpPr>
          <p:cNvPr id="3" name="Content Placeholder 2"/>
          <p:cNvSpPr>
            <a:spLocks noGrp="1"/>
          </p:cNvSpPr>
          <p:nvPr>
            <p:ph idx="1"/>
          </p:nvPr>
        </p:nvSpPr>
        <p:spPr>
          <a:xfrm>
            <a:off x="1007128" y="2335131"/>
            <a:ext cx="5342157" cy="4023360"/>
          </a:xfrm>
        </p:spPr>
        <p:txBody>
          <a:bodyPr/>
          <a:lstStyle/>
          <a:p>
            <a:pPr>
              <a:buFont typeface="Arial" panose="020B0604020202020204" pitchFamily="34" charset="0"/>
              <a:buChar char="•"/>
            </a:pPr>
            <a:r>
              <a:rPr lang="en-US" dirty="0"/>
              <a:t> </a:t>
            </a:r>
            <a:r>
              <a:rPr lang="en-US" dirty="0" smtClean="0"/>
              <a:t>The title is concise, but non-specific</a:t>
            </a:r>
          </a:p>
          <a:p>
            <a:pPr lvl="1">
              <a:buFont typeface="Arial" panose="020B0604020202020204" pitchFamily="34" charset="0"/>
              <a:buChar char="•"/>
            </a:pPr>
            <a:r>
              <a:rPr lang="en-US" dirty="0" smtClean="0"/>
              <a:t>The title is attractive to individuals that are conducting research on the topic of medication errors</a:t>
            </a:r>
          </a:p>
          <a:p>
            <a:pPr>
              <a:buFont typeface="Arial" panose="020B0604020202020204" pitchFamily="34" charset="0"/>
              <a:buChar char="•"/>
            </a:pPr>
            <a:r>
              <a:rPr lang="en-US" dirty="0"/>
              <a:t> </a:t>
            </a:r>
            <a:r>
              <a:rPr lang="en-US" dirty="0" smtClean="0"/>
              <a:t>The authors each have several degrees and certifications, making them a reliable reporter</a:t>
            </a:r>
          </a:p>
          <a:p>
            <a:pPr lvl="1">
              <a:buFont typeface="Arial" panose="020B0604020202020204" pitchFamily="34" charset="0"/>
              <a:buChar char="•"/>
            </a:pPr>
            <a:r>
              <a:rPr lang="en-GB" dirty="0" smtClean="0"/>
              <a:t>Pamela </a:t>
            </a:r>
            <a:r>
              <a:rPr lang="en-GB" dirty="0"/>
              <a:t>Anderson, MS, RN, APN-BC, </a:t>
            </a:r>
            <a:r>
              <a:rPr lang="en-GB" dirty="0" smtClean="0"/>
              <a:t>CCRN</a:t>
            </a:r>
          </a:p>
          <a:p>
            <a:pPr lvl="1">
              <a:buFont typeface="Arial" panose="020B0604020202020204" pitchFamily="34" charset="0"/>
              <a:buChar char="•"/>
            </a:pPr>
            <a:r>
              <a:rPr lang="en-GB" dirty="0" smtClean="0"/>
              <a:t>Terri </a:t>
            </a:r>
            <a:r>
              <a:rPr lang="en-GB" dirty="0"/>
              <a:t>Townsend, MA, RN, CCRN, BC, CVN-II</a:t>
            </a:r>
            <a:endParaRPr lang="en-US" dirty="0" smtClean="0"/>
          </a:p>
          <a:p>
            <a:pPr>
              <a:buFont typeface="Arial" panose="020B0604020202020204" pitchFamily="34" charset="0"/>
              <a:buChar char="•"/>
            </a:pPr>
            <a:r>
              <a:rPr lang="en-US" dirty="0"/>
              <a:t> </a:t>
            </a:r>
            <a:r>
              <a:rPr lang="en-US" dirty="0" smtClean="0"/>
              <a:t>No abstract is included</a:t>
            </a:r>
          </a:p>
          <a:p>
            <a:pPr>
              <a:buFont typeface="Arial" panose="020B0604020202020204" pitchFamily="34" charset="0"/>
              <a:buChar char="•"/>
            </a:pPr>
            <a:r>
              <a:rPr lang="en-US" dirty="0" smtClean="0"/>
              <a:t>(Anderson &amp; Townsend, 2010).</a:t>
            </a:r>
            <a:endParaRPr lang="en-GB" dirty="0"/>
          </a:p>
        </p:txBody>
      </p:sp>
      <p:pic>
        <p:nvPicPr>
          <p:cNvPr id="4" name="Picture 3"/>
          <p:cNvPicPr>
            <a:picLocks noChangeAspect="1"/>
          </p:cNvPicPr>
          <p:nvPr/>
        </p:nvPicPr>
        <p:blipFill>
          <a:blip r:embed="rId2"/>
          <a:stretch>
            <a:fillRect/>
          </a:stretch>
        </p:blipFill>
        <p:spPr>
          <a:xfrm>
            <a:off x="6676355" y="2335131"/>
            <a:ext cx="4232589" cy="3047464"/>
          </a:xfrm>
          <a:prstGeom prst="rect">
            <a:avLst/>
          </a:prstGeom>
        </p:spPr>
      </p:pic>
      <p:sp>
        <p:nvSpPr>
          <p:cNvPr id="5" name="TextBox 4"/>
          <p:cNvSpPr txBox="1"/>
          <p:nvPr/>
        </p:nvSpPr>
        <p:spPr>
          <a:xfrm>
            <a:off x="7578437" y="5611034"/>
            <a:ext cx="3006436" cy="369332"/>
          </a:xfrm>
          <a:prstGeom prst="rect">
            <a:avLst/>
          </a:prstGeom>
          <a:noFill/>
        </p:spPr>
        <p:txBody>
          <a:bodyPr wrap="square" rtlCol="0">
            <a:spAutoFit/>
          </a:bodyPr>
          <a:lstStyle/>
          <a:p>
            <a:r>
              <a:rPr lang="en-US" dirty="0" smtClean="0"/>
              <a:t>(Bing Image Search, </a:t>
            </a:r>
            <a:r>
              <a:rPr lang="en-US" dirty="0" err="1" smtClean="0"/>
              <a:t>n.d.</a:t>
            </a:r>
            <a:r>
              <a:rPr lang="en-US" dirty="0"/>
              <a:t>)</a:t>
            </a:r>
          </a:p>
        </p:txBody>
      </p:sp>
    </p:spTree>
    <p:extLst>
      <p:ext uri="{BB962C8B-B14F-4D97-AF65-F5344CB8AC3E}">
        <p14:creationId xmlns:p14="http://schemas.microsoft.com/office/powerpoint/2010/main" val="246475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a:xfrm>
            <a:off x="1193442" y="2019598"/>
            <a:ext cx="10058400" cy="987618"/>
          </a:xfrm>
        </p:spPr>
        <p:txBody>
          <a:bodyPr>
            <a:normAutofit fontScale="92500" lnSpcReduction="20000"/>
          </a:bodyPr>
          <a:lstStyle/>
          <a:p>
            <a:pPr algn="ctr"/>
            <a:r>
              <a:rPr lang="en-US" b="1" dirty="0" smtClean="0"/>
              <a:t>How can health care professionals reduce the incidence of medication errors?</a:t>
            </a:r>
          </a:p>
          <a:p>
            <a:r>
              <a:rPr lang="en-US" dirty="0" smtClean="0"/>
              <a:t>The problem is clearly identified and the rationale is clearly stated, but study limitations are not discussed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GB" sz="1700" dirty="0"/>
          </a:p>
        </p:txBody>
      </p:sp>
      <p:pic>
        <p:nvPicPr>
          <p:cNvPr id="4" name="Picture 3"/>
          <p:cNvPicPr>
            <a:picLocks noChangeAspect="1"/>
          </p:cNvPicPr>
          <p:nvPr/>
        </p:nvPicPr>
        <p:blipFill>
          <a:blip r:embed="rId2"/>
          <a:stretch>
            <a:fillRect/>
          </a:stretch>
        </p:blipFill>
        <p:spPr>
          <a:xfrm>
            <a:off x="3250842" y="2926040"/>
            <a:ext cx="5943600" cy="2809875"/>
          </a:xfrm>
          <a:prstGeom prst="rect">
            <a:avLst/>
          </a:prstGeom>
        </p:spPr>
      </p:pic>
      <p:sp>
        <p:nvSpPr>
          <p:cNvPr id="5" name="Rectangle 4"/>
          <p:cNvSpPr/>
          <p:nvPr/>
        </p:nvSpPr>
        <p:spPr>
          <a:xfrm>
            <a:off x="4965983" y="5848988"/>
            <a:ext cx="2513317" cy="369332"/>
          </a:xfrm>
          <a:prstGeom prst="rect">
            <a:avLst/>
          </a:prstGeom>
        </p:spPr>
        <p:txBody>
          <a:bodyPr wrap="none">
            <a:spAutoFit/>
          </a:bodyPr>
          <a:lstStyle/>
          <a:p>
            <a:r>
              <a:rPr lang="en-US" dirty="0"/>
              <a:t>(Bing Image Search, </a:t>
            </a:r>
            <a:r>
              <a:rPr lang="en-US" dirty="0" err="1"/>
              <a:t>n.d.</a:t>
            </a:r>
            <a:r>
              <a:rPr lang="en-US" dirty="0"/>
              <a:t>)</a:t>
            </a:r>
          </a:p>
        </p:txBody>
      </p:sp>
    </p:spTree>
    <p:extLst>
      <p:ext uri="{BB962C8B-B14F-4D97-AF65-F5344CB8AC3E}">
        <p14:creationId xmlns:p14="http://schemas.microsoft.com/office/powerpoint/2010/main" val="19437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the Hypothesis, and Operational Definitions</a:t>
            </a:r>
            <a:endParaRPr lang="en-GB" dirty="0"/>
          </a:p>
        </p:txBody>
      </p:sp>
      <p:sp>
        <p:nvSpPr>
          <p:cNvPr id="3" name="Content Placeholder 2"/>
          <p:cNvSpPr>
            <a:spLocks noGrp="1"/>
          </p:cNvSpPr>
          <p:nvPr>
            <p:ph idx="1"/>
          </p:nvPr>
        </p:nvSpPr>
        <p:spPr>
          <a:xfrm>
            <a:off x="6444588" y="1935886"/>
            <a:ext cx="4711092" cy="4023360"/>
          </a:xfrm>
        </p:spPr>
        <p:txBody>
          <a:bodyPr>
            <a:normAutofit lnSpcReduction="10000"/>
          </a:bodyPr>
          <a:lstStyle/>
          <a:p>
            <a:pPr>
              <a:buFont typeface="Arial" panose="020B0604020202020204" pitchFamily="34" charset="0"/>
              <a:buChar char="•"/>
            </a:pPr>
            <a:r>
              <a:rPr lang="en-US" dirty="0" smtClean="0"/>
              <a:t> References of interest are provided but not included in the form of a literature review</a:t>
            </a:r>
          </a:p>
          <a:p>
            <a:pPr>
              <a:buFont typeface="Arial" panose="020B0604020202020204" pitchFamily="34" charset="0"/>
              <a:buChar char="•"/>
            </a:pPr>
            <a:r>
              <a:rPr lang="en-US" dirty="0"/>
              <a:t> </a:t>
            </a:r>
            <a:r>
              <a:rPr lang="en-US" dirty="0" smtClean="0"/>
              <a:t>There is no clearly stated hypothesis </a:t>
            </a:r>
          </a:p>
          <a:p>
            <a:pPr lvl="1">
              <a:buFont typeface="Arial" panose="020B0604020202020204" pitchFamily="34" charset="0"/>
              <a:buChar char="•"/>
            </a:pPr>
            <a:r>
              <a:rPr lang="en-US" dirty="0"/>
              <a:t>The hypothesis may be “Unfortunately, most administration errors aren’t intercepted. Recent technological advances have focused on reducing errors during </a:t>
            </a:r>
            <a:r>
              <a:rPr lang="en-US" dirty="0" smtClean="0"/>
              <a:t>administration” </a:t>
            </a:r>
          </a:p>
          <a:p>
            <a:pPr lvl="2">
              <a:buFont typeface="Arial" panose="020B0604020202020204" pitchFamily="34" charset="0"/>
              <a:buChar char="•"/>
            </a:pPr>
            <a:r>
              <a:rPr lang="en-US" dirty="0" smtClean="0"/>
              <a:t>These phrases act as thesis statements as opposed to hypotheses</a:t>
            </a:r>
          </a:p>
          <a:p>
            <a:pPr>
              <a:buFont typeface="Arial" panose="020B0604020202020204" pitchFamily="34" charset="0"/>
              <a:buChar char="•"/>
            </a:pPr>
            <a:r>
              <a:rPr lang="en-US" dirty="0"/>
              <a:t> </a:t>
            </a:r>
            <a:r>
              <a:rPr lang="en-US" dirty="0" smtClean="0"/>
              <a:t>There is not a distinct operational definitions section, but some terms are explained amidst the main content</a:t>
            </a:r>
          </a:p>
          <a:p>
            <a:pPr>
              <a:buFont typeface="Arial" panose="020B0604020202020204" pitchFamily="34" charset="0"/>
              <a:buChar char="•"/>
            </a:pPr>
            <a:r>
              <a:rPr lang="en-US" dirty="0" smtClean="0"/>
              <a:t>(Anderson &amp; Townsend, 2010)</a:t>
            </a:r>
            <a:endParaRPr lang="en-GB" dirty="0"/>
          </a:p>
        </p:txBody>
      </p:sp>
      <p:pic>
        <p:nvPicPr>
          <p:cNvPr id="4" name="Picture 3"/>
          <p:cNvPicPr>
            <a:picLocks noChangeAspect="1"/>
          </p:cNvPicPr>
          <p:nvPr/>
        </p:nvPicPr>
        <p:blipFill>
          <a:blip r:embed="rId2"/>
          <a:stretch>
            <a:fillRect/>
          </a:stretch>
        </p:blipFill>
        <p:spPr>
          <a:xfrm>
            <a:off x="1427729" y="2065209"/>
            <a:ext cx="4393520" cy="3366003"/>
          </a:xfrm>
          <a:prstGeom prst="rect">
            <a:avLst/>
          </a:prstGeom>
        </p:spPr>
      </p:pic>
      <p:sp>
        <p:nvSpPr>
          <p:cNvPr id="5" name="Rectangle 4"/>
          <p:cNvSpPr/>
          <p:nvPr/>
        </p:nvSpPr>
        <p:spPr>
          <a:xfrm>
            <a:off x="2151559" y="5589914"/>
            <a:ext cx="2513317" cy="369332"/>
          </a:xfrm>
          <a:prstGeom prst="rect">
            <a:avLst/>
          </a:prstGeom>
        </p:spPr>
        <p:txBody>
          <a:bodyPr wrap="none">
            <a:spAutoFit/>
          </a:bodyPr>
          <a:lstStyle/>
          <a:p>
            <a:r>
              <a:rPr lang="en-US" dirty="0"/>
              <a:t>(Bing Image Search, </a:t>
            </a:r>
            <a:r>
              <a:rPr lang="en-US" dirty="0" err="1"/>
              <a:t>n.d.</a:t>
            </a:r>
            <a:r>
              <a:rPr lang="en-US" dirty="0"/>
              <a:t>)</a:t>
            </a:r>
          </a:p>
        </p:txBody>
      </p:sp>
    </p:spTree>
    <p:extLst>
      <p:ext uri="{BB962C8B-B14F-4D97-AF65-F5344CB8AC3E}">
        <p14:creationId xmlns:p14="http://schemas.microsoft.com/office/powerpoint/2010/main" val="353800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Subjects, and Sample Selection</a:t>
            </a:r>
            <a:endParaRPr lang="en-GB" dirty="0"/>
          </a:p>
        </p:txBody>
      </p:sp>
      <p:sp>
        <p:nvSpPr>
          <p:cNvPr id="3" name="Content Placeholder 2"/>
          <p:cNvSpPr>
            <a:spLocks noGrp="1"/>
          </p:cNvSpPr>
          <p:nvPr>
            <p:ph idx="1"/>
          </p:nvPr>
        </p:nvSpPr>
        <p:spPr>
          <a:xfrm>
            <a:off x="1097280" y="1923007"/>
            <a:ext cx="5071700" cy="4023360"/>
          </a:xfrm>
        </p:spPr>
        <p:txBody>
          <a:bodyPr>
            <a:normAutofit fontScale="92500" lnSpcReduction="10000"/>
          </a:bodyPr>
          <a:lstStyle/>
          <a:p>
            <a:pPr>
              <a:buFont typeface="Arial" panose="020B0604020202020204" pitchFamily="34" charset="0"/>
              <a:buChar char="•"/>
            </a:pPr>
            <a:r>
              <a:rPr lang="en-US" dirty="0" smtClean="0"/>
              <a:t> The study aims to generate a quantitative understanding of the demographic aspects of medication errors</a:t>
            </a:r>
          </a:p>
          <a:p>
            <a:pPr lvl="1">
              <a:buFont typeface="Arial" panose="020B0604020202020204" pitchFamily="34" charset="0"/>
              <a:buChar char="•"/>
            </a:pPr>
            <a:r>
              <a:rPr lang="en-US" dirty="0" smtClean="0"/>
              <a:t>The exact methodology used is not clearly stated</a:t>
            </a:r>
          </a:p>
          <a:p>
            <a:pPr>
              <a:buFont typeface="Arial" panose="020B0604020202020204" pitchFamily="34" charset="0"/>
              <a:buChar char="•"/>
            </a:pPr>
            <a:r>
              <a:rPr lang="en-US" dirty="0"/>
              <a:t> </a:t>
            </a:r>
            <a:r>
              <a:rPr lang="en-US" dirty="0" smtClean="0"/>
              <a:t>Data gathered from previous studies were collected to contribute to these results</a:t>
            </a:r>
          </a:p>
          <a:p>
            <a:pPr lvl="1">
              <a:buFont typeface="Arial" panose="020B0604020202020204" pitchFamily="34" charset="0"/>
              <a:buChar char="•"/>
            </a:pPr>
            <a:r>
              <a:rPr lang="en-US" dirty="0" smtClean="0"/>
              <a:t>The subjects were not clearly identified, although broad patient classifications were stated</a:t>
            </a:r>
          </a:p>
          <a:p>
            <a:pPr>
              <a:buFont typeface="Arial" panose="020B0604020202020204" pitchFamily="34" charset="0"/>
              <a:buChar char="•"/>
            </a:pPr>
            <a:r>
              <a:rPr lang="en-US" dirty="0"/>
              <a:t> </a:t>
            </a:r>
            <a:r>
              <a:rPr lang="en-US" dirty="0" smtClean="0"/>
              <a:t>The authors incorporate quantitative studies related to various aspects of medication errors </a:t>
            </a:r>
          </a:p>
          <a:p>
            <a:pPr lvl="1">
              <a:buFont typeface="Arial" panose="020B0604020202020204" pitchFamily="34" charset="0"/>
              <a:buChar char="•"/>
            </a:pPr>
            <a:r>
              <a:rPr lang="en-US" dirty="0" smtClean="0"/>
              <a:t>Sections on the sample and methodology are not clearly stated; it appears that the researchers wish to gain a comprehensive sample of patients that have previously participated in studies related to medication </a:t>
            </a:r>
            <a:r>
              <a:rPr lang="en-US" dirty="0"/>
              <a:t>errors (Anderson &amp; Townsend, 2010</a:t>
            </a:r>
            <a:r>
              <a:rPr lang="en-US" dirty="0" smtClean="0"/>
              <a:t>)</a:t>
            </a: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p:txBody>
      </p:sp>
      <p:pic>
        <p:nvPicPr>
          <p:cNvPr id="4" name="Picture 3"/>
          <p:cNvPicPr>
            <a:picLocks noChangeAspect="1"/>
          </p:cNvPicPr>
          <p:nvPr/>
        </p:nvPicPr>
        <p:blipFill>
          <a:blip r:embed="rId2"/>
          <a:stretch>
            <a:fillRect/>
          </a:stretch>
        </p:blipFill>
        <p:spPr>
          <a:xfrm>
            <a:off x="6287841" y="2283615"/>
            <a:ext cx="5023359" cy="3073996"/>
          </a:xfrm>
          <a:prstGeom prst="rect">
            <a:avLst/>
          </a:prstGeom>
        </p:spPr>
      </p:pic>
      <p:sp>
        <p:nvSpPr>
          <p:cNvPr id="5" name="Rectangle 4"/>
          <p:cNvSpPr/>
          <p:nvPr/>
        </p:nvSpPr>
        <p:spPr>
          <a:xfrm>
            <a:off x="7542861" y="5534534"/>
            <a:ext cx="2513317" cy="369332"/>
          </a:xfrm>
          <a:prstGeom prst="rect">
            <a:avLst/>
          </a:prstGeom>
        </p:spPr>
        <p:txBody>
          <a:bodyPr wrap="none">
            <a:spAutoFit/>
          </a:bodyPr>
          <a:lstStyle/>
          <a:p>
            <a:r>
              <a:rPr lang="en-US" dirty="0"/>
              <a:t>(Bing Image Search, </a:t>
            </a:r>
            <a:r>
              <a:rPr lang="en-US" dirty="0" err="1"/>
              <a:t>n.d.</a:t>
            </a:r>
            <a:r>
              <a:rPr lang="en-US" dirty="0"/>
              <a:t>)</a:t>
            </a:r>
          </a:p>
        </p:txBody>
      </p:sp>
    </p:spTree>
    <p:extLst>
      <p:ext uri="{BB962C8B-B14F-4D97-AF65-F5344CB8AC3E}">
        <p14:creationId xmlns:p14="http://schemas.microsoft.com/office/powerpoint/2010/main" val="172489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Ethical Considerations</a:t>
            </a:r>
            <a:endParaRPr lang="en-GB" dirty="0"/>
          </a:p>
        </p:txBody>
      </p:sp>
      <p:sp>
        <p:nvSpPr>
          <p:cNvPr id="3" name="Content Placeholder 2"/>
          <p:cNvSpPr>
            <a:spLocks noGrp="1"/>
          </p:cNvSpPr>
          <p:nvPr>
            <p:ph idx="1"/>
          </p:nvPr>
        </p:nvSpPr>
        <p:spPr>
          <a:xfrm>
            <a:off x="6259131" y="2305316"/>
            <a:ext cx="5295793" cy="3576655"/>
          </a:xfrm>
        </p:spPr>
        <p:txBody>
          <a:bodyPr/>
          <a:lstStyle/>
          <a:p>
            <a:pPr>
              <a:buFont typeface="Arial" panose="020B0604020202020204" pitchFamily="34" charset="0"/>
              <a:buChar char="•"/>
            </a:pPr>
            <a:r>
              <a:rPr lang="en-US" dirty="0" smtClean="0"/>
              <a:t> The data appears to be externally valid due to the large sample size used and broad participant demographic</a:t>
            </a:r>
          </a:p>
          <a:p>
            <a:pPr>
              <a:buFont typeface="Arial" panose="020B0604020202020204" pitchFamily="34" charset="0"/>
              <a:buChar char="•"/>
            </a:pPr>
            <a:r>
              <a:rPr lang="en-US" dirty="0"/>
              <a:t> </a:t>
            </a:r>
            <a:r>
              <a:rPr lang="en-US" dirty="0" smtClean="0"/>
              <a:t>The validity of instruments and questionnaires are not discussed</a:t>
            </a:r>
          </a:p>
          <a:p>
            <a:pPr>
              <a:buFont typeface="Arial" panose="020B0604020202020204" pitchFamily="34" charset="0"/>
              <a:buChar char="•"/>
            </a:pPr>
            <a:r>
              <a:rPr lang="en-US" dirty="0"/>
              <a:t> </a:t>
            </a:r>
            <a:r>
              <a:rPr lang="en-US" dirty="0" smtClean="0"/>
              <a:t>Informed consent is not discussed, which is acceptable provided that the participants consented in the initial study or that patient identifiers were removed from the data</a:t>
            </a:r>
          </a:p>
          <a:p>
            <a:pPr marL="0" indent="0">
              <a:buNone/>
            </a:pPr>
            <a:r>
              <a:rPr lang="en-GB" dirty="0"/>
              <a:t>(Anderson &amp; Townsend, 2010</a:t>
            </a:r>
            <a:r>
              <a:rPr lang="en-GB" dirty="0" smtClean="0"/>
              <a:t>)</a:t>
            </a:r>
            <a:endParaRPr lang="en-GB" dirty="0"/>
          </a:p>
          <a:p>
            <a:pPr>
              <a:buFont typeface="Arial" panose="020B0604020202020204" pitchFamily="34" charset="0"/>
              <a:buChar char="•"/>
            </a:pPr>
            <a:endParaRPr lang="en-GB" dirty="0"/>
          </a:p>
        </p:txBody>
      </p:sp>
      <p:pic>
        <p:nvPicPr>
          <p:cNvPr id="1026" name="Picture 2" descr="http://wegraphics.net/wp-content/uploads/2011/02/eth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36" y="2082821"/>
            <a:ext cx="5314950" cy="3524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9050" y="5697305"/>
            <a:ext cx="2513317" cy="369332"/>
          </a:xfrm>
          <a:prstGeom prst="rect">
            <a:avLst/>
          </a:prstGeom>
        </p:spPr>
        <p:txBody>
          <a:bodyPr wrap="none">
            <a:spAutoFit/>
          </a:bodyPr>
          <a:lstStyle/>
          <a:p>
            <a:r>
              <a:rPr lang="en-US" dirty="0"/>
              <a:t>(Bing Image Search, </a:t>
            </a:r>
            <a:r>
              <a:rPr lang="en-US" dirty="0" err="1"/>
              <a:t>n.d.</a:t>
            </a:r>
            <a:r>
              <a:rPr lang="en-US" dirty="0"/>
              <a:t>)</a:t>
            </a:r>
          </a:p>
        </p:txBody>
      </p:sp>
    </p:spTree>
    <p:extLst>
      <p:ext uri="{BB962C8B-B14F-4D97-AF65-F5344CB8AC3E}">
        <p14:creationId xmlns:p14="http://schemas.microsoft.com/office/powerpoint/2010/main" val="96804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Data Analysis</a:t>
            </a:r>
            <a:endParaRPr lang="en-GB" dirty="0"/>
          </a:p>
        </p:txBody>
      </p:sp>
      <p:sp>
        <p:nvSpPr>
          <p:cNvPr id="3" name="Content Placeholder 2"/>
          <p:cNvSpPr>
            <a:spLocks noGrp="1"/>
          </p:cNvSpPr>
          <p:nvPr>
            <p:ph idx="1"/>
          </p:nvPr>
        </p:nvSpPr>
        <p:spPr>
          <a:xfrm>
            <a:off x="1097280" y="1845734"/>
            <a:ext cx="4775486" cy="4023360"/>
          </a:xfrm>
        </p:spPr>
        <p:txBody>
          <a:bodyPr>
            <a:normAutofit lnSpcReduction="10000"/>
          </a:bodyPr>
          <a:lstStyle/>
          <a:p>
            <a:pPr>
              <a:buFont typeface="Arial" panose="020B0604020202020204" pitchFamily="34" charset="0"/>
              <a:buChar char="•"/>
            </a:pPr>
            <a:r>
              <a:rPr lang="en-US" dirty="0" smtClean="0"/>
              <a:t> The results are clearly consistent in the form of statistical data</a:t>
            </a:r>
          </a:p>
          <a:p>
            <a:pPr>
              <a:buFont typeface="Arial" panose="020B0604020202020204" pitchFamily="34" charset="0"/>
              <a:buChar char="•"/>
            </a:pPr>
            <a:r>
              <a:rPr lang="en-US" dirty="0"/>
              <a:t> </a:t>
            </a:r>
            <a:r>
              <a:rPr lang="en-US" dirty="0" smtClean="0"/>
              <a:t>The results appear to be internally consistent</a:t>
            </a:r>
          </a:p>
          <a:p>
            <a:pPr>
              <a:buFont typeface="Arial" panose="020B0604020202020204" pitchFamily="34" charset="0"/>
              <a:buChar char="•"/>
            </a:pPr>
            <a:r>
              <a:rPr lang="en-US" dirty="0"/>
              <a:t> </a:t>
            </a:r>
            <a:r>
              <a:rPr lang="en-US" dirty="0" smtClean="0"/>
              <a:t>Significant differences are not applicable to the analyses performed</a:t>
            </a:r>
          </a:p>
          <a:p>
            <a:pPr>
              <a:buFont typeface="Arial" panose="020B0604020202020204" pitchFamily="34" charset="0"/>
              <a:buChar char="•"/>
            </a:pPr>
            <a:r>
              <a:rPr lang="en-US" dirty="0"/>
              <a:t> </a:t>
            </a:r>
            <a:r>
              <a:rPr lang="en-US" dirty="0" smtClean="0"/>
              <a:t>Complete information for the statistical tests is not reported</a:t>
            </a:r>
          </a:p>
          <a:p>
            <a:pPr>
              <a:buFont typeface="Arial" panose="020B0604020202020204" pitchFamily="34" charset="0"/>
              <a:buChar char="•"/>
            </a:pPr>
            <a:r>
              <a:rPr lang="en-US" dirty="0"/>
              <a:t> </a:t>
            </a:r>
            <a:r>
              <a:rPr lang="en-US" dirty="0" smtClean="0"/>
              <a:t>Sufficient detail is not provided to help the reader determine the confidence that can be placed in the </a:t>
            </a:r>
            <a:r>
              <a:rPr lang="en-US" dirty="0"/>
              <a:t>findings (Anderson &amp; Townsend, 2010</a:t>
            </a:r>
            <a:r>
              <a:rPr lang="en-US" dirty="0" smtClean="0"/>
              <a:t>)</a:t>
            </a: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6869430" y="2428664"/>
            <a:ext cx="4286250" cy="2857500"/>
          </a:xfrm>
          <a:prstGeom prst="rect">
            <a:avLst/>
          </a:prstGeom>
        </p:spPr>
      </p:pic>
      <p:sp>
        <p:nvSpPr>
          <p:cNvPr id="5" name="Rectangle 4"/>
          <p:cNvSpPr/>
          <p:nvPr/>
        </p:nvSpPr>
        <p:spPr>
          <a:xfrm>
            <a:off x="7755896" y="5499762"/>
            <a:ext cx="2513317" cy="369332"/>
          </a:xfrm>
          <a:prstGeom prst="rect">
            <a:avLst/>
          </a:prstGeom>
        </p:spPr>
        <p:txBody>
          <a:bodyPr wrap="none">
            <a:spAutoFit/>
          </a:bodyPr>
          <a:lstStyle/>
          <a:p>
            <a:r>
              <a:rPr lang="en-US" dirty="0"/>
              <a:t>(Bing Image Search, </a:t>
            </a:r>
            <a:r>
              <a:rPr lang="en-US" dirty="0" err="1"/>
              <a:t>n.d.</a:t>
            </a:r>
            <a:r>
              <a:rPr lang="en-US" dirty="0"/>
              <a:t>)</a:t>
            </a:r>
          </a:p>
        </p:txBody>
      </p:sp>
    </p:spTree>
    <p:extLst>
      <p:ext uri="{BB962C8B-B14F-4D97-AF65-F5344CB8AC3E}">
        <p14:creationId xmlns:p14="http://schemas.microsoft.com/office/powerpoint/2010/main" val="375755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Conclusion, and Recommendations</a:t>
            </a:r>
            <a:endParaRPr lang="en-GB" dirty="0"/>
          </a:p>
        </p:txBody>
      </p:sp>
      <p:sp>
        <p:nvSpPr>
          <p:cNvPr id="3" name="Content Placeholder 2"/>
          <p:cNvSpPr>
            <a:spLocks noGrp="1"/>
          </p:cNvSpPr>
          <p:nvPr>
            <p:ph idx="1"/>
          </p:nvPr>
        </p:nvSpPr>
        <p:spPr>
          <a:xfrm>
            <a:off x="5821250" y="1845734"/>
            <a:ext cx="5334429" cy="4023360"/>
          </a:xfrm>
        </p:spPr>
        <p:txBody>
          <a:bodyPr>
            <a:normAutofit fontScale="92500" lnSpcReduction="10000"/>
          </a:bodyPr>
          <a:lstStyle/>
          <a:p>
            <a:pPr>
              <a:buFont typeface="Arial" panose="020B0604020202020204" pitchFamily="34" charset="0"/>
              <a:buChar char="•"/>
            </a:pPr>
            <a:r>
              <a:rPr lang="en-US" dirty="0" smtClean="0"/>
              <a:t> The discussion is well-balanced and draws from previous research </a:t>
            </a:r>
          </a:p>
          <a:p>
            <a:pPr>
              <a:buFont typeface="Arial" panose="020B0604020202020204" pitchFamily="34" charset="0"/>
              <a:buChar char="•"/>
            </a:pPr>
            <a:r>
              <a:rPr lang="en-US" dirty="0"/>
              <a:t> </a:t>
            </a:r>
            <a:r>
              <a:rPr lang="en-US" dirty="0" smtClean="0"/>
              <a:t>Weaknesses are not acknowledged, but clinical implications are discussed</a:t>
            </a:r>
          </a:p>
          <a:p>
            <a:pPr lvl="1">
              <a:buFont typeface="Arial" panose="020B0604020202020204" pitchFamily="34" charset="0"/>
              <a:buChar char="•"/>
            </a:pPr>
            <a:r>
              <a:rPr lang="en-US" dirty="0" smtClean="0"/>
              <a:t>Comprehensive advice is given regarding how to detect and counteract medication errors </a:t>
            </a:r>
          </a:p>
          <a:p>
            <a:pPr>
              <a:buFont typeface="Arial" panose="020B0604020202020204" pitchFamily="34" charset="0"/>
              <a:buChar char="•"/>
            </a:pPr>
            <a:r>
              <a:rPr lang="en-US" dirty="0"/>
              <a:t> </a:t>
            </a:r>
            <a:r>
              <a:rPr lang="en-US" dirty="0" smtClean="0"/>
              <a:t>Conclusions are discussed and rationalized in the context of the research </a:t>
            </a:r>
          </a:p>
          <a:p>
            <a:pPr>
              <a:buFont typeface="Arial" panose="020B0604020202020204" pitchFamily="34" charset="0"/>
              <a:buChar char="•"/>
            </a:pPr>
            <a:r>
              <a:rPr lang="en-US" dirty="0"/>
              <a:t> </a:t>
            </a:r>
            <a:r>
              <a:rPr lang="en-US" dirty="0" smtClean="0"/>
              <a:t>Important recommendations include: </a:t>
            </a:r>
          </a:p>
          <a:p>
            <a:pPr lvl="1">
              <a:buFont typeface="Arial" panose="020B0604020202020204" pitchFamily="34" charset="0"/>
              <a:buChar char="•"/>
            </a:pPr>
            <a:r>
              <a:rPr lang="en-US" dirty="0" smtClean="0"/>
              <a:t>Paying attention to drug labeling, packaging, and nomenclature</a:t>
            </a:r>
          </a:p>
          <a:p>
            <a:pPr lvl="1">
              <a:buFont typeface="Arial" panose="020B0604020202020204" pitchFamily="34" charset="0"/>
              <a:buChar char="•"/>
            </a:pPr>
            <a:r>
              <a:rPr lang="en-US" dirty="0" smtClean="0"/>
              <a:t>Considering hospital environmental factors (e.g. lighting) that contribute to misreading </a:t>
            </a:r>
            <a:r>
              <a:rPr lang="en-US" dirty="0"/>
              <a:t>labels (Anderson &amp; Townsend, 2010</a:t>
            </a:r>
            <a:r>
              <a:rPr lang="en-US" dirty="0" smtClean="0"/>
              <a:t>)</a:t>
            </a: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097280" y="2343955"/>
            <a:ext cx="4371998" cy="2912423"/>
          </a:xfrm>
          <a:prstGeom prst="rect">
            <a:avLst/>
          </a:prstGeom>
        </p:spPr>
      </p:pic>
      <p:sp>
        <p:nvSpPr>
          <p:cNvPr id="5" name="Rectangle 4"/>
          <p:cNvSpPr/>
          <p:nvPr/>
        </p:nvSpPr>
        <p:spPr>
          <a:xfrm>
            <a:off x="2026620" y="5391788"/>
            <a:ext cx="2513317" cy="369332"/>
          </a:xfrm>
          <a:prstGeom prst="rect">
            <a:avLst/>
          </a:prstGeom>
        </p:spPr>
        <p:txBody>
          <a:bodyPr wrap="none">
            <a:spAutoFit/>
          </a:bodyPr>
          <a:lstStyle/>
          <a:p>
            <a:r>
              <a:rPr lang="en-US" dirty="0"/>
              <a:t>(Bing Image Search, </a:t>
            </a:r>
            <a:r>
              <a:rPr lang="en-US" dirty="0" err="1"/>
              <a:t>n.d.</a:t>
            </a:r>
            <a:r>
              <a:rPr lang="en-US" dirty="0"/>
              <a:t>)</a:t>
            </a:r>
          </a:p>
        </p:txBody>
      </p:sp>
    </p:spTree>
    <p:extLst>
      <p:ext uri="{BB962C8B-B14F-4D97-AF65-F5344CB8AC3E}">
        <p14:creationId xmlns:p14="http://schemas.microsoft.com/office/powerpoint/2010/main" val="392569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Strengths and Weaknesses</a:t>
            </a:r>
            <a:endParaRPr lang="en-GB" dirty="0"/>
          </a:p>
        </p:txBody>
      </p:sp>
      <p:sp>
        <p:nvSpPr>
          <p:cNvPr id="3" name="Content Placeholder 2"/>
          <p:cNvSpPr>
            <a:spLocks noGrp="1"/>
          </p:cNvSpPr>
          <p:nvPr>
            <p:ph idx="1"/>
          </p:nvPr>
        </p:nvSpPr>
        <p:spPr/>
        <p:txBody>
          <a:bodyPr>
            <a:normAutofit fontScale="92500" lnSpcReduction="10000"/>
          </a:bodyPr>
          <a:lstStyle/>
          <a:p>
            <a:r>
              <a:rPr lang="en-US" sz="3600" dirty="0" smtClean="0"/>
              <a:t>Overall, the research article lacks sufficient detail, which is an apparent weakness (Creswell, 2014). However, the recommendations provided can serve as good starting points for future experimentation regarding medication errors, which is a strength. While this source should be avoided as a component of a literature review, it provides good ideas that can be used by an individual for developing his or her own experiment (Hammer &amp; Collinson, 2005).</a:t>
            </a:r>
            <a:endParaRPr lang="en-GB" sz="3600" dirty="0"/>
          </a:p>
        </p:txBody>
      </p:sp>
    </p:spTree>
    <p:extLst>
      <p:ext uri="{BB962C8B-B14F-4D97-AF65-F5344CB8AC3E}">
        <p14:creationId xmlns:p14="http://schemas.microsoft.com/office/powerpoint/2010/main" val="24233278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130</TotalTime>
  <Words>793</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Medication Errors: Don’t Let them Happen to You</vt:lpstr>
      <vt:lpstr>Title, Author, and Abstract</vt:lpstr>
      <vt:lpstr>Introduction</vt:lpstr>
      <vt:lpstr>Literature Review, the Hypothesis, and Operational Definitions</vt:lpstr>
      <vt:lpstr>Methodology, Subjects, and Sample Selection</vt:lpstr>
      <vt:lpstr>Data Collection and Ethical Considerations</vt:lpstr>
      <vt:lpstr>Results and Data Analysis</vt:lpstr>
      <vt:lpstr>Discussion, Conclusion, and Recommendations</vt:lpstr>
      <vt:lpstr>Summary: Strengths and Weaknesses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Errors: Don’t Let them Happen to You</dc:title>
  <dc:creator>Cheryl Mazzeo</dc:creator>
  <cp:lastModifiedBy>cherylmazzeo</cp:lastModifiedBy>
  <cp:revision>21</cp:revision>
  <dcterms:created xsi:type="dcterms:W3CDTF">2015-09-16T00:36:06Z</dcterms:created>
  <dcterms:modified xsi:type="dcterms:W3CDTF">2015-09-27T02:22:38Z</dcterms:modified>
</cp:coreProperties>
</file>