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3488" autoAdjust="0"/>
  </p:normalViewPr>
  <p:slideViewPr>
    <p:cSldViewPr snapToGrid="0">
      <p:cViewPr>
        <p:scale>
          <a:sx n="33" d="100"/>
          <a:sy n="33" d="100"/>
        </p:scale>
        <p:origin x="1445"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E5C6D-06A9-4BD0-9251-4F1A1A77F395}" type="datetimeFigureOut">
              <a:rPr lang="en-US" smtClean="0"/>
              <a:t>9/26/2015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66A14-F5DB-4CDA-A605-C9645540D7D4}" type="slidenum">
              <a:rPr lang="en-US" smtClean="0"/>
              <a:t>‹#›</a:t>
            </a:fld>
            <a:endParaRPr lang="en-US"/>
          </a:p>
        </p:txBody>
      </p:sp>
    </p:spTree>
    <p:extLst>
      <p:ext uri="{BB962C8B-B14F-4D97-AF65-F5344CB8AC3E}">
        <p14:creationId xmlns:p14="http://schemas.microsoft.com/office/powerpoint/2010/main" val="324441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Songkick</a:t>
            </a:r>
            <a:r>
              <a:rPr lang="en-US" sz="1200" baseline="0" dirty="0" smtClean="0"/>
              <a:t> was </a:t>
            </a:r>
            <a:r>
              <a:rPr lang="en-US" sz="1200" dirty="0" smtClean="0"/>
              <a:t>founded by Ian Hogarth, Michelle You, and Pete Smith in 2007 in London. To design the application, they relied on funds raised from an internet campaign.</a:t>
            </a:r>
            <a:r>
              <a:rPr lang="en-US" sz="1200" baseline="0" dirty="0" smtClean="0"/>
              <a:t> </a:t>
            </a:r>
            <a:r>
              <a:rPr lang="en-US" sz="1200" dirty="0" smtClean="0"/>
              <a:t>This application allows music fans to track their favorite bands and determine when they will be performing in their area. Alerts</a:t>
            </a:r>
            <a:r>
              <a:rPr lang="en-US" sz="1200" baseline="0" dirty="0" smtClean="0"/>
              <a:t> will sound to let the user know when a band they are interested in will be coming to their town. The application also provides other news about live music events. More than 10 million people use this application each month.</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0B566A14-F5DB-4CDA-A605-C9645540D7D4}" type="slidenum">
              <a:rPr lang="en-US" smtClean="0"/>
              <a:t>2</a:t>
            </a:fld>
            <a:endParaRPr lang="en-US"/>
          </a:p>
        </p:txBody>
      </p:sp>
    </p:spTree>
    <p:extLst>
      <p:ext uri="{BB962C8B-B14F-4D97-AF65-F5344CB8AC3E}">
        <p14:creationId xmlns:p14="http://schemas.microsoft.com/office/powerpoint/2010/main" val="3197038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Songkick</a:t>
            </a:r>
            <a:r>
              <a:rPr lang="en-US" dirty="0" smtClean="0"/>
              <a:t> targets primarily individuals that use smartphones because the application</a:t>
            </a:r>
            <a:r>
              <a:rPr lang="en-US" baseline="0" dirty="0" smtClean="0"/>
              <a:t> is only available on mobile devices. </a:t>
            </a:r>
            <a:r>
              <a:rPr lang="en-US" sz="2200" dirty="0" smtClean="0"/>
              <a:t>Both Google and Android versions of </a:t>
            </a:r>
            <a:r>
              <a:rPr lang="en-US" sz="2200" dirty="0" err="1" smtClean="0"/>
              <a:t>Songkick</a:t>
            </a:r>
            <a:r>
              <a:rPr lang="en-US" sz="2200" dirty="0" smtClean="0"/>
              <a:t> are currently available.</a:t>
            </a:r>
            <a:r>
              <a:rPr lang="en-US" sz="2200" baseline="0" dirty="0" smtClean="0"/>
              <a:t> Since </a:t>
            </a:r>
            <a:r>
              <a:rPr lang="en-US" sz="1200" dirty="0" smtClean="0"/>
              <a:t>a wide variety of music is covered on the application, from rock</a:t>
            </a:r>
            <a:r>
              <a:rPr lang="en-US" sz="1200" baseline="0" dirty="0" smtClean="0"/>
              <a:t> to country to jazz, </a:t>
            </a:r>
            <a:r>
              <a:rPr lang="en-US" sz="1200" dirty="0" err="1" smtClean="0"/>
              <a:t>Songkick</a:t>
            </a:r>
            <a:r>
              <a:rPr lang="en-US" sz="1200" dirty="0" smtClean="0"/>
              <a:t> is meant to appeal to people of all ages and demographics. </a:t>
            </a:r>
            <a:r>
              <a:rPr lang="en-US" sz="1200" dirty="0" err="1" smtClean="0"/>
              <a:t>Songkick</a:t>
            </a:r>
            <a:r>
              <a:rPr lang="en-US" sz="1200" dirty="0" smtClean="0"/>
              <a:t> now also targets musicians who need help funding their tours</a:t>
            </a:r>
            <a:r>
              <a:rPr lang="en-US" sz="1200" baseline="0" dirty="0" smtClean="0"/>
              <a:t>. Therefore, this application is ideal for all music lovers and can help them either find concerts they will be interested in or help them fund their own music.</a:t>
            </a:r>
            <a:endParaRPr lang="en-US"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B566A14-F5DB-4CDA-A605-C9645540D7D4}" type="slidenum">
              <a:rPr lang="en-US" smtClean="0"/>
              <a:t>3</a:t>
            </a:fld>
            <a:endParaRPr lang="en-US"/>
          </a:p>
        </p:txBody>
      </p:sp>
    </p:spTree>
    <p:extLst>
      <p:ext uri="{BB962C8B-B14F-4D97-AF65-F5344CB8AC3E}">
        <p14:creationId xmlns:p14="http://schemas.microsoft.com/office/powerpoint/2010/main" val="393769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US" sz="2400" dirty="0" err="1" smtClean="0"/>
              <a:t>Songkick</a:t>
            </a:r>
            <a:r>
              <a:rPr lang="en-US" sz="2400" dirty="0" smtClean="0"/>
              <a:t> is currently</a:t>
            </a:r>
            <a:r>
              <a:rPr lang="en-US" sz="2400" baseline="0" dirty="0" smtClean="0"/>
              <a:t> free to download. The company</a:t>
            </a:r>
            <a:r>
              <a:rPr lang="en-US" sz="2400" dirty="0" smtClean="0"/>
              <a:t> earns its money through referrals. To make revenue, the company puts customers in touch with concerts they may be interested in. When customers buy tickets, </a:t>
            </a:r>
            <a:r>
              <a:rPr lang="en-US" sz="2400" dirty="0" err="1" smtClean="0"/>
              <a:t>Songkick’s</a:t>
            </a:r>
            <a:r>
              <a:rPr lang="en-US" sz="2400" dirty="0" smtClean="0"/>
              <a:t> partners will provide it with commission for the purchase. </a:t>
            </a:r>
            <a:r>
              <a:rPr lang="en-US" sz="2400" dirty="0" err="1" smtClean="0"/>
              <a:t>Songkick</a:t>
            </a:r>
            <a:r>
              <a:rPr lang="en-US" sz="2400" dirty="0" smtClean="0"/>
              <a:t> therefore makes more money by optimizing its app for more widespread use. It’s marketing practices focus on attracting more customers that are likely to purchase tickets.</a:t>
            </a:r>
          </a:p>
          <a:p>
            <a:endParaRPr lang="en-US" dirty="0"/>
          </a:p>
        </p:txBody>
      </p:sp>
      <p:sp>
        <p:nvSpPr>
          <p:cNvPr id="4" name="Slide Number Placeholder 3"/>
          <p:cNvSpPr>
            <a:spLocks noGrp="1"/>
          </p:cNvSpPr>
          <p:nvPr>
            <p:ph type="sldNum" sz="quarter" idx="10"/>
          </p:nvPr>
        </p:nvSpPr>
        <p:spPr/>
        <p:txBody>
          <a:bodyPr/>
          <a:lstStyle/>
          <a:p>
            <a:fld id="{0B566A14-F5DB-4CDA-A605-C9645540D7D4}" type="slidenum">
              <a:rPr lang="en-US" smtClean="0"/>
              <a:t>4</a:t>
            </a:fld>
            <a:endParaRPr lang="en-US"/>
          </a:p>
        </p:txBody>
      </p:sp>
    </p:spTree>
    <p:extLst>
      <p:ext uri="{BB962C8B-B14F-4D97-AF65-F5344CB8AC3E}">
        <p14:creationId xmlns:p14="http://schemas.microsoft.com/office/powerpoint/2010/main" val="343906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anose="020B0604020202020204" pitchFamily="34" charset="0"/>
              <a:buNone/>
            </a:pPr>
            <a:r>
              <a:rPr lang="en-US" dirty="0" err="1" smtClean="0"/>
              <a:t>Songkick</a:t>
            </a:r>
            <a:r>
              <a:rPr lang="en-US" baseline="0" dirty="0" smtClean="0"/>
              <a:t> has many direct and indirect competitors. However, since there are a large number of direct competitors, these businesses are the primary concern. These competitors include: </a:t>
            </a:r>
            <a:r>
              <a:rPr lang="en-US" sz="2600" dirty="0" err="1" smtClean="0"/>
              <a:t>GigLovers</a:t>
            </a:r>
            <a:r>
              <a:rPr lang="en-US" sz="2600" dirty="0" smtClean="0"/>
              <a:t>, </a:t>
            </a:r>
            <a:r>
              <a:rPr lang="en-US" sz="2600" dirty="0" err="1" smtClean="0"/>
              <a:t>Bandsintown</a:t>
            </a:r>
            <a:r>
              <a:rPr lang="en-US" sz="2600" dirty="0" smtClean="0"/>
              <a:t>, </a:t>
            </a:r>
            <a:r>
              <a:rPr lang="en-US" sz="2600" dirty="0" err="1" smtClean="0"/>
              <a:t>Applauze</a:t>
            </a:r>
            <a:r>
              <a:rPr lang="en-US" sz="2600" dirty="0" smtClean="0"/>
              <a:t>, </a:t>
            </a:r>
            <a:r>
              <a:rPr lang="en-US" sz="2600" dirty="0" err="1" smtClean="0"/>
              <a:t>Livekick</a:t>
            </a:r>
            <a:r>
              <a:rPr lang="en-US" sz="2600" dirty="0" smtClean="0"/>
              <a:t>, My Concert Archive, </a:t>
            </a:r>
            <a:r>
              <a:rPr lang="en-US" sz="2600" dirty="0" err="1" smtClean="0"/>
              <a:t>TiBconcerts</a:t>
            </a:r>
            <a:r>
              <a:rPr lang="en-US" sz="2600" dirty="0" smtClean="0"/>
              <a:t>, and more. These applications and websites allow users to access news and information about upcoming concerts and some allow users to purchase the tickets for these events directly. It</a:t>
            </a:r>
            <a:r>
              <a:rPr lang="en-US" sz="2600" baseline="0" dirty="0" smtClean="0"/>
              <a:t> is likely that many more companies will open in the future, entering into direct competition with </a:t>
            </a:r>
            <a:r>
              <a:rPr lang="en-US" sz="2600" baseline="0" dirty="0" err="1" smtClean="0"/>
              <a:t>Songkick</a:t>
            </a:r>
            <a:r>
              <a:rPr lang="en-US" sz="2600" baseline="0" dirty="0" smtClean="0"/>
              <a:t>. Indirect competitors include ticket vending websites like Ticketmaster and </a:t>
            </a:r>
            <a:r>
              <a:rPr lang="en-US" sz="2600" baseline="0" dirty="0" err="1" smtClean="0"/>
              <a:t>Stubhub</a:t>
            </a:r>
            <a:r>
              <a:rPr lang="en-US" sz="2600" baseline="0" dirty="0" smtClean="0"/>
              <a:t> are also a concern. </a:t>
            </a:r>
            <a:r>
              <a:rPr lang="en-US" sz="2600" baseline="0" dirty="0" err="1" smtClean="0"/>
              <a:t>Songkick</a:t>
            </a:r>
            <a:r>
              <a:rPr lang="en-US" sz="2600" baseline="0" dirty="0" smtClean="0"/>
              <a:t> will continue to be successful if it’s able to over its services in a customer friendly manner.</a:t>
            </a:r>
            <a:endParaRPr lang="en-US" sz="2600" dirty="0" smtClean="0"/>
          </a:p>
          <a:p>
            <a:endParaRPr lang="en-US" dirty="0"/>
          </a:p>
        </p:txBody>
      </p:sp>
      <p:sp>
        <p:nvSpPr>
          <p:cNvPr id="4" name="Slide Number Placeholder 3"/>
          <p:cNvSpPr>
            <a:spLocks noGrp="1"/>
          </p:cNvSpPr>
          <p:nvPr>
            <p:ph type="sldNum" sz="quarter" idx="10"/>
          </p:nvPr>
        </p:nvSpPr>
        <p:spPr/>
        <p:txBody>
          <a:bodyPr/>
          <a:lstStyle/>
          <a:p>
            <a:fld id="{0B566A14-F5DB-4CDA-A605-C9645540D7D4}" type="slidenum">
              <a:rPr lang="en-US" smtClean="0"/>
              <a:t>5</a:t>
            </a:fld>
            <a:endParaRPr lang="en-US"/>
          </a:p>
        </p:txBody>
      </p:sp>
    </p:spTree>
    <p:extLst>
      <p:ext uri="{BB962C8B-B14F-4D97-AF65-F5344CB8AC3E}">
        <p14:creationId xmlns:p14="http://schemas.microsoft.com/office/powerpoint/2010/main" val="144379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US" dirty="0" err="1" smtClean="0"/>
              <a:t>Songkick</a:t>
            </a:r>
            <a:r>
              <a:rPr lang="en-US" dirty="0" smtClean="0"/>
              <a:t> continues to</a:t>
            </a:r>
            <a:r>
              <a:rPr lang="en-US" baseline="0" dirty="0" smtClean="0"/>
              <a:t> evolve to cater to the needs of its users. As such, </a:t>
            </a:r>
            <a:r>
              <a:rPr lang="en-US" sz="1200" dirty="0" err="1" smtClean="0"/>
              <a:t>Songkick</a:t>
            </a:r>
            <a:r>
              <a:rPr lang="en-US" sz="1200" dirty="0" smtClean="0"/>
              <a:t> was awarded one of Time Magazine’s best Android applications in 2013. In 2015, it merged with </a:t>
            </a:r>
            <a:r>
              <a:rPr lang="en-US" sz="1200" dirty="0" err="1" smtClean="0"/>
              <a:t>CrowdSurge</a:t>
            </a:r>
            <a:r>
              <a:rPr lang="en-US" sz="1200" dirty="0" smtClean="0"/>
              <a:t> to spread their reach and to sell</a:t>
            </a:r>
            <a:r>
              <a:rPr lang="en-US" sz="1200" baseline="0" dirty="0" smtClean="0"/>
              <a:t> tickets to a broader customer base. Overall, </a:t>
            </a:r>
            <a:r>
              <a:rPr lang="en-US" sz="2400" baseline="0" dirty="0" smtClean="0"/>
              <a:t>t</a:t>
            </a:r>
            <a:r>
              <a:rPr lang="en-US" sz="2400" dirty="0" smtClean="0"/>
              <a:t>he use of the application is highly recommended because it is easy to use. Since</a:t>
            </a:r>
            <a:r>
              <a:rPr lang="en-US" sz="2400" baseline="0" dirty="0" smtClean="0"/>
              <a:t> the application is only available on Android and iPhone, Samsung and other smartphone users will not be able to access it. In addition, </a:t>
            </a:r>
            <a:r>
              <a:rPr lang="en-US" sz="2400" dirty="0" smtClean="0"/>
              <a:t>individuals that prefer to not use applications for buying tickets will not find this service useful. Thus, it is a useful app for the specific</a:t>
            </a:r>
            <a:r>
              <a:rPr lang="en-US" sz="2400" baseline="0" dirty="0" smtClean="0"/>
              <a:t> audience that </a:t>
            </a:r>
            <a:r>
              <a:rPr lang="en-US" sz="2400" baseline="0" dirty="0" err="1" smtClean="0"/>
              <a:t>Songkick</a:t>
            </a:r>
            <a:r>
              <a:rPr lang="en-US" sz="2400" baseline="0" dirty="0" smtClean="0"/>
              <a:t> targets, but it is not accessible to people that fall outside this target demographic.</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0B566A14-F5DB-4CDA-A605-C9645540D7D4}" type="slidenum">
              <a:rPr lang="en-US" smtClean="0"/>
              <a:t>6</a:t>
            </a:fld>
            <a:endParaRPr lang="en-US"/>
          </a:p>
        </p:txBody>
      </p:sp>
    </p:spTree>
    <p:extLst>
      <p:ext uri="{BB962C8B-B14F-4D97-AF65-F5344CB8AC3E}">
        <p14:creationId xmlns:p14="http://schemas.microsoft.com/office/powerpoint/2010/main" val="110102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Songkick</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Name</a:t>
            </a:r>
          </a:p>
          <a:p>
            <a:r>
              <a:rPr lang="en-US" dirty="0" smtClean="0"/>
              <a:t>Class</a:t>
            </a:r>
          </a:p>
          <a:p>
            <a:r>
              <a:rPr lang="en-US" dirty="0" smtClean="0"/>
              <a:t>Professor</a:t>
            </a:r>
          </a:p>
          <a:p>
            <a:r>
              <a:rPr lang="en-US" dirty="0" smtClean="0"/>
              <a:t>September 26, 2015</a:t>
            </a:r>
            <a:endParaRPr lang="en-US" dirty="0"/>
          </a:p>
        </p:txBody>
      </p:sp>
    </p:spTree>
    <p:extLst>
      <p:ext uri="{BB962C8B-B14F-4D97-AF65-F5344CB8AC3E}">
        <p14:creationId xmlns:p14="http://schemas.microsoft.com/office/powerpoint/2010/main" val="380729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097280" y="1845734"/>
            <a:ext cx="4499956" cy="4023360"/>
          </a:xfrm>
        </p:spPr>
        <p:txBody>
          <a:bodyPr>
            <a:normAutofit fontScale="92500" lnSpcReduction="10000"/>
          </a:bodyPr>
          <a:lstStyle/>
          <a:p>
            <a:pPr>
              <a:buFont typeface="Arial" panose="020B0604020202020204" pitchFamily="34" charset="0"/>
              <a:buChar char="•"/>
            </a:pPr>
            <a:r>
              <a:rPr lang="en-US" sz="2400" dirty="0" smtClean="0"/>
              <a:t> The company </a:t>
            </a:r>
            <a:r>
              <a:rPr lang="en-US" sz="2400" dirty="0"/>
              <a:t>was founded by Ian Hogarth, Michelle </a:t>
            </a:r>
            <a:r>
              <a:rPr lang="en-US" sz="2400" dirty="0" smtClean="0"/>
              <a:t>You, </a:t>
            </a:r>
            <a:r>
              <a:rPr lang="en-US" sz="2400" dirty="0"/>
              <a:t>and Pete </a:t>
            </a:r>
            <a:r>
              <a:rPr lang="en-US" sz="2400" dirty="0" smtClean="0"/>
              <a:t>Smith in 2007 in London</a:t>
            </a:r>
          </a:p>
          <a:p>
            <a:pPr>
              <a:buFont typeface="Arial" panose="020B0604020202020204" pitchFamily="34" charset="0"/>
              <a:buChar char="•"/>
            </a:pPr>
            <a:r>
              <a:rPr lang="en-US" sz="2400" dirty="0"/>
              <a:t> </a:t>
            </a:r>
            <a:r>
              <a:rPr lang="en-US" sz="2400" dirty="0" smtClean="0"/>
              <a:t>This application allows music fans to track their favorite bands and determine when they will be performing in their area</a:t>
            </a:r>
          </a:p>
          <a:p>
            <a:pPr lvl="1">
              <a:buFont typeface="Arial" panose="020B0604020202020204" pitchFamily="34" charset="0"/>
              <a:buChar char="•"/>
            </a:pPr>
            <a:r>
              <a:rPr lang="en-US" sz="2400" dirty="0" smtClean="0"/>
              <a:t>It also provides other news about live music events</a:t>
            </a:r>
          </a:p>
          <a:p>
            <a:pPr>
              <a:buFont typeface="Arial" panose="020B0604020202020204" pitchFamily="34" charset="0"/>
              <a:buChar char="•"/>
            </a:pPr>
            <a:r>
              <a:rPr lang="en-US" sz="2400" dirty="0"/>
              <a:t> </a:t>
            </a:r>
            <a:r>
              <a:rPr lang="en-US" sz="2400" dirty="0" smtClean="0"/>
              <a:t>More than 10 million people use this application each month (Bradshaw, 2014)</a:t>
            </a:r>
            <a:endParaRPr lang="en-US" sz="2400" dirty="0"/>
          </a:p>
          <a:p>
            <a:pPr marL="201168" lvl="1" indent="0">
              <a:buNone/>
            </a:pPr>
            <a:endParaRPr lang="en-US" dirty="0"/>
          </a:p>
        </p:txBody>
      </p:sp>
      <p:pic>
        <p:nvPicPr>
          <p:cNvPr id="4" name="Picture 3"/>
          <p:cNvPicPr>
            <a:picLocks noChangeAspect="1"/>
          </p:cNvPicPr>
          <p:nvPr/>
        </p:nvPicPr>
        <p:blipFill>
          <a:blip r:embed="rId3"/>
          <a:stretch>
            <a:fillRect/>
          </a:stretch>
        </p:blipFill>
        <p:spPr>
          <a:xfrm>
            <a:off x="5916930" y="2071476"/>
            <a:ext cx="5238750" cy="3571875"/>
          </a:xfrm>
          <a:prstGeom prst="rect">
            <a:avLst/>
          </a:prstGeom>
        </p:spPr>
      </p:pic>
    </p:spTree>
    <p:extLst>
      <p:ext uri="{BB962C8B-B14F-4D97-AF65-F5344CB8AC3E}">
        <p14:creationId xmlns:p14="http://schemas.microsoft.com/office/powerpoint/2010/main" val="79025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Market or Customer Base</a:t>
            </a:r>
            <a:endParaRPr lang="en-US" dirty="0"/>
          </a:p>
        </p:txBody>
      </p:sp>
      <p:sp>
        <p:nvSpPr>
          <p:cNvPr id="3" name="Content Placeholder 2"/>
          <p:cNvSpPr>
            <a:spLocks noGrp="1"/>
          </p:cNvSpPr>
          <p:nvPr>
            <p:ph idx="1"/>
          </p:nvPr>
        </p:nvSpPr>
        <p:spPr>
          <a:xfrm>
            <a:off x="5600700" y="1982894"/>
            <a:ext cx="5554980" cy="4023360"/>
          </a:xfrm>
        </p:spPr>
        <p:txBody>
          <a:bodyPr>
            <a:normAutofit/>
          </a:bodyPr>
          <a:lstStyle/>
          <a:p>
            <a:pPr>
              <a:buFont typeface="Arial" panose="020B0604020202020204" pitchFamily="34" charset="0"/>
              <a:buChar char="•"/>
            </a:pPr>
            <a:r>
              <a:rPr lang="en-US" sz="2400" dirty="0"/>
              <a:t> </a:t>
            </a:r>
            <a:r>
              <a:rPr lang="en-US" sz="2400" dirty="0" smtClean="0"/>
              <a:t>This business targets people who primarily use smartphones (</a:t>
            </a:r>
            <a:r>
              <a:rPr lang="en-US" sz="2400" dirty="0" err="1" smtClean="0"/>
              <a:t>Sisaro</a:t>
            </a:r>
            <a:r>
              <a:rPr lang="en-US" sz="2400" dirty="0" smtClean="0"/>
              <a:t>, 2011)</a:t>
            </a:r>
          </a:p>
          <a:p>
            <a:pPr lvl="1">
              <a:buFont typeface="Arial" panose="020B0604020202020204" pitchFamily="34" charset="0"/>
              <a:buChar char="•"/>
            </a:pPr>
            <a:r>
              <a:rPr lang="en-US" sz="2200" dirty="0" smtClean="0"/>
              <a:t>Both Google and Android versions of </a:t>
            </a:r>
            <a:r>
              <a:rPr lang="en-US" sz="2200" dirty="0" err="1" smtClean="0"/>
              <a:t>Songkick</a:t>
            </a:r>
            <a:r>
              <a:rPr lang="en-US" sz="2200" dirty="0" smtClean="0"/>
              <a:t> are currently available</a:t>
            </a:r>
          </a:p>
          <a:p>
            <a:pPr>
              <a:buFont typeface="Arial" panose="020B0604020202020204" pitchFamily="34" charset="0"/>
              <a:buChar char="•"/>
            </a:pPr>
            <a:r>
              <a:rPr lang="en-US" sz="2400" dirty="0" smtClean="0"/>
              <a:t> Since a wide variety of music is covered on the application, </a:t>
            </a:r>
            <a:r>
              <a:rPr lang="en-US" sz="2400" dirty="0" err="1" smtClean="0"/>
              <a:t>Songkick</a:t>
            </a:r>
            <a:r>
              <a:rPr lang="en-US" sz="2400" dirty="0" smtClean="0"/>
              <a:t> is meant to appeal to people of all ages and demographics</a:t>
            </a:r>
          </a:p>
          <a:p>
            <a:pPr>
              <a:buFont typeface="Arial" panose="020B0604020202020204" pitchFamily="34" charset="0"/>
              <a:buChar char="•"/>
            </a:pPr>
            <a:r>
              <a:rPr lang="en-US" sz="2400" dirty="0"/>
              <a:t> </a:t>
            </a:r>
            <a:r>
              <a:rPr lang="en-US" sz="2400" dirty="0" err="1" smtClean="0"/>
              <a:t>Songkick</a:t>
            </a:r>
            <a:r>
              <a:rPr lang="en-US" sz="2400" dirty="0" smtClean="0"/>
              <a:t> now also targets musicians who need help funding their tours</a:t>
            </a:r>
            <a:endParaRPr lang="en-US" sz="2400" dirty="0"/>
          </a:p>
        </p:txBody>
      </p:sp>
      <p:pic>
        <p:nvPicPr>
          <p:cNvPr id="4" name="Picture 3"/>
          <p:cNvPicPr>
            <a:picLocks noChangeAspect="1"/>
          </p:cNvPicPr>
          <p:nvPr/>
        </p:nvPicPr>
        <p:blipFill>
          <a:blip r:embed="rId3"/>
          <a:stretch>
            <a:fillRect/>
          </a:stretch>
        </p:blipFill>
        <p:spPr>
          <a:xfrm>
            <a:off x="1097280" y="1982894"/>
            <a:ext cx="3977310" cy="3404446"/>
          </a:xfrm>
          <a:prstGeom prst="rect">
            <a:avLst/>
          </a:prstGeom>
        </p:spPr>
      </p:pic>
    </p:spTree>
    <p:extLst>
      <p:ext uri="{BB962C8B-B14F-4D97-AF65-F5344CB8AC3E}">
        <p14:creationId xmlns:p14="http://schemas.microsoft.com/office/powerpoint/2010/main" val="265382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Stream</a:t>
            </a:r>
            <a:endParaRPr lang="en-US" dirty="0"/>
          </a:p>
        </p:txBody>
      </p:sp>
      <p:sp>
        <p:nvSpPr>
          <p:cNvPr id="3" name="Content Placeholder 2"/>
          <p:cNvSpPr>
            <a:spLocks noGrp="1"/>
          </p:cNvSpPr>
          <p:nvPr>
            <p:ph idx="1"/>
          </p:nvPr>
        </p:nvSpPr>
        <p:spPr>
          <a:xfrm>
            <a:off x="1097280" y="1845734"/>
            <a:ext cx="5029200" cy="4023360"/>
          </a:xfrm>
        </p:spPr>
        <p:txBody>
          <a:bodyPr>
            <a:normAutofit/>
          </a:bodyPr>
          <a:lstStyle/>
          <a:p>
            <a:pPr>
              <a:buFont typeface="Arial" panose="020B0604020202020204" pitchFamily="34" charset="0"/>
              <a:buChar char="•"/>
            </a:pPr>
            <a:r>
              <a:rPr lang="en-US" sz="2400" dirty="0" smtClean="0"/>
              <a:t> </a:t>
            </a:r>
            <a:r>
              <a:rPr lang="en-US" sz="2400" dirty="0" err="1" smtClean="0"/>
              <a:t>Songkick</a:t>
            </a:r>
            <a:r>
              <a:rPr lang="en-US" sz="2400" dirty="0" smtClean="0"/>
              <a:t> earns its money through referrals</a:t>
            </a:r>
          </a:p>
          <a:p>
            <a:pPr lvl="1">
              <a:buFont typeface="Arial" panose="020B0604020202020204" pitchFamily="34" charset="0"/>
              <a:buChar char="•"/>
            </a:pPr>
            <a:r>
              <a:rPr lang="en-US" sz="2400" dirty="0" smtClean="0"/>
              <a:t>The company puts customers in touch with concerts they may be interested in</a:t>
            </a:r>
          </a:p>
          <a:p>
            <a:pPr lvl="1">
              <a:buFont typeface="Arial" panose="020B0604020202020204" pitchFamily="34" charset="0"/>
              <a:buChar char="•"/>
            </a:pPr>
            <a:r>
              <a:rPr lang="en-US" sz="2400" dirty="0" smtClean="0"/>
              <a:t>When customers buy tickets, </a:t>
            </a:r>
            <a:r>
              <a:rPr lang="en-US" sz="2400" dirty="0" err="1" smtClean="0"/>
              <a:t>Songkick’s</a:t>
            </a:r>
            <a:r>
              <a:rPr lang="en-US" sz="2400" dirty="0" smtClean="0"/>
              <a:t> partners will provide it with commission for the purchase</a:t>
            </a:r>
          </a:p>
          <a:p>
            <a:pPr lvl="1">
              <a:buFont typeface="Arial" panose="020B0604020202020204" pitchFamily="34" charset="0"/>
              <a:buChar char="•"/>
            </a:pPr>
            <a:r>
              <a:rPr lang="en-US" sz="2400" dirty="0" err="1" smtClean="0"/>
              <a:t>Songkick</a:t>
            </a:r>
            <a:r>
              <a:rPr lang="en-US" sz="2400" dirty="0" smtClean="0"/>
              <a:t> therefore makes more money by optimizing its app for more widespread use</a:t>
            </a:r>
            <a:endParaRPr lang="en-US" sz="2400" dirty="0"/>
          </a:p>
        </p:txBody>
      </p:sp>
      <p:pic>
        <p:nvPicPr>
          <p:cNvPr id="4" name="Picture 3"/>
          <p:cNvPicPr>
            <a:picLocks noChangeAspect="1"/>
          </p:cNvPicPr>
          <p:nvPr/>
        </p:nvPicPr>
        <p:blipFill>
          <a:blip r:embed="rId3"/>
          <a:stretch>
            <a:fillRect/>
          </a:stretch>
        </p:blipFill>
        <p:spPr>
          <a:xfrm>
            <a:off x="7169467" y="1737360"/>
            <a:ext cx="3986213" cy="4445591"/>
          </a:xfrm>
          <a:prstGeom prst="rect">
            <a:avLst/>
          </a:prstGeom>
        </p:spPr>
      </p:pic>
    </p:spTree>
    <p:extLst>
      <p:ext uri="{BB962C8B-B14F-4D97-AF65-F5344CB8AC3E}">
        <p14:creationId xmlns:p14="http://schemas.microsoft.com/office/powerpoint/2010/main" val="262268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Competitors </a:t>
            </a:r>
            <a:endParaRPr lang="en-US" dirty="0"/>
          </a:p>
        </p:txBody>
      </p:sp>
      <p:sp>
        <p:nvSpPr>
          <p:cNvPr id="3" name="Content Placeholder 2"/>
          <p:cNvSpPr>
            <a:spLocks noGrp="1"/>
          </p:cNvSpPr>
          <p:nvPr>
            <p:ph idx="1"/>
          </p:nvPr>
        </p:nvSpPr>
        <p:spPr>
          <a:xfrm>
            <a:off x="6012180" y="1845734"/>
            <a:ext cx="5669280" cy="4023360"/>
          </a:xfrm>
        </p:spPr>
        <p:txBody>
          <a:bodyPr>
            <a:normAutofit fontScale="92500" lnSpcReduction="10000"/>
          </a:bodyPr>
          <a:lstStyle/>
          <a:p>
            <a:pPr>
              <a:buFont typeface="Arial" panose="020B0604020202020204" pitchFamily="34" charset="0"/>
              <a:buChar char="•"/>
            </a:pPr>
            <a:r>
              <a:rPr lang="en-US" sz="2600" dirty="0" smtClean="0"/>
              <a:t> Direct competitors include:</a:t>
            </a:r>
          </a:p>
          <a:p>
            <a:pPr lvl="1">
              <a:buFont typeface="Arial" panose="020B0604020202020204" pitchFamily="34" charset="0"/>
              <a:buChar char="•"/>
            </a:pPr>
            <a:r>
              <a:rPr lang="en-US" sz="2600" dirty="0" err="1" smtClean="0"/>
              <a:t>GigLovers</a:t>
            </a:r>
            <a:endParaRPr lang="en-US" sz="2600" dirty="0" smtClean="0"/>
          </a:p>
          <a:p>
            <a:pPr lvl="1">
              <a:buFont typeface="Arial" panose="020B0604020202020204" pitchFamily="34" charset="0"/>
              <a:buChar char="•"/>
            </a:pPr>
            <a:r>
              <a:rPr lang="en-US" sz="2600" dirty="0" err="1" smtClean="0"/>
              <a:t>Bandsintown</a:t>
            </a:r>
            <a:endParaRPr lang="en-US" sz="2600" dirty="0" smtClean="0"/>
          </a:p>
          <a:p>
            <a:pPr lvl="1">
              <a:buFont typeface="Arial" panose="020B0604020202020204" pitchFamily="34" charset="0"/>
              <a:buChar char="•"/>
            </a:pPr>
            <a:r>
              <a:rPr lang="en-US" sz="2600" dirty="0" err="1" smtClean="0"/>
              <a:t>Applauze</a:t>
            </a:r>
            <a:endParaRPr lang="en-US" sz="2600" dirty="0" smtClean="0"/>
          </a:p>
          <a:p>
            <a:pPr lvl="1">
              <a:buFont typeface="Arial" panose="020B0604020202020204" pitchFamily="34" charset="0"/>
              <a:buChar char="•"/>
            </a:pPr>
            <a:r>
              <a:rPr lang="en-US" sz="2600" dirty="0" err="1" smtClean="0"/>
              <a:t>Livekick</a:t>
            </a:r>
            <a:endParaRPr lang="en-US" sz="2600" dirty="0" smtClean="0"/>
          </a:p>
          <a:p>
            <a:pPr lvl="1">
              <a:buFont typeface="Arial" panose="020B0604020202020204" pitchFamily="34" charset="0"/>
              <a:buChar char="•"/>
            </a:pPr>
            <a:r>
              <a:rPr lang="en-US" sz="2600" dirty="0" smtClean="0"/>
              <a:t>My Concert Archive</a:t>
            </a:r>
          </a:p>
          <a:p>
            <a:pPr lvl="1">
              <a:buFont typeface="Arial" panose="020B0604020202020204" pitchFamily="34" charset="0"/>
              <a:buChar char="•"/>
            </a:pPr>
            <a:r>
              <a:rPr lang="en-US" sz="2600" dirty="0" err="1" smtClean="0"/>
              <a:t>TiBconcerts</a:t>
            </a:r>
            <a:endParaRPr lang="en-US" sz="2600" dirty="0" smtClean="0"/>
          </a:p>
          <a:p>
            <a:pPr>
              <a:buFont typeface="Arial" panose="020B0604020202020204" pitchFamily="34" charset="0"/>
              <a:buChar char="•"/>
            </a:pPr>
            <a:r>
              <a:rPr lang="en-US" sz="2600" dirty="0"/>
              <a:t> </a:t>
            </a:r>
            <a:r>
              <a:rPr lang="en-US" sz="2600" dirty="0" smtClean="0"/>
              <a:t>These applications and websites allow users to access news and information about upcoming concerts and some allow users to purchase the tickets for these events directly</a:t>
            </a:r>
            <a:endParaRPr lang="en-US" sz="2600" dirty="0"/>
          </a:p>
          <a:p>
            <a:pPr lvl="1">
              <a:buFont typeface="Arial" panose="020B0604020202020204" pitchFamily="34" charset="0"/>
              <a:buChar char="•"/>
            </a:pPr>
            <a:endParaRPr lang="en-US" dirty="0"/>
          </a:p>
        </p:txBody>
      </p:sp>
      <p:pic>
        <p:nvPicPr>
          <p:cNvPr id="5" name="Picture 4"/>
          <p:cNvPicPr>
            <a:picLocks noChangeAspect="1"/>
          </p:cNvPicPr>
          <p:nvPr/>
        </p:nvPicPr>
        <p:blipFill>
          <a:blip r:embed="rId3"/>
          <a:stretch>
            <a:fillRect/>
          </a:stretch>
        </p:blipFill>
        <p:spPr>
          <a:xfrm>
            <a:off x="347030" y="2341986"/>
            <a:ext cx="5665150" cy="3030855"/>
          </a:xfrm>
          <a:prstGeom prst="rect">
            <a:avLst/>
          </a:prstGeom>
        </p:spPr>
      </p:pic>
    </p:spTree>
    <p:extLst>
      <p:ext uri="{BB962C8B-B14F-4D97-AF65-F5344CB8AC3E}">
        <p14:creationId xmlns:p14="http://schemas.microsoft.com/office/powerpoint/2010/main" val="411246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News and Evaluation</a:t>
            </a:r>
            <a:endParaRPr lang="en-US" dirty="0"/>
          </a:p>
        </p:txBody>
      </p:sp>
      <p:sp>
        <p:nvSpPr>
          <p:cNvPr id="3" name="Content Placeholder 2"/>
          <p:cNvSpPr>
            <a:spLocks noGrp="1"/>
          </p:cNvSpPr>
          <p:nvPr>
            <p:ph idx="1"/>
          </p:nvPr>
        </p:nvSpPr>
        <p:spPr>
          <a:xfrm>
            <a:off x="1097280" y="1845734"/>
            <a:ext cx="4480560" cy="4023360"/>
          </a:xfrm>
        </p:spPr>
        <p:txBody>
          <a:bodyPr>
            <a:noAutofit/>
          </a:bodyPr>
          <a:lstStyle/>
          <a:p>
            <a:pPr>
              <a:buFont typeface="Arial" panose="020B0604020202020204" pitchFamily="34" charset="0"/>
              <a:buChar char="•"/>
            </a:pPr>
            <a:r>
              <a:rPr lang="en-US" sz="2400" dirty="0" smtClean="0"/>
              <a:t> </a:t>
            </a:r>
            <a:r>
              <a:rPr lang="en-US" sz="2400" dirty="0" err="1" smtClean="0"/>
              <a:t>Songkick</a:t>
            </a:r>
            <a:r>
              <a:rPr lang="en-US" sz="2400" dirty="0" smtClean="0"/>
              <a:t> was awarded one of Time Magazine’s best Android applications in 2013</a:t>
            </a:r>
          </a:p>
          <a:p>
            <a:pPr>
              <a:buFont typeface="Arial" panose="020B0604020202020204" pitchFamily="34" charset="0"/>
              <a:buChar char="•"/>
            </a:pPr>
            <a:r>
              <a:rPr lang="en-US" sz="2400" dirty="0"/>
              <a:t> </a:t>
            </a:r>
            <a:r>
              <a:rPr lang="en-US" sz="2400" dirty="0" smtClean="0"/>
              <a:t>In 2015, it merged with </a:t>
            </a:r>
            <a:r>
              <a:rPr lang="en-US" sz="2400" dirty="0" err="1" smtClean="0"/>
              <a:t>CrowdSurge</a:t>
            </a:r>
            <a:r>
              <a:rPr lang="en-US" sz="2400" dirty="0" smtClean="0"/>
              <a:t> to spread their reach</a:t>
            </a:r>
          </a:p>
          <a:p>
            <a:pPr>
              <a:buFont typeface="Arial" panose="020B0604020202020204" pitchFamily="34" charset="0"/>
              <a:buChar char="•"/>
            </a:pPr>
            <a:r>
              <a:rPr lang="en-US" sz="2400" dirty="0"/>
              <a:t> </a:t>
            </a:r>
            <a:r>
              <a:rPr lang="en-US" sz="2400" dirty="0" smtClean="0"/>
              <a:t>The use of the application is highly recommended because it is easy to use</a:t>
            </a:r>
          </a:p>
          <a:p>
            <a:pPr lvl="1">
              <a:buFont typeface="Arial" panose="020B0604020202020204" pitchFamily="34" charset="0"/>
              <a:buChar char="•"/>
            </a:pPr>
            <a:r>
              <a:rPr lang="en-US" sz="2400" dirty="0" smtClean="0"/>
              <a:t>However, individuals that prefer to not use applications for buying tickets will not find this service useful</a:t>
            </a:r>
            <a:endParaRPr lang="en-US" sz="2400" dirty="0"/>
          </a:p>
        </p:txBody>
      </p:sp>
      <p:pic>
        <p:nvPicPr>
          <p:cNvPr id="4" name="Picture 3"/>
          <p:cNvPicPr>
            <a:picLocks noChangeAspect="1"/>
          </p:cNvPicPr>
          <p:nvPr/>
        </p:nvPicPr>
        <p:blipFill>
          <a:blip r:embed="rId3"/>
          <a:stretch>
            <a:fillRect/>
          </a:stretch>
        </p:blipFill>
        <p:spPr>
          <a:xfrm>
            <a:off x="5853112" y="1845734"/>
            <a:ext cx="5942648" cy="4206594"/>
          </a:xfrm>
          <a:prstGeom prst="rect">
            <a:avLst/>
          </a:prstGeom>
        </p:spPr>
      </p:pic>
    </p:spTree>
    <p:extLst>
      <p:ext uri="{BB962C8B-B14F-4D97-AF65-F5344CB8AC3E}">
        <p14:creationId xmlns:p14="http://schemas.microsoft.com/office/powerpoint/2010/main" val="232181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3200" dirty="0" smtClean="0"/>
              <a:t>Bradshaw, T. </a:t>
            </a:r>
            <a:r>
              <a:rPr lang="en-US" sz="3200" dirty="0"/>
              <a:t>(2014). </a:t>
            </a:r>
            <a:r>
              <a:rPr lang="en-US" sz="3200" dirty="0" err="1" smtClean="0"/>
              <a:t>Songkick</a:t>
            </a:r>
            <a:r>
              <a:rPr lang="en-US" sz="3200" dirty="0" smtClean="0"/>
              <a:t> </a:t>
            </a:r>
            <a:r>
              <a:rPr lang="en-US" sz="3200" dirty="0"/>
              <a:t>makes a noise with 10m </a:t>
            </a:r>
            <a:endParaRPr lang="en-US" sz="3200" dirty="0" smtClean="0"/>
          </a:p>
          <a:p>
            <a:pPr marL="201168" lvl="1" indent="0">
              <a:buNone/>
            </a:pPr>
            <a:r>
              <a:rPr lang="en-US" sz="3000" dirty="0"/>
              <a:t>	</a:t>
            </a:r>
            <a:r>
              <a:rPr lang="en-US" sz="3000" dirty="0" smtClean="0"/>
              <a:t>subscribers. Retrieved from 	http</a:t>
            </a:r>
            <a:r>
              <a:rPr lang="en-US" sz="3000" dirty="0"/>
              <a:t>://</a:t>
            </a:r>
            <a:r>
              <a:rPr lang="en-US" sz="3000" dirty="0" smtClean="0"/>
              <a:t>www.ft.com/cms/s/0/82635984-e5bc-11e3-aeef-	00144feabdc0.html#axzz330Gghirn</a:t>
            </a:r>
          </a:p>
          <a:p>
            <a:pPr marL="201168" lvl="1" indent="0">
              <a:buNone/>
            </a:pPr>
            <a:r>
              <a:rPr lang="en-US" sz="3000" dirty="0" err="1" smtClean="0"/>
              <a:t>Sisaro</a:t>
            </a:r>
            <a:r>
              <a:rPr lang="en-US" sz="3000" dirty="0" smtClean="0"/>
              <a:t>, B. (2011). A Go-to Site for Tracking Music Acts. </a:t>
            </a:r>
            <a:r>
              <a:rPr lang="en-US" sz="3000" smtClean="0"/>
              <a:t>Retrieved	from 	http</a:t>
            </a:r>
            <a:r>
              <a:rPr lang="en-US" sz="3000"/>
              <a:t>://</a:t>
            </a:r>
            <a:r>
              <a:rPr lang="en-US" sz="3000" smtClean="0"/>
              <a:t>www.nytimes.com/2011/05/02/business/media/02	songkick.html</a:t>
            </a:r>
            <a:endParaRPr lang="en-US" sz="3000" dirty="0"/>
          </a:p>
        </p:txBody>
      </p:sp>
    </p:spTree>
    <p:extLst>
      <p:ext uri="{BB962C8B-B14F-4D97-AF65-F5344CB8AC3E}">
        <p14:creationId xmlns:p14="http://schemas.microsoft.com/office/powerpoint/2010/main" val="320880220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TotalTime>
  <Words>860</Words>
  <Application>Microsoft Office PowerPoint</Application>
  <PresentationFormat>Widescreen</PresentationFormat>
  <Paragraphs>48</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Songkick</vt:lpstr>
      <vt:lpstr>Background</vt:lpstr>
      <vt:lpstr>Target Market or Customer Base</vt:lpstr>
      <vt:lpstr>Revenue Stream</vt:lpstr>
      <vt:lpstr>Primary Competitors </vt:lpstr>
      <vt:lpstr>Company News and Evaluation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SongKick</dc:title>
  <dc:creator>cherylmazzeo</dc:creator>
  <cp:lastModifiedBy>cherylmazzeo</cp:lastModifiedBy>
  <cp:revision>12</cp:revision>
  <dcterms:created xsi:type="dcterms:W3CDTF">2015-09-27T01:37:01Z</dcterms:created>
  <dcterms:modified xsi:type="dcterms:W3CDTF">2015-09-27T02:18:09Z</dcterms:modified>
</cp:coreProperties>
</file>