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3734" autoAdjust="0"/>
  </p:normalViewPr>
  <p:slideViewPr>
    <p:cSldViewPr snapToGrid="0">
      <p:cViewPr varScale="1">
        <p:scale>
          <a:sx n="47" d="100"/>
          <a:sy n="47" d="100"/>
        </p:scale>
        <p:origin x="162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6804F-C28C-4ECF-BD2A-8C6061F9AA3F}" type="datetimeFigureOut">
              <a:rPr lang="en-GB" smtClean="0"/>
              <a:t>30/08/2015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BE1C7A-F325-416D-87FE-ECD9DBFCA69B}" type="slidenum">
              <a:rPr lang="en-GB" smtClean="0"/>
              <a:t>‹#›</a:t>
            </a:fld>
            <a:endParaRPr lang="en-GB"/>
          </a:p>
        </p:txBody>
      </p:sp>
    </p:spTree>
    <p:extLst>
      <p:ext uri="{BB962C8B-B14F-4D97-AF65-F5344CB8AC3E}">
        <p14:creationId xmlns:p14="http://schemas.microsoft.com/office/powerpoint/2010/main" val="219304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 could help your child achieve academic success by simply spending more time with them, would you do it? Homeschooling is an option</a:t>
            </a:r>
            <a:r>
              <a:rPr lang="en-US" sz="1200" kern="1200" baseline="0" dirty="0" smtClean="0">
                <a:solidFill>
                  <a:schemeClr val="tx1"/>
                </a:solidFill>
                <a:effectLst/>
                <a:latin typeface="+mn-lt"/>
                <a:ea typeface="+mn-ea"/>
                <a:cs typeface="+mn-cs"/>
              </a:rPr>
              <a:t> that many parents could use to help their children have accessed to personalized learning to help their grades. It is important for parents to determine if homeschooling is a good option for their child based on the availability and knowledge of the parents in addition to the needs of the children.</a:t>
            </a:r>
            <a:endParaRPr lang="en-GB" dirty="0"/>
          </a:p>
        </p:txBody>
      </p:sp>
      <p:sp>
        <p:nvSpPr>
          <p:cNvPr id="4" name="Slide Number Placeholder 3"/>
          <p:cNvSpPr>
            <a:spLocks noGrp="1"/>
          </p:cNvSpPr>
          <p:nvPr>
            <p:ph type="sldNum" sz="quarter" idx="10"/>
          </p:nvPr>
        </p:nvSpPr>
        <p:spPr/>
        <p:txBody>
          <a:bodyPr/>
          <a:lstStyle/>
          <a:p>
            <a:fld id="{BEBE1C7A-F325-416D-87FE-ECD9DBFCA69B}" type="slidenum">
              <a:rPr lang="en-GB" smtClean="0"/>
              <a:t>2</a:t>
            </a:fld>
            <a:endParaRPr lang="en-GB"/>
          </a:p>
        </p:txBody>
      </p:sp>
    </p:spTree>
    <p:extLst>
      <p:ext uri="{BB962C8B-B14F-4D97-AF65-F5344CB8AC3E}">
        <p14:creationId xmlns:p14="http://schemas.microsoft.com/office/powerpoint/2010/main" val="2003626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parents are concerned with their child’s academic success. Parents are worried about their teacher’s knowledge</a:t>
            </a:r>
            <a:r>
              <a:rPr lang="en-US" sz="1200" kern="1200" baseline="0" dirty="0" smtClean="0">
                <a:solidFill>
                  <a:schemeClr val="tx1"/>
                </a:solidFill>
                <a:effectLst/>
                <a:latin typeface="+mn-lt"/>
                <a:ea typeface="+mn-ea"/>
                <a:cs typeface="+mn-cs"/>
              </a:rPr>
              <a:t> and abilities in addition to the classroom learning environment. </a:t>
            </a:r>
            <a:r>
              <a:rPr lang="en-US" sz="1200" kern="1200" dirty="0" smtClean="0">
                <a:solidFill>
                  <a:schemeClr val="tx1"/>
                </a:solidFill>
                <a:effectLst/>
                <a:latin typeface="+mn-lt"/>
                <a:ea typeface="+mn-ea"/>
                <a:cs typeface="+mn-cs"/>
              </a:rPr>
              <a:t>Some parents argue that homeschooling is the most effective way to ensure that their children are able to succeed. In this manner, parents are able to become involved with various aspects of their child’s abilities and needs for improvement in a manner that is not possible in the traditional classroom.</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EBE1C7A-F325-416D-87FE-ECD9DBFCA69B}" type="slidenum">
              <a:rPr lang="en-GB" smtClean="0"/>
              <a:t>3</a:t>
            </a:fld>
            <a:endParaRPr lang="en-GB"/>
          </a:p>
        </p:txBody>
      </p:sp>
    </p:spTree>
    <p:extLst>
      <p:ext uri="{BB962C8B-B14F-4D97-AF65-F5344CB8AC3E}">
        <p14:creationId xmlns:p14="http://schemas.microsoft.com/office/powerpoint/2010/main" val="3194050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a:t>
            </a:r>
            <a:r>
              <a:rPr lang="en-US" sz="1200" kern="1200" baseline="0" dirty="0" smtClean="0">
                <a:solidFill>
                  <a:schemeClr val="tx1"/>
                </a:solidFill>
                <a:effectLst/>
                <a:latin typeface="+mn-lt"/>
                <a:ea typeface="+mn-ea"/>
                <a:cs typeface="+mn-cs"/>
              </a:rPr>
              <a:t> are an increasing amount of students being homeschooled. </a:t>
            </a:r>
            <a:r>
              <a:rPr lang="en-US" sz="1200" kern="1200" dirty="0" smtClean="0">
                <a:solidFill>
                  <a:schemeClr val="tx1"/>
                </a:solidFill>
                <a:effectLst/>
                <a:latin typeface="+mn-lt"/>
                <a:ea typeface="+mn-ea"/>
                <a:cs typeface="+mn-cs"/>
              </a:rPr>
              <a:t>Some parents believe that home schooling allows children to develop a better understanding of academic material. On the other hand, some parents believe that providing students with a traditional classroom education can more effectively contribute to student learning.</a:t>
            </a:r>
            <a:r>
              <a:rPr lang="en-US" sz="1200" kern="1200" baseline="0" dirty="0" smtClean="0">
                <a:solidFill>
                  <a:schemeClr val="tx1"/>
                </a:solidFill>
                <a:effectLst/>
                <a:latin typeface="+mn-lt"/>
                <a:ea typeface="+mn-ea"/>
                <a:cs typeface="+mn-cs"/>
              </a:rPr>
              <a:t> P</a:t>
            </a:r>
            <a:r>
              <a:rPr lang="en-US" sz="1200" kern="1200" dirty="0" smtClean="0">
                <a:solidFill>
                  <a:schemeClr val="tx1"/>
                </a:solidFill>
                <a:effectLst/>
                <a:latin typeface="+mn-lt"/>
                <a:ea typeface="+mn-ea"/>
                <a:cs typeface="+mn-cs"/>
              </a:rPr>
              <a:t>arents from different socioeconomic backgrounds have different opinions and options and it pertains to homeschooling. A majority of children that forgo traditional classroom learning opportunities are white. In addition, parents who chose to homeschool their children are concerned with the school environment.</a:t>
            </a:r>
            <a:endParaRPr lang="en-GB" dirty="0"/>
          </a:p>
        </p:txBody>
      </p:sp>
      <p:sp>
        <p:nvSpPr>
          <p:cNvPr id="4" name="Slide Number Placeholder 3"/>
          <p:cNvSpPr>
            <a:spLocks noGrp="1"/>
          </p:cNvSpPr>
          <p:nvPr>
            <p:ph type="sldNum" sz="quarter" idx="10"/>
          </p:nvPr>
        </p:nvSpPr>
        <p:spPr/>
        <p:txBody>
          <a:bodyPr/>
          <a:lstStyle/>
          <a:p>
            <a:fld id="{BEBE1C7A-F325-416D-87FE-ECD9DBFCA69B}" type="slidenum">
              <a:rPr lang="en-GB" smtClean="0"/>
              <a:t>4</a:t>
            </a:fld>
            <a:endParaRPr lang="en-GB"/>
          </a:p>
        </p:txBody>
      </p:sp>
    </p:spTree>
    <p:extLst>
      <p:ext uri="{BB962C8B-B14F-4D97-AF65-F5344CB8AC3E}">
        <p14:creationId xmlns:p14="http://schemas.microsoft.com/office/powerpoint/2010/main" val="1094320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Individuals who come from low socioeconomic backgrounds were found to perform as well in a homeschooled environment compared to their wealthier peers. Because of their enhanced academic performance, children who are homeschooled are being actively recruited by colleges. These individuals also have a better chance of being accepted into college of their choice because they have higher ACT and SAT scores.</a:t>
            </a:r>
            <a:endParaRPr lang="en-GB" dirty="0"/>
          </a:p>
        </p:txBody>
      </p:sp>
      <p:sp>
        <p:nvSpPr>
          <p:cNvPr id="4" name="Slide Number Placeholder 3"/>
          <p:cNvSpPr>
            <a:spLocks noGrp="1"/>
          </p:cNvSpPr>
          <p:nvPr>
            <p:ph type="sldNum" sz="quarter" idx="10"/>
          </p:nvPr>
        </p:nvSpPr>
        <p:spPr/>
        <p:txBody>
          <a:bodyPr/>
          <a:lstStyle/>
          <a:p>
            <a:fld id="{BEBE1C7A-F325-416D-87FE-ECD9DBFCA69B}" type="slidenum">
              <a:rPr lang="en-GB" smtClean="0"/>
              <a:t>5</a:t>
            </a:fld>
            <a:endParaRPr lang="en-GB"/>
          </a:p>
        </p:txBody>
      </p:sp>
    </p:spTree>
    <p:extLst>
      <p:ext uri="{BB962C8B-B14F-4D97-AF65-F5344CB8AC3E}">
        <p14:creationId xmlns:p14="http://schemas.microsoft.com/office/powerpoint/2010/main" val="3257755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Critics of the claim that home-schooled students tend to perform better academically state that studies that have attempted to determine whether this phenomenon is truth have been flawed. Many of these studies are biased towards homeschooling and therefore are created in order to support this growing trend. “We simply can’t draw any conclusions about the academic performance of the “average </a:t>
            </a:r>
            <a:r>
              <a:rPr lang="en-GB" sz="1200" kern="1200" dirty="0" err="1" smtClean="0">
                <a:solidFill>
                  <a:schemeClr val="tx1"/>
                </a:solidFill>
                <a:effectLst/>
                <a:latin typeface="+mn-lt"/>
                <a:ea typeface="+mn-ea"/>
                <a:cs typeface="+mn-cs"/>
              </a:rPr>
              <a:t>homeschooler</a:t>
            </a:r>
            <a:r>
              <a:rPr lang="en-GB" sz="1200" kern="1200" dirty="0" smtClean="0">
                <a:solidFill>
                  <a:schemeClr val="tx1"/>
                </a:solidFill>
                <a:effectLst/>
                <a:latin typeface="+mn-lt"/>
                <a:ea typeface="+mn-ea"/>
                <a:cs typeface="+mn-cs"/>
              </a:rPr>
              <a:t>,” because none of the studies so often cited employ random samples representing the full range of </a:t>
            </a:r>
            <a:r>
              <a:rPr lang="en-GB" sz="1200" kern="1200" dirty="0" err="1" smtClean="0">
                <a:solidFill>
                  <a:schemeClr val="tx1"/>
                </a:solidFill>
                <a:effectLst/>
                <a:latin typeface="+mn-lt"/>
                <a:ea typeface="+mn-ea"/>
                <a:cs typeface="+mn-cs"/>
              </a:rPr>
              <a:t>homeschoolers</a:t>
            </a:r>
            <a:r>
              <a:rPr lang="en-GB" sz="1200" kern="1200" dirty="0" smtClean="0">
                <a:solidFill>
                  <a:schemeClr val="tx1"/>
                </a:solidFill>
                <a:effectLst/>
                <a:latin typeface="+mn-lt"/>
                <a:ea typeface="+mn-ea"/>
                <a:cs typeface="+mn-cs"/>
              </a:rPr>
              <a:t>”. It is therefore important to consider the meaning of the data that is generated and determine what this means for members of the general population.</a:t>
            </a:r>
          </a:p>
          <a:p>
            <a:endParaRPr lang="en-GB" dirty="0"/>
          </a:p>
        </p:txBody>
      </p:sp>
      <p:sp>
        <p:nvSpPr>
          <p:cNvPr id="4" name="Slide Number Placeholder 3"/>
          <p:cNvSpPr>
            <a:spLocks noGrp="1"/>
          </p:cNvSpPr>
          <p:nvPr>
            <p:ph type="sldNum" sz="quarter" idx="10"/>
          </p:nvPr>
        </p:nvSpPr>
        <p:spPr/>
        <p:txBody>
          <a:bodyPr/>
          <a:lstStyle/>
          <a:p>
            <a:fld id="{BEBE1C7A-F325-416D-87FE-ECD9DBFCA69B}" type="slidenum">
              <a:rPr lang="en-GB" smtClean="0"/>
              <a:t>6</a:t>
            </a:fld>
            <a:endParaRPr lang="en-GB"/>
          </a:p>
        </p:txBody>
      </p:sp>
    </p:spTree>
    <p:extLst>
      <p:ext uri="{BB962C8B-B14F-4D97-AF65-F5344CB8AC3E}">
        <p14:creationId xmlns:p14="http://schemas.microsoft.com/office/powerpoint/2010/main" val="840004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Individuals that are </a:t>
            </a:r>
            <a:r>
              <a:rPr lang="en-GB" sz="1200" kern="1200" dirty="0" err="1" smtClean="0">
                <a:solidFill>
                  <a:schemeClr val="tx1"/>
                </a:solidFill>
                <a:effectLst/>
                <a:latin typeface="+mn-lt"/>
                <a:ea typeface="+mn-ea"/>
                <a:cs typeface="+mn-cs"/>
              </a:rPr>
              <a:t>homeschooled</a:t>
            </a:r>
            <a:r>
              <a:rPr lang="en-GB" sz="1200" kern="1200" dirty="0" smtClean="0">
                <a:solidFill>
                  <a:schemeClr val="tx1"/>
                </a:solidFill>
                <a:effectLst/>
                <a:latin typeface="+mn-lt"/>
                <a:ea typeface="+mn-ea"/>
                <a:cs typeface="+mn-cs"/>
              </a:rPr>
              <a:t> are provided with individualized attention and are therefore able to develop specific skills that are targeted to help them academically (Bowen, 2014). Furthermore, these individuals are in a safe learning environment and students are able to strengthen bonds with their family members as a part of this process (Raise Smart Kid, </a:t>
            </a:r>
            <a:r>
              <a:rPr lang="en-GB" sz="1200" kern="1200" dirty="0" err="1" smtClean="0">
                <a:solidFill>
                  <a:schemeClr val="tx1"/>
                </a:solidFill>
                <a:effectLst/>
                <a:latin typeface="+mn-lt"/>
                <a:ea typeface="+mn-ea"/>
                <a:cs typeface="+mn-cs"/>
              </a:rPr>
              <a:t>n.d.</a:t>
            </a:r>
            <a:r>
              <a:rPr lang="en-GB" sz="1200" kern="1200" dirty="0" smtClean="0">
                <a:solidFill>
                  <a:schemeClr val="tx1"/>
                </a:solidFill>
                <a:effectLst/>
                <a:latin typeface="+mn-lt"/>
                <a:ea typeface="+mn-ea"/>
                <a:cs typeface="+mn-cs"/>
              </a:rPr>
              <a:t>). Last, homeschooling is particularly advantageous for children with special needs because they will be provided with exclusive focus.</a:t>
            </a:r>
            <a:endParaRPr lang="en-GB" dirty="0"/>
          </a:p>
        </p:txBody>
      </p:sp>
      <p:sp>
        <p:nvSpPr>
          <p:cNvPr id="4" name="Slide Number Placeholder 3"/>
          <p:cNvSpPr>
            <a:spLocks noGrp="1"/>
          </p:cNvSpPr>
          <p:nvPr>
            <p:ph type="sldNum" sz="quarter" idx="10"/>
          </p:nvPr>
        </p:nvSpPr>
        <p:spPr/>
        <p:txBody>
          <a:bodyPr/>
          <a:lstStyle/>
          <a:p>
            <a:fld id="{BEBE1C7A-F325-416D-87FE-ECD9DBFCA69B}" type="slidenum">
              <a:rPr lang="en-GB" smtClean="0"/>
              <a:t>7</a:t>
            </a:fld>
            <a:endParaRPr lang="en-GB"/>
          </a:p>
        </p:txBody>
      </p:sp>
    </p:spTree>
    <p:extLst>
      <p:ext uri="{BB962C8B-B14F-4D97-AF65-F5344CB8AC3E}">
        <p14:creationId xmlns:p14="http://schemas.microsoft.com/office/powerpoint/2010/main" val="3451936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important to consider that the homeschool environment requires a significant time investment on the behalf of the parent and the child will need to become involved in social activities. </a:t>
            </a:r>
            <a:r>
              <a:rPr lang="en-GB" sz="1200" kern="1200" dirty="0" smtClean="0">
                <a:solidFill>
                  <a:schemeClr val="tx1"/>
                </a:solidFill>
                <a:effectLst/>
                <a:latin typeface="+mn-lt"/>
                <a:ea typeface="+mn-ea"/>
                <a:cs typeface="+mn-cs"/>
              </a:rPr>
              <a:t>Traditional classroom learners are able to benefit from the social environment that is inherent of the classroom. These individuals are more likely to develop a social intelligence due to their required interactions with their classmates. However, the literature indicates that the degree of success that parents have in teaching their children social skills is independent of the schooling method and pertains more greatly to their overall opportunities to interact with individuals their age in addition </a:t>
            </a:r>
            <a:r>
              <a:rPr lang="en-GB" sz="1200" kern="1200" smtClean="0">
                <a:solidFill>
                  <a:schemeClr val="tx1"/>
                </a:solidFill>
                <a:effectLst/>
                <a:latin typeface="+mn-lt"/>
                <a:ea typeface="+mn-ea"/>
                <a:cs typeface="+mn-cs"/>
              </a:rPr>
              <a:t>to adults.</a:t>
            </a:r>
            <a:endParaRPr lang="en-GB" dirty="0"/>
          </a:p>
        </p:txBody>
      </p:sp>
      <p:sp>
        <p:nvSpPr>
          <p:cNvPr id="4" name="Slide Number Placeholder 3"/>
          <p:cNvSpPr>
            <a:spLocks noGrp="1"/>
          </p:cNvSpPr>
          <p:nvPr>
            <p:ph type="sldNum" sz="quarter" idx="10"/>
          </p:nvPr>
        </p:nvSpPr>
        <p:spPr/>
        <p:txBody>
          <a:bodyPr/>
          <a:lstStyle/>
          <a:p>
            <a:fld id="{BEBE1C7A-F325-416D-87FE-ECD9DBFCA69B}" type="slidenum">
              <a:rPr lang="en-GB" smtClean="0"/>
              <a:t>8</a:t>
            </a:fld>
            <a:endParaRPr lang="en-GB"/>
          </a:p>
        </p:txBody>
      </p:sp>
    </p:spTree>
    <p:extLst>
      <p:ext uri="{BB962C8B-B14F-4D97-AF65-F5344CB8AC3E}">
        <p14:creationId xmlns:p14="http://schemas.microsoft.com/office/powerpoint/2010/main" val="169254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literature has no conclusive statements regarding the value of homeschooling over traditional classroom learning. Based on the broad understanding presented, however, statistics claim that </a:t>
            </a:r>
            <a:r>
              <a:rPr lang="en-GB" sz="1200" kern="1200" dirty="0" err="1" smtClean="0">
                <a:solidFill>
                  <a:schemeClr val="tx1"/>
                </a:solidFill>
                <a:effectLst/>
                <a:latin typeface="+mn-lt"/>
                <a:ea typeface="+mn-ea"/>
                <a:cs typeface="+mn-cs"/>
              </a:rPr>
              <a:t>homeschooled</a:t>
            </a:r>
            <a:r>
              <a:rPr lang="en-GB" sz="1200" kern="1200" dirty="0" smtClean="0">
                <a:solidFill>
                  <a:schemeClr val="tx1"/>
                </a:solidFill>
                <a:effectLst/>
                <a:latin typeface="+mn-lt"/>
                <a:ea typeface="+mn-ea"/>
                <a:cs typeface="+mn-cs"/>
              </a:rPr>
              <a:t> studies achieve higher academic success. Critics of homeschooling claim that these statistics are not reliable. Furthermore, many individuals believe that </a:t>
            </a:r>
            <a:r>
              <a:rPr lang="en-GB" sz="1200" kern="1200" dirty="0" err="1" smtClean="0">
                <a:solidFill>
                  <a:schemeClr val="tx1"/>
                </a:solidFill>
                <a:effectLst/>
                <a:latin typeface="+mn-lt"/>
                <a:ea typeface="+mn-ea"/>
                <a:cs typeface="+mn-cs"/>
              </a:rPr>
              <a:t>homeschooled</a:t>
            </a:r>
            <a:r>
              <a:rPr lang="en-GB" sz="1200" kern="1200" dirty="0" smtClean="0">
                <a:solidFill>
                  <a:schemeClr val="tx1"/>
                </a:solidFill>
                <a:effectLst/>
                <a:latin typeface="+mn-lt"/>
                <a:ea typeface="+mn-ea"/>
                <a:cs typeface="+mn-cs"/>
              </a:rPr>
              <a:t> students lack the socialization that traditional classroom learners receive. </a:t>
            </a:r>
            <a:endParaRPr lang="en-GB" dirty="0"/>
          </a:p>
        </p:txBody>
      </p:sp>
      <p:sp>
        <p:nvSpPr>
          <p:cNvPr id="4" name="Slide Number Placeholder 3"/>
          <p:cNvSpPr>
            <a:spLocks noGrp="1"/>
          </p:cNvSpPr>
          <p:nvPr>
            <p:ph type="sldNum" sz="quarter" idx="10"/>
          </p:nvPr>
        </p:nvSpPr>
        <p:spPr/>
        <p:txBody>
          <a:bodyPr/>
          <a:lstStyle/>
          <a:p>
            <a:fld id="{BEBE1C7A-F325-416D-87FE-ECD9DBFCA69B}" type="slidenum">
              <a:rPr lang="en-GB" smtClean="0"/>
              <a:t>9</a:t>
            </a:fld>
            <a:endParaRPr lang="en-GB"/>
          </a:p>
        </p:txBody>
      </p:sp>
    </p:spTree>
    <p:extLst>
      <p:ext uri="{BB962C8B-B14F-4D97-AF65-F5344CB8AC3E}">
        <p14:creationId xmlns:p14="http://schemas.microsoft.com/office/powerpoint/2010/main" val="746578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BE1C7A-F325-416D-87FE-ECD9DBFCA69B}" type="slidenum">
              <a:rPr lang="en-GB" smtClean="0"/>
              <a:t>10</a:t>
            </a:fld>
            <a:endParaRPr lang="en-GB"/>
          </a:p>
        </p:txBody>
      </p:sp>
    </p:spTree>
    <p:extLst>
      <p:ext uri="{BB962C8B-B14F-4D97-AF65-F5344CB8AC3E}">
        <p14:creationId xmlns:p14="http://schemas.microsoft.com/office/powerpoint/2010/main" val="558328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8/30/2015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8/30/2015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8/30/2015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8/30/2015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8/30/2015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Synthesis Essay on Homeschooling	</a:t>
            </a:r>
            <a:endParaRPr lang="en-GB" dirty="0"/>
          </a:p>
        </p:txBody>
      </p:sp>
      <p:sp>
        <p:nvSpPr>
          <p:cNvPr id="3" name="Subtitle 2"/>
          <p:cNvSpPr>
            <a:spLocks noGrp="1"/>
          </p:cNvSpPr>
          <p:nvPr>
            <p:ph type="subTitle" idx="1"/>
          </p:nvPr>
        </p:nvSpPr>
        <p:spPr/>
        <p:txBody>
          <a:bodyPr>
            <a:normAutofit fontScale="47500" lnSpcReduction="20000"/>
          </a:bodyPr>
          <a:lstStyle/>
          <a:p>
            <a:r>
              <a:rPr lang="en-US" dirty="0" smtClean="0"/>
              <a:t>Name</a:t>
            </a:r>
          </a:p>
          <a:p>
            <a:r>
              <a:rPr lang="en-US" dirty="0" smtClean="0"/>
              <a:t>Class</a:t>
            </a:r>
          </a:p>
          <a:p>
            <a:r>
              <a:rPr lang="en-US" dirty="0" smtClean="0"/>
              <a:t>Professor</a:t>
            </a:r>
          </a:p>
          <a:p>
            <a:r>
              <a:rPr lang="en-US" dirty="0" smtClean="0"/>
              <a:t>August 30, 2015</a:t>
            </a:r>
            <a:endParaRPr lang="en-GB" dirty="0"/>
          </a:p>
        </p:txBody>
      </p:sp>
    </p:spTree>
    <p:extLst>
      <p:ext uri="{BB962C8B-B14F-4D97-AF65-F5344CB8AC3E}">
        <p14:creationId xmlns:p14="http://schemas.microsoft.com/office/powerpoint/2010/main" val="2621484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GB" dirty="0"/>
          </a:p>
        </p:txBody>
      </p:sp>
      <p:sp>
        <p:nvSpPr>
          <p:cNvPr id="3" name="Content Placeholder 2"/>
          <p:cNvSpPr>
            <a:spLocks noGrp="1"/>
          </p:cNvSpPr>
          <p:nvPr>
            <p:ph idx="1"/>
          </p:nvPr>
        </p:nvSpPr>
        <p:spPr/>
        <p:txBody>
          <a:bodyPr>
            <a:normAutofit fontScale="70000" lnSpcReduction="20000"/>
          </a:bodyPr>
          <a:lstStyle/>
          <a:p>
            <a:r>
              <a:rPr lang="en-GB" dirty="0"/>
              <a:t>Anne, L. (2013). Stop Saying </a:t>
            </a:r>
            <a:r>
              <a:rPr lang="en-GB" dirty="0" err="1"/>
              <a:t>Homeschoolers</a:t>
            </a:r>
            <a:r>
              <a:rPr lang="en-GB" dirty="0"/>
              <a:t> Are Brilliant! Retrieved from </a:t>
            </a:r>
          </a:p>
          <a:p>
            <a:r>
              <a:rPr lang="en-GB" dirty="0"/>
              <a:t>http://www.patheos.com/blogs/lovejoyfeminism/2013/06/stop-saying-homeschoolers-are-brilliant.html</a:t>
            </a:r>
          </a:p>
          <a:p>
            <a:r>
              <a:rPr lang="en-GB" dirty="0"/>
              <a:t>Bowen, R. (2014). Why </a:t>
            </a:r>
            <a:r>
              <a:rPr lang="en-GB" dirty="0" err="1"/>
              <a:t>Homeschool</a:t>
            </a:r>
            <a:r>
              <a:rPr lang="en-GB" dirty="0"/>
              <a:t> Kids Are Smarter Than Kids Who Go to Public School. </a:t>
            </a:r>
          </a:p>
          <a:p>
            <a:r>
              <a:rPr lang="en-GB" dirty="0"/>
              <a:t>Retrieved from http://www.brighthubeducation.com/homeschool-methodologies/126403-why-homeschooled-kids-are-smarter/</a:t>
            </a:r>
          </a:p>
          <a:p>
            <a:r>
              <a:rPr lang="en-GB" dirty="0" err="1"/>
              <a:t>MaryEllen</a:t>
            </a:r>
            <a:r>
              <a:rPr lang="en-GB" dirty="0"/>
              <a:t>. (2012). </a:t>
            </a:r>
            <a:r>
              <a:rPr lang="en-GB" dirty="0" err="1"/>
              <a:t>Homeschool</a:t>
            </a:r>
            <a:r>
              <a:rPr lang="en-GB" dirty="0"/>
              <a:t> vs. Public School: Who’s Better Socialized? Retrieved from </a:t>
            </a:r>
          </a:p>
          <a:p>
            <a:r>
              <a:rPr lang="en-GB" dirty="0"/>
              <a:t>http://www.offthegridnews.com/how-to-2/homeschool-vs-public-school-whose-better-socialized/</a:t>
            </a:r>
          </a:p>
          <a:p>
            <a:r>
              <a:rPr lang="en-GB" dirty="0"/>
              <a:t>National </a:t>
            </a:r>
            <a:r>
              <a:rPr lang="en-GB" dirty="0" err="1"/>
              <a:t>Center</a:t>
            </a:r>
            <a:r>
              <a:rPr lang="en-GB" dirty="0"/>
              <a:t> for Education Statistics. (2015). Homeschooling in the United States: 2012 </a:t>
            </a:r>
          </a:p>
          <a:p>
            <a:r>
              <a:rPr lang="en-GB" dirty="0"/>
              <a:t>(forthcoming NCES2015-019).</a:t>
            </a:r>
          </a:p>
          <a:p>
            <a:r>
              <a:rPr lang="en-GB" dirty="0"/>
              <a:t>Raise Smart Kid. (</a:t>
            </a:r>
            <a:r>
              <a:rPr lang="en-GB" dirty="0" err="1"/>
              <a:t>n.d.</a:t>
            </a:r>
            <a:r>
              <a:rPr lang="en-GB" dirty="0"/>
              <a:t>). Benefits of Homeschooling: How It Could Make Kids Smarter. </a:t>
            </a:r>
          </a:p>
          <a:p>
            <a:r>
              <a:rPr lang="en-GB" dirty="0"/>
              <a:t>Retrieved from http://www.raisesmartkid.com/6-to-10-years-old/5-articles/50-benefits-of-homeschooling-how-it-could-make-kids-smarter</a:t>
            </a:r>
          </a:p>
          <a:p>
            <a:r>
              <a:rPr lang="en-GB" dirty="0"/>
              <a:t>Ray, B.D. (2015). Research Facts on Homeschooling. Retrieved from </a:t>
            </a:r>
          </a:p>
          <a:p>
            <a:r>
              <a:rPr lang="en-GB" dirty="0"/>
              <a:t>http://www.nheri.org/research/research-facts-on-homeschooling.html</a:t>
            </a:r>
          </a:p>
          <a:p>
            <a:endParaRPr lang="en-GB" dirty="0"/>
          </a:p>
        </p:txBody>
      </p:sp>
    </p:spTree>
    <p:extLst>
      <p:ext uri="{BB962C8B-B14F-4D97-AF65-F5344CB8AC3E}">
        <p14:creationId xmlns:p14="http://schemas.microsoft.com/office/powerpoint/2010/main" val="3660896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20320"/>
            <a:ext cx="10058400" cy="1811866"/>
          </a:xfrm>
        </p:spPr>
        <p:txBody>
          <a:bodyPr>
            <a:normAutofit lnSpcReduction="10000"/>
          </a:bodyPr>
          <a:lstStyle/>
          <a:p>
            <a:pPr algn="ctr"/>
            <a:r>
              <a:rPr lang="en-US" sz="4400" dirty="0"/>
              <a:t>If you could help </a:t>
            </a:r>
            <a:r>
              <a:rPr lang="en-US" sz="4400" dirty="0" smtClean="0"/>
              <a:t>a </a:t>
            </a:r>
            <a:r>
              <a:rPr lang="en-US" sz="4400" dirty="0"/>
              <a:t>child achieve academic success by simply spending more time with them, would you do it? </a:t>
            </a:r>
            <a:endParaRPr lang="en-GB" sz="4400" dirty="0"/>
          </a:p>
        </p:txBody>
      </p:sp>
      <p:pic>
        <p:nvPicPr>
          <p:cNvPr id="4" name="Picture 3"/>
          <p:cNvPicPr>
            <a:picLocks noChangeAspect="1"/>
          </p:cNvPicPr>
          <p:nvPr/>
        </p:nvPicPr>
        <p:blipFill>
          <a:blip r:embed="rId3"/>
          <a:stretch>
            <a:fillRect/>
          </a:stretch>
        </p:blipFill>
        <p:spPr>
          <a:xfrm>
            <a:off x="3627120" y="1974426"/>
            <a:ext cx="5537200" cy="4152900"/>
          </a:xfrm>
          <a:prstGeom prst="rect">
            <a:avLst/>
          </a:prstGeom>
        </p:spPr>
      </p:pic>
    </p:spTree>
    <p:extLst>
      <p:ext uri="{BB962C8B-B14F-4D97-AF65-F5344CB8AC3E}">
        <p14:creationId xmlns:p14="http://schemas.microsoft.com/office/powerpoint/2010/main" val="684475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Homeschooling</a:t>
            </a:r>
            <a:endParaRPr lang="en-GB" dirty="0"/>
          </a:p>
        </p:txBody>
      </p:sp>
      <p:sp>
        <p:nvSpPr>
          <p:cNvPr id="3" name="Content Placeholder 2"/>
          <p:cNvSpPr>
            <a:spLocks noGrp="1"/>
          </p:cNvSpPr>
          <p:nvPr>
            <p:ph idx="1"/>
          </p:nvPr>
        </p:nvSpPr>
        <p:spPr>
          <a:xfrm>
            <a:off x="1097280" y="1845734"/>
            <a:ext cx="5242560" cy="4023360"/>
          </a:xfrm>
        </p:spPr>
        <p:txBody>
          <a:bodyPr>
            <a:normAutofit/>
          </a:bodyPr>
          <a:lstStyle/>
          <a:p>
            <a:r>
              <a:rPr lang="en-US" sz="2800" dirty="0" smtClean="0"/>
              <a:t>Why homeschooling?</a:t>
            </a:r>
          </a:p>
          <a:p>
            <a:pPr>
              <a:buFont typeface="Arial" panose="020B0604020202020204" pitchFamily="34" charset="0"/>
              <a:buChar char="•"/>
            </a:pPr>
            <a:r>
              <a:rPr lang="en-US" sz="2800" dirty="0" smtClean="0"/>
              <a:t> Decreases uncertainty about teacher’s knowledge and ability</a:t>
            </a:r>
          </a:p>
          <a:p>
            <a:pPr>
              <a:buFont typeface="Arial" panose="020B0604020202020204" pitchFamily="34" charset="0"/>
              <a:buChar char="•"/>
            </a:pPr>
            <a:r>
              <a:rPr lang="en-US" sz="2800" dirty="0"/>
              <a:t> </a:t>
            </a:r>
            <a:r>
              <a:rPr lang="en-US" sz="2800" dirty="0" smtClean="0"/>
              <a:t>Provides for a safer classroom environment</a:t>
            </a:r>
          </a:p>
          <a:p>
            <a:pPr>
              <a:buFont typeface="Arial" panose="020B0604020202020204" pitchFamily="34" charset="0"/>
              <a:buChar char="•"/>
            </a:pPr>
            <a:r>
              <a:rPr lang="en-US" sz="2800" dirty="0"/>
              <a:t> </a:t>
            </a:r>
            <a:r>
              <a:rPr lang="en-US" sz="2800" dirty="0" smtClean="0"/>
              <a:t>Parents feel that they will be better able to meet the needs of their children</a:t>
            </a:r>
            <a:endParaRPr lang="en-GB" sz="2800" dirty="0"/>
          </a:p>
        </p:txBody>
      </p:sp>
      <p:pic>
        <p:nvPicPr>
          <p:cNvPr id="4" name="Picture 3"/>
          <p:cNvPicPr>
            <a:picLocks noChangeAspect="1"/>
          </p:cNvPicPr>
          <p:nvPr/>
        </p:nvPicPr>
        <p:blipFill>
          <a:blip r:embed="rId3"/>
          <a:stretch>
            <a:fillRect/>
          </a:stretch>
        </p:blipFill>
        <p:spPr>
          <a:xfrm>
            <a:off x="6339840" y="2118361"/>
            <a:ext cx="5226662" cy="3478106"/>
          </a:xfrm>
          <a:prstGeom prst="rect">
            <a:avLst/>
          </a:prstGeom>
        </p:spPr>
      </p:pic>
    </p:spTree>
    <p:extLst>
      <p:ext uri="{BB962C8B-B14F-4D97-AF65-F5344CB8AC3E}">
        <p14:creationId xmlns:p14="http://schemas.microsoft.com/office/powerpoint/2010/main" val="1733300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Who </a:t>
            </a:r>
            <a:r>
              <a:rPr lang="en-US" dirty="0" err="1" smtClean="0"/>
              <a:t>Homeschool’s</a:t>
            </a:r>
            <a:r>
              <a:rPr lang="en-US" dirty="0" smtClean="0"/>
              <a:t>?</a:t>
            </a:r>
            <a:endParaRPr lang="en-GB" dirty="0"/>
          </a:p>
        </p:txBody>
      </p:sp>
      <p:sp>
        <p:nvSpPr>
          <p:cNvPr id="3" name="Content Placeholder 2"/>
          <p:cNvSpPr>
            <a:spLocks noGrp="1"/>
          </p:cNvSpPr>
          <p:nvPr>
            <p:ph idx="1"/>
          </p:nvPr>
        </p:nvSpPr>
        <p:spPr>
          <a:xfrm>
            <a:off x="6543040" y="1845734"/>
            <a:ext cx="5039360" cy="4023360"/>
          </a:xfrm>
        </p:spPr>
        <p:txBody>
          <a:bodyPr>
            <a:noAutofit/>
          </a:bodyPr>
          <a:lstStyle/>
          <a:p>
            <a:pPr>
              <a:buFont typeface="Arial" panose="020B0604020202020204" pitchFamily="34" charset="0"/>
              <a:buChar char="•"/>
            </a:pPr>
            <a:r>
              <a:rPr lang="en-US" dirty="0"/>
              <a:t>According to the National Center for Education </a:t>
            </a:r>
            <a:r>
              <a:rPr lang="en-US" dirty="0" smtClean="0"/>
              <a:t>Statistics:</a:t>
            </a:r>
          </a:p>
          <a:p>
            <a:pPr lvl="1">
              <a:buFont typeface="Arial" panose="020B0604020202020204" pitchFamily="34" charset="0"/>
              <a:buChar char="•"/>
            </a:pPr>
            <a:r>
              <a:rPr lang="en-US" sz="2000" dirty="0" smtClean="0"/>
              <a:t>Approximately </a:t>
            </a:r>
            <a:r>
              <a:rPr lang="en-US" sz="2000" dirty="0"/>
              <a:t>3 percent of the school-age population was homeschooled in the 2011–12 school </a:t>
            </a:r>
            <a:r>
              <a:rPr lang="en-US" sz="2000" dirty="0" smtClean="0"/>
              <a:t>year</a:t>
            </a:r>
          </a:p>
          <a:p>
            <a:pPr lvl="1">
              <a:buFont typeface="Arial" panose="020B0604020202020204" pitchFamily="34" charset="0"/>
              <a:buChar char="•"/>
            </a:pPr>
            <a:r>
              <a:rPr lang="en-US" sz="2000" dirty="0"/>
              <a:t>Among children who were homeschooled, a higher percentage were White (83 percent) than Black (5 percent), Hispanic (7 percent), or Asian or Pacific Islander (2 percent</a:t>
            </a:r>
            <a:r>
              <a:rPr lang="en-US" sz="2000" dirty="0" smtClean="0"/>
              <a:t>)</a:t>
            </a:r>
          </a:p>
          <a:p>
            <a:pPr lvl="1">
              <a:buFont typeface="Arial" panose="020B0604020202020204" pitchFamily="34" charset="0"/>
              <a:buChar char="•"/>
            </a:pPr>
            <a:r>
              <a:rPr lang="en-US" sz="2000" dirty="0"/>
              <a:t>91 percent of homeschooled students had parents who said that a concern about the environment of other schools was an important reason for homeschooling their child</a:t>
            </a:r>
            <a:endParaRPr lang="en-US" sz="2000" dirty="0" smtClean="0"/>
          </a:p>
        </p:txBody>
      </p:sp>
      <p:pic>
        <p:nvPicPr>
          <p:cNvPr id="4" name="Picture 3"/>
          <p:cNvPicPr>
            <a:picLocks noChangeAspect="1"/>
          </p:cNvPicPr>
          <p:nvPr/>
        </p:nvPicPr>
        <p:blipFill>
          <a:blip r:embed="rId3"/>
          <a:stretch>
            <a:fillRect/>
          </a:stretch>
        </p:blipFill>
        <p:spPr>
          <a:xfrm>
            <a:off x="831397" y="2244355"/>
            <a:ext cx="5284923" cy="3226118"/>
          </a:xfrm>
          <a:prstGeom prst="rect">
            <a:avLst/>
          </a:prstGeom>
        </p:spPr>
      </p:pic>
    </p:spTree>
    <p:extLst>
      <p:ext uri="{BB962C8B-B14F-4D97-AF65-F5344CB8AC3E}">
        <p14:creationId xmlns:p14="http://schemas.microsoft.com/office/powerpoint/2010/main" val="71866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Do Homeschooled Kids Perform Better?</a:t>
            </a:r>
            <a:endParaRPr lang="en-GB" dirty="0"/>
          </a:p>
        </p:txBody>
      </p:sp>
      <p:sp>
        <p:nvSpPr>
          <p:cNvPr id="3" name="Content Placeholder 2"/>
          <p:cNvSpPr>
            <a:spLocks noGrp="1"/>
          </p:cNvSpPr>
          <p:nvPr>
            <p:ph idx="1"/>
          </p:nvPr>
        </p:nvSpPr>
        <p:spPr>
          <a:xfrm>
            <a:off x="1097280" y="2076450"/>
            <a:ext cx="5140960" cy="4023360"/>
          </a:xfrm>
        </p:spPr>
        <p:txBody>
          <a:bodyPr>
            <a:normAutofit/>
          </a:bodyPr>
          <a:lstStyle/>
          <a:p>
            <a:pPr>
              <a:buFont typeface="Arial" panose="020B0604020202020204" pitchFamily="34" charset="0"/>
              <a:buChar char="•"/>
            </a:pPr>
            <a:r>
              <a:rPr lang="en-US" sz="2200" dirty="0"/>
              <a:t> </a:t>
            </a:r>
            <a:r>
              <a:rPr lang="en-US" sz="2200" dirty="0" smtClean="0"/>
              <a:t>Research studies have been conducted to help parents and educators gain a better understanding about the advantages of homeschool</a:t>
            </a:r>
          </a:p>
          <a:p>
            <a:pPr>
              <a:buFont typeface="Arial" panose="020B0604020202020204" pitchFamily="34" charset="0"/>
              <a:buChar char="•"/>
            </a:pPr>
            <a:r>
              <a:rPr lang="en-US" sz="2200" dirty="0"/>
              <a:t> The home-educated typically score 15 to 30 percentile points above public-school students on standardized academic achievement </a:t>
            </a:r>
            <a:r>
              <a:rPr lang="en-US" sz="2200" dirty="0" smtClean="0"/>
              <a:t>tests (Ray, 2015)</a:t>
            </a:r>
            <a:endParaRPr lang="en-GB" sz="2200" dirty="0"/>
          </a:p>
          <a:p>
            <a:pPr>
              <a:buFont typeface="Arial" panose="020B0604020202020204" pitchFamily="34" charset="0"/>
              <a:buChar char="•"/>
            </a:pPr>
            <a:r>
              <a:rPr lang="en-US" sz="2200" dirty="0"/>
              <a:t> </a:t>
            </a:r>
            <a:r>
              <a:rPr lang="en-US" sz="2200" dirty="0" smtClean="0"/>
              <a:t>It </a:t>
            </a:r>
            <a:r>
              <a:rPr lang="en-US" sz="2200" dirty="0"/>
              <a:t>was found that the education experience of the parent is not relevant to contribute towards this success</a:t>
            </a:r>
            <a:endParaRPr lang="en-GB" sz="2200" dirty="0"/>
          </a:p>
        </p:txBody>
      </p:sp>
      <p:pic>
        <p:nvPicPr>
          <p:cNvPr id="4" name="Picture 3"/>
          <p:cNvPicPr>
            <a:picLocks noChangeAspect="1"/>
          </p:cNvPicPr>
          <p:nvPr/>
        </p:nvPicPr>
        <p:blipFill>
          <a:blip r:embed="rId3"/>
          <a:stretch>
            <a:fillRect/>
          </a:stretch>
        </p:blipFill>
        <p:spPr>
          <a:xfrm>
            <a:off x="6896100" y="2076450"/>
            <a:ext cx="4630252" cy="3617384"/>
          </a:xfrm>
          <a:prstGeom prst="rect">
            <a:avLst/>
          </a:prstGeom>
        </p:spPr>
      </p:pic>
    </p:spTree>
    <p:extLst>
      <p:ext uri="{BB962C8B-B14F-4D97-AF65-F5344CB8AC3E}">
        <p14:creationId xmlns:p14="http://schemas.microsoft.com/office/powerpoint/2010/main" val="4145787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Critics Don’t Agree About the Merits of Homeschooling</a:t>
            </a:r>
            <a:endParaRPr lang="en-GB" dirty="0"/>
          </a:p>
        </p:txBody>
      </p:sp>
      <p:sp>
        <p:nvSpPr>
          <p:cNvPr id="3" name="Content Placeholder 2"/>
          <p:cNvSpPr>
            <a:spLocks noGrp="1"/>
          </p:cNvSpPr>
          <p:nvPr>
            <p:ph idx="1"/>
          </p:nvPr>
        </p:nvSpPr>
        <p:spPr>
          <a:xfrm>
            <a:off x="6477000" y="2055284"/>
            <a:ext cx="4678680" cy="4023360"/>
          </a:xfrm>
        </p:spPr>
        <p:txBody>
          <a:bodyPr>
            <a:normAutofit/>
          </a:bodyPr>
          <a:lstStyle/>
          <a:p>
            <a:pPr marL="0" indent="0" algn="ctr">
              <a:buNone/>
            </a:pPr>
            <a:r>
              <a:rPr lang="en-GB" sz="2800" b="1" dirty="0" smtClean="0"/>
              <a:t>“</a:t>
            </a:r>
            <a:r>
              <a:rPr lang="en-GB" sz="2800" b="1" dirty="0"/>
              <a:t>We simply can’t draw any conclusions about the academic performance of the “average </a:t>
            </a:r>
            <a:r>
              <a:rPr lang="en-GB" sz="2800" b="1" dirty="0" err="1"/>
              <a:t>homeschooler</a:t>
            </a:r>
            <a:r>
              <a:rPr lang="en-GB" sz="2800" b="1" dirty="0"/>
              <a:t>,” because none of the studies so often cited employ random samples representing the full range of </a:t>
            </a:r>
            <a:r>
              <a:rPr lang="en-GB" sz="2800" b="1" dirty="0" err="1"/>
              <a:t>homeschoolers</a:t>
            </a:r>
            <a:r>
              <a:rPr lang="en-GB" sz="2800" b="1" dirty="0"/>
              <a:t>” </a:t>
            </a:r>
          </a:p>
          <a:p>
            <a:pPr marL="0" indent="0" algn="ctr">
              <a:buNone/>
            </a:pPr>
            <a:r>
              <a:rPr lang="en-GB" sz="2800" b="1" dirty="0" smtClean="0"/>
              <a:t>- (Anne, 2013)</a:t>
            </a:r>
            <a:endParaRPr lang="en-GB" sz="2800" b="1" dirty="0"/>
          </a:p>
        </p:txBody>
      </p:sp>
      <p:pic>
        <p:nvPicPr>
          <p:cNvPr id="4" name="Picture 3"/>
          <p:cNvPicPr>
            <a:picLocks noChangeAspect="1"/>
          </p:cNvPicPr>
          <p:nvPr/>
        </p:nvPicPr>
        <p:blipFill>
          <a:blip r:embed="rId3"/>
          <a:stretch>
            <a:fillRect/>
          </a:stretch>
        </p:blipFill>
        <p:spPr>
          <a:xfrm>
            <a:off x="1084108" y="2341034"/>
            <a:ext cx="5042372" cy="2836334"/>
          </a:xfrm>
          <a:prstGeom prst="rect">
            <a:avLst/>
          </a:prstGeom>
        </p:spPr>
      </p:pic>
    </p:spTree>
    <p:extLst>
      <p:ext uri="{BB962C8B-B14F-4D97-AF65-F5344CB8AC3E}">
        <p14:creationId xmlns:p14="http://schemas.microsoft.com/office/powerpoint/2010/main" val="1879902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Benefits of Homeschool</a:t>
            </a:r>
            <a:endParaRPr lang="en-GB" dirty="0"/>
          </a:p>
        </p:txBody>
      </p:sp>
      <p:sp>
        <p:nvSpPr>
          <p:cNvPr id="3" name="Content Placeholder 2"/>
          <p:cNvSpPr>
            <a:spLocks noGrp="1"/>
          </p:cNvSpPr>
          <p:nvPr>
            <p:ph idx="1"/>
          </p:nvPr>
        </p:nvSpPr>
        <p:spPr>
          <a:xfrm>
            <a:off x="6096000" y="1845734"/>
            <a:ext cx="5059680" cy="4023360"/>
          </a:xfrm>
        </p:spPr>
        <p:txBody>
          <a:bodyPr>
            <a:noAutofit/>
          </a:bodyPr>
          <a:lstStyle/>
          <a:p>
            <a:pPr>
              <a:buFont typeface="Arial" panose="020B0604020202020204" pitchFamily="34" charset="0"/>
              <a:buChar char="•"/>
            </a:pPr>
            <a:r>
              <a:rPr lang="en-US" sz="2300" dirty="0"/>
              <a:t> Individuals that are homeschooled are provided with individualized </a:t>
            </a:r>
            <a:r>
              <a:rPr lang="en-US" sz="2300" dirty="0" smtClean="0"/>
              <a:t>attention (Bowen</a:t>
            </a:r>
            <a:r>
              <a:rPr lang="en-US" sz="2300" dirty="0"/>
              <a:t>, </a:t>
            </a:r>
            <a:r>
              <a:rPr lang="en-US" sz="2300" dirty="0" smtClean="0"/>
              <a:t>2014) </a:t>
            </a:r>
          </a:p>
          <a:p>
            <a:pPr>
              <a:buFont typeface="Arial" panose="020B0604020202020204" pitchFamily="34" charset="0"/>
              <a:buChar char="•"/>
            </a:pPr>
            <a:r>
              <a:rPr lang="en-US" sz="2300" dirty="0"/>
              <a:t> </a:t>
            </a:r>
            <a:r>
              <a:rPr lang="en-US" sz="2300" dirty="0" smtClean="0"/>
              <a:t>These </a:t>
            </a:r>
            <a:r>
              <a:rPr lang="en-US" sz="2300" dirty="0"/>
              <a:t>individuals are in a safe learning environment and students are able to strengthen bonds with their family members as a part of this process (Raise Smart Kid, </a:t>
            </a:r>
            <a:r>
              <a:rPr lang="en-US" sz="2300" dirty="0" err="1"/>
              <a:t>n.d</a:t>
            </a:r>
            <a:r>
              <a:rPr lang="en-US" sz="2300" dirty="0" err="1" smtClean="0"/>
              <a:t>.</a:t>
            </a:r>
            <a:r>
              <a:rPr lang="en-US" sz="2300" dirty="0" smtClean="0"/>
              <a:t>)</a:t>
            </a:r>
          </a:p>
          <a:p>
            <a:pPr>
              <a:buFont typeface="Arial" panose="020B0604020202020204" pitchFamily="34" charset="0"/>
              <a:buChar char="•"/>
            </a:pPr>
            <a:r>
              <a:rPr lang="en-US" sz="2300" dirty="0"/>
              <a:t> </a:t>
            </a:r>
            <a:r>
              <a:rPr lang="en-US" sz="2300" dirty="0" smtClean="0"/>
              <a:t>Homeschooling </a:t>
            </a:r>
            <a:r>
              <a:rPr lang="en-US" sz="2300" dirty="0"/>
              <a:t>is particularly advantageous for children with special needs because they will be provided with exclusive </a:t>
            </a:r>
            <a:r>
              <a:rPr lang="en-US" sz="2300" dirty="0" smtClean="0"/>
              <a:t>focus</a:t>
            </a:r>
            <a:endParaRPr lang="en-GB" sz="2300" dirty="0"/>
          </a:p>
        </p:txBody>
      </p:sp>
      <p:pic>
        <p:nvPicPr>
          <p:cNvPr id="4" name="Picture 3"/>
          <p:cNvPicPr>
            <a:picLocks noChangeAspect="1"/>
          </p:cNvPicPr>
          <p:nvPr/>
        </p:nvPicPr>
        <p:blipFill>
          <a:blip r:embed="rId3"/>
          <a:stretch>
            <a:fillRect/>
          </a:stretch>
        </p:blipFill>
        <p:spPr>
          <a:xfrm>
            <a:off x="676275" y="2209483"/>
            <a:ext cx="5192362" cy="3295861"/>
          </a:xfrm>
          <a:prstGeom prst="rect">
            <a:avLst/>
          </a:prstGeom>
        </p:spPr>
      </p:pic>
    </p:spTree>
    <p:extLst>
      <p:ext uri="{BB962C8B-B14F-4D97-AF65-F5344CB8AC3E}">
        <p14:creationId xmlns:p14="http://schemas.microsoft.com/office/powerpoint/2010/main" val="3556663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Benefits of Classroom Learning </a:t>
            </a:r>
            <a:endParaRPr lang="en-GB" dirty="0"/>
          </a:p>
        </p:txBody>
      </p:sp>
      <p:sp>
        <p:nvSpPr>
          <p:cNvPr id="3" name="Content Placeholder 2"/>
          <p:cNvSpPr>
            <a:spLocks noGrp="1"/>
          </p:cNvSpPr>
          <p:nvPr>
            <p:ph idx="1"/>
          </p:nvPr>
        </p:nvSpPr>
        <p:spPr>
          <a:xfrm>
            <a:off x="6126480" y="2188634"/>
            <a:ext cx="5021580" cy="4023360"/>
          </a:xfrm>
        </p:spPr>
        <p:txBody>
          <a:bodyPr>
            <a:normAutofit/>
          </a:bodyPr>
          <a:lstStyle/>
          <a:p>
            <a:pPr>
              <a:buFont typeface="Arial" panose="020B0604020202020204" pitchFamily="34" charset="0"/>
              <a:buChar char="•"/>
            </a:pPr>
            <a:r>
              <a:rPr lang="en-US" sz="2800" dirty="0"/>
              <a:t> </a:t>
            </a:r>
            <a:r>
              <a:rPr lang="en-US" sz="2800" dirty="0" smtClean="0"/>
              <a:t>Traditional </a:t>
            </a:r>
            <a:r>
              <a:rPr lang="en-US" sz="2800" dirty="0"/>
              <a:t>classroom learners are able to benefit from the social environment that is inherent of the </a:t>
            </a:r>
            <a:r>
              <a:rPr lang="en-US" sz="2800" dirty="0" smtClean="0"/>
              <a:t>classroom</a:t>
            </a:r>
          </a:p>
          <a:p>
            <a:pPr>
              <a:buFont typeface="Arial" panose="020B0604020202020204" pitchFamily="34" charset="0"/>
              <a:buChar char="•"/>
            </a:pPr>
            <a:r>
              <a:rPr lang="en-US" sz="2800" dirty="0"/>
              <a:t> </a:t>
            </a:r>
            <a:r>
              <a:rPr lang="en-US" sz="2800" dirty="0" smtClean="0"/>
              <a:t>These </a:t>
            </a:r>
            <a:r>
              <a:rPr lang="en-US" sz="2800" dirty="0"/>
              <a:t>individuals are more likely to develop a social intelligence due to their required interactions with their </a:t>
            </a:r>
            <a:r>
              <a:rPr lang="en-US" sz="2800" dirty="0" smtClean="0"/>
              <a:t>classmates</a:t>
            </a:r>
            <a:endParaRPr lang="en-GB" sz="2800" dirty="0"/>
          </a:p>
        </p:txBody>
      </p:sp>
      <p:pic>
        <p:nvPicPr>
          <p:cNvPr id="4" name="Picture 3"/>
          <p:cNvPicPr>
            <a:picLocks noChangeAspect="1"/>
          </p:cNvPicPr>
          <p:nvPr/>
        </p:nvPicPr>
        <p:blipFill>
          <a:blip r:embed="rId3"/>
          <a:stretch>
            <a:fillRect/>
          </a:stretch>
        </p:blipFill>
        <p:spPr>
          <a:xfrm>
            <a:off x="1097280" y="2571750"/>
            <a:ext cx="4639733" cy="2609850"/>
          </a:xfrm>
          <a:prstGeom prst="rect">
            <a:avLst/>
          </a:prstGeom>
        </p:spPr>
      </p:pic>
    </p:spTree>
    <p:extLst>
      <p:ext uri="{BB962C8B-B14F-4D97-AF65-F5344CB8AC3E}">
        <p14:creationId xmlns:p14="http://schemas.microsoft.com/office/powerpoint/2010/main" val="494885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GB" dirty="0"/>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3000" b="1" dirty="0"/>
              <a:t> </a:t>
            </a:r>
            <a:r>
              <a:rPr lang="en-US" sz="3000" b="1" dirty="0" smtClean="0"/>
              <a:t>The </a:t>
            </a:r>
            <a:r>
              <a:rPr lang="en-US" sz="3000" b="1" dirty="0"/>
              <a:t>literature has no conclusive statements regarding the value of homeschooling over traditional classroom </a:t>
            </a:r>
            <a:r>
              <a:rPr lang="en-US" sz="3000" b="1" dirty="0" smtClean="0"/>
              <a:t>learning</a:t>
            </a:r>
          </a:p>
          <a:p>
            <a:pPr>
              <a:buFont typeface="Arial" panose="020B0604020202020204" pitchFamily="34" charset="0"/>
              <a:buChar char="•"/>
            </a:pPr>
            <a:r>
              <a:rPr lang="en-US" sz="3000" b="1" dirty="0" smtClean="0"/>
              <a:t> Statistics </a:t>
            </a:r>
            <a:r>
              <a:rPr lang="en-US" sz="3000" b="1" dirty="0"/>
              <a:t>claim that homeschooled studies achieve higher academic </a:t>
            </a:r>
            <a:r>
              <a:rPr lang="en-US" sz="3000" b="1" dirty="0" smtClean="0"/>
              <a:t>success</a:t>
            </a:r>
          </a:p>
          <a:p>
            <a:pPr>
              <a:buFont typeface="Arial" panose="020B0604020202020204" pitchFamily="34" charset="0"/>
              <a:buChar char="•"/>
            </a:pPr>
            <a:r>
              <a:rPr lang="en-US" sz="3000" b="1" dirty="0"/>
              <a:t> </a:t>
            </a:r>
            <a:r>
              <a:rPr lang="en-US" sz="3000" b="1" dirty="0" smtClean="0"/>
              <a:t>Critics </a:t>
            </a:r>
            <a:r>
              <a:rPr lang="en-US" sz="3000" b="1" dirty="0"/>
              <a:t>of homeschooling claim that these statistics are not </a:t>
            </a:r>
            <a:r>
              <a:rPr lang="en-US" sz="3000" b="1" dirty="0" smtClean="0"/>
              <a:t>reliable </a:t>
            </a:r>
          </a:p>
          <a:p>
            <a:pPr>
              <a:buFont typeface="Arial" panose="020B0604020202020204" pitchFamily="34" charset="0"/>
              <a:buChar char="•"/>
            </a:pPr>
            <a:r>
              <a:rPr lang="en-US" sz="3000" b="1" dirty="0" smtClean="0"/>
              <a:t> Many </a:t>
            </a:r>
            <a:r>
              <a:rPr lang="en-US" sz="3000" b="1" dirty="0"/>
              <a:t>individuals believe that homeschooled students lack the socialization that traditional classroom learners </a:t>
            </a:r>
            <a:r>
              <a:rPr lang="en-US" sz="3000" b="1" dirty="0" smtClean="0"/>
              <a:t>receive</a:t>
            </a:r>
            <a:endParaRPr lang="en-GB" sz="3000" b="1" dirty="0"/>
          </a:p>
        </p:txBody>
      </p:sp>
    </p:spTree>
    <p:extLst>
      <p:ext uri="{BB962C8B-B14F-4D97-AF65-F5344CB8AC3E}">
        <p14:creationId xmlns:p14="http://schemas.microsoft.com/office/powerpoint/2010/main" val="144729575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TotalTime>
  <Words>1272</Words>
  <Application>Microsoft Office PowerPoint</Application>
  <PresentationFormat>Widescreen</PresentationFormat>
  <Paragraphs>65</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Retrospect</vt:lpstr>
      <vt:lpstr>Synthesis Essay on Homeschooling </vt:lpstr>
      <vt:lpstr>PowerPoint Presentation</vt:lpstr>
      <vt:lpstr>Introduction to Homeschooling</vt:lpstr>
      <vt:lpstr>Issue: Who Homeschool’s?</vt:lpstr>
      <vt:lpstr>Issue: Do Homeschooled Kids Perform Better?</vt:lpstr>
      <vt:lpstr>Issue: Critics Don’t Agree About the Merits of Homeschooling</vt:lpstr>
      <vt:lpstr>Analysis: Benefits of Homeschool</vt:lpstr>
      <vt:lpstr>Analysis: Benefits of Classroom Learning </vt:lpstr>
      <vt:lpstr>Conclusions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 Essay on Homeschooling </dc:title>
  <dc:creator>Cheryl Mazzeo</dc:creator>
  <cp:lastModifiedBy>Cheryl Mazzeo</cp:lastModifiedBy>
  <cp:revision>11</cp:revision>
  <dcterms:created xsi:type="dcterms:W3CDTF">2015-08-30T04:39:49Z</dcterms:created>
  <dcterms:modified xsi:type="dcterms:W3CDTF">2015-08-30T05:22:38Z</dcterms:modified>
</cp:coreProperties>
</file>