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492"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1FCEA-EFEF-4E17-9776-987216106AE3}" type="datetimeFigureOut">
              <a:rPr lang="en-US" smtClean="0"/>
              <a:t>9/9/2015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A3144-5F9D-4F47-A871-7C325532D2F2}" type="slidenum">
              <a:rPr lang="en-US" smtClean="0"/>
              <a:t>‹#›</a:t>
            </a:fld>
            <a:endParaRPr lang="en-US"/>
          </a:p>
        </p:txBody>
      </p:sp>
    </p:spTree>
    <p:extLst>
      <p:ext uri="{BB962C8B-B14F-4D97-AF65-F5344CB8AC3E}">
        <p14:creationId xmlns:p14="http://schemas.microsoft.com/office/powerpoint/2010/main" val="93176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rising of social concern towards the emergence of issues concerning the environment and the society create a more determined condition of twists and turns on how the public realizes what eco-friendly materials are about and how they are supposed to shape the perception of the market towards products released for public consumption and appreciation.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2</a:t>
            </a:fld>
            <a:endParaRPr lang="en-US"/>
          </a:p>
        </p:txBody>
      </p:sp>
    </p:spTree>
    <p:extLst>
      <p:ext uri="{BB962C8B-B14F-4D97-AF65-F5344CB8AC3E}">
        <p14:creationId xmlns:p14="http://schemas.microsoft.com/office/powerpoint/2010/main" val="42950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Sustainability takes on a trait</a:t>
            </a:r>
            <a:r>
              <a:rPr lang="en-US" baseline="0" dirty="0" smtClean="0"/>
              <a:t> that makes particular products recognizably eco-friendly in nature. </a:t>
            </a:r>
          </a:p>
          <a:p>
            <a:r>
              <a:rPr lang="en-US" baseline="0" dirty="0" smtClean="0"/>
              <a:t>Relatively, it could be understood that it is the idea behind making products more sustainable that serves as the backbone concept of creating eco-friendly products.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3</a:t>
            </a:fld>
            <a:endParaRPr lang="en-US"/>
          </a:p>
        </p:txBody>
      </p:sp>
    </p:spTree>
    <p:extLst>
      <p:ext uri="{BB962C8B-B14F-4D97-AF65-F5344CB8AC3E}">
        <p14:creationId xmlns:p14="http://schemas.microsoft.com/office/powerpoint/2010/main" val="373194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Furniture</a:t>
            </a:r>
            <a:r>
              <a:rPr lang="en-US" baseline="0" dirty="0" smtClean="0"/>
              <a:t> apertures are basically made to be used by individuals working or residing in areas where they are expected to function particular roles. IN both the office or at home, furniture selections are often found to serve the function for general resting purposes.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4</a:t>
            </a:fld>
            <a:endParaRPr lang="en-US"/>
          </a:p>
        </p:txBody>
      </p:sp>
    </p:spTree>
    <p:extLst>
      <p:ext uri="{BB962C8B-B14F-4D97-AF65-F5344CB8AC3E}">
        <p14:creationId xmlns:p14="http://schemas.microsoft.com/office/powerpoint/2010/main" val="8851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a:t>
            </a:r>
            <a:r>
              <a:rPr lang="en-US" baseline="0" dirty="0" smtClean="0"/>
              <a:t> is designed for a purpose; </a:t>
            </a:r>
          </a:p>
          <a:p>
            <a:r>
              <a:rPr lang="en-US" baseline="0" dirty="0" smtClean="0"/>
              <a:t>For eco-furniture selections, being in style is a must</a:t>
            </a:r>
          </a:p>
          <a:p>
            <a:r>
              <a:rPr lang="en-US" baseline="0" dirty="0" smtClean="0"/>
              <a:t>Not only is it expected to function as a resting area; it should also increase the aesthetic value of the place where it is to be situated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5</a:t>
            </a:fld>
            <a:endParaRPr lang="en-US"/>
          </a:p>
        </p:txBody>
      </p:sp>
    </p:spTree>
    <p:extLst>
      <p:ext uri="{BB962C8B-B14F-4D97-AF65-F5344CB8AC3E}">
        <p14:creationId xmlns:p14="http://schemas.microsoft.com/office/powerpoint/2010/main" val="70772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Corks are</a:t>
            </a:r>
            <a:r>
              <a:rPr lang="en-US" baseline="0" dirty="0" smtClean="0"/>
              <a:t> often wasted when they are not considered useful for the purpose they are made for already. </a:t>
            </a:r>
          </a:p>
          <a:p>
            <a:r>
              <a:rPr lang="en-US" baseline="0" dirty="0" smtClean="0"/>
              <a:t>Finding a better way to create something new out of this waste is already one aspect that makes the eco-furniture an intriguing yet purposeful piece of creation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6</a:t>
            </a:fld>
            <a:endParaRPr lang="en-US"/>
          </a:p>
        </p:txBody>
      </p:sp>
    </p:spTree>
    <p:extLst>
      <p:ext uri="{BB962C8B-B14F-4D97-AF65-F5344CB8AC3E}">
        <p14:creationId xmlns:p14="http://schemas.microsoft.com/office/powerpoint/2010/main" val="98237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metal</a:t>
            </a:r>
            <a:r>
              <a:rPr lang="en-US" baseline="0" dirty="0" smtClean="0"/>
              <a:t> that is used to support the whole seating capacity of the furniture might seem lacking of solidity; nevertheless, it could be noted that the metal-stand contributes to the determination of the function that the cork-seating is expected to serve </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7</a:t>
            </a:fld>
            <a:endParaRPr lang="en-US"/>
          </a:p>
        </p:txBody>
      </p:sp>
    </p:spTree>
    <p:extLst>
      <p:ext uri="{BB962C8B-B14F-4D97-AF65-F5344CB8AC3E}">
        <p14:creationId xmlns:p14="http://schemas.microsoft.com/office/powerpoint/2010/main" val="1395346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lamination of the cork makes it sturdier;</a:t>
            </a:r>
            <a:r>
              <a:rPr lang="en-US" baseline="0" dirty="0" smtClean="0"/>
              <a:t> able to withstand pressure especially with the supporting frame of its stand </a:t>
            </a:r>
          </a:p>
          <a:p>
            <a:r>
              <a:rPr lang="en-US" baseline="0" dirty="0" smtClean="0"/>
              <a:t>-this lamination also prolongs its life especially for the sake of establishing the sustainability of the product itself</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8</a:t>
            </a:fld>
            <a:endParaRPr lang="en-US"/>
          </a:p>
        </p:txBody>
      </p:sp>
    </p:spTree>
    <p:extLst>
      <p:ext uri="{BB962C8B-B14F-4D97-AF65-F5344CB8AC3E}">
        <p14:creationId xmlns:p14="http://schemas.microsoft.com/office/powerpoint/2010/main" val="24218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consumer</a:t>
            </a:r>
            <a:r>
              <a:rPr lang="en-US" baseline="0" dirty="0" smtClean="0"/>
              <a:t> would be concerned about how the value for their money would be reciprocated with the items they buy in the market. </a:t>
            </a:r>
          </a:p>
          <a:p>
            <a:r>
              <a:rPr lang="en-US" baseline="0" dirty="0" smtClean="0"/>
              <a:t>The eco-furniture hopes to serve both concerns on quality and monetary value through creating a more defined design that fits the budget and the expectations of durability</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9</a:t>
            </a:fld>
            <a:endParaRPr lang="en-US"/>
          </a:p>
        </p:txBody>
      </p:sp>
    </p:spTree>
    <p:extLst>
      <p:ext uri="{BB962C8B-B14F-4D97-AF65-F5344CB8AC3E}">
        <p14:creationId xmlns:p14="http://schemas.microsoft.com/office/powerpoint/2010/main" val="114062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point of comparison between the eco-furniture and other available furniture selections in the market proves to be among the reasons why this newly defined product is able to follow through the expectations in the market among buyers of such items. </a:t>
            </a:r>
          </a:p>
          <a:p>
            <a:endParaRPr lang="en-US" baseline="0" dirty="0" smtClean="0"/>
          </a:p>
          <a:p>
            <a:r>
              <a:rPr lang="en-US" baseline="0" dirty="0" smtClean="0"/>
              <a:t>This makes the item interesting enough especially in serving the needs of the public who are in search of a sustainable yet sleekly designed furniture selection</a:t>
            </a:r>
            <a:endParaRPr lang="en-US" dirty="0"/>
          </a:p>
        </p:txBody>
      </p:sp>
      <p:sp>
        <p:nvSpPr>
          <p:cNvPr id="4" name="Slide Number Placeholder 3"/>
          <p:cNvSpPr>
            <a:spLocks noGrp="1"/>
          </p:cNvSpPr>
          <p:nvPr>
            <p:ph type="sldNum" sz="quarter" idx="10"/>
          </p:nvPr>
        </p:nvSpPr>
        <p:spPr/>
        <p:txBody>
          <a:bodyPr/>
          <a:lstStyle/>
          <a:p>
            <a:fld id="{02AA3144-5F9D-4F47-A871-7C325532D2F2}" type="slidenum">
              <a:rPr lang="en-US" smtClean="0"/>
              <a:t>10</a:t>
            </a:fld>
            <a:endParaRPr lang="en-US"/>
          </a:p>
        </p:txBody>
      </p:sp>
    </p:spTree>
    <p:extLst>
      <p:ext uri="{BB962C8B-B14F-4D97-AF65-F5344CB8AC3E}">
        <p14:creationId xmlns:p14="http://schemas.microsoft.com/office/powerpoint/2010/main" val="7088928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Lst>
              <a:ahLst/>
              <a:cxnLst>
                <a:cxn ang="0">
                  <a:pos x="T0" y="T1"/>
                </a:cxn>
                <a:cxn ang="0">
                  <a:pos x="T2" y="T3"/>
                </a:cxn>
                <a:cxn ang="0">
                  <a:pos x="T4" y="T5"/>
                </a:cxn>
                <a:cxn ang="0">
                  <a:pos x="T6" y="T7"/>
                </a:cxn>
                <a:cxn ang="0">
                  <a:pos x="T8" y="T9"/>
                </a:cxn>
                <a:cxn ang="0">
                  <a:pos x="T10" y="T11"/>
                </a:cxn>
                <a:cxn ang="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gd name="T0" fmla="*/ 0 w 5655"/>
              <a:gd name="T1" fmla="*/ 1 h 315"/>
              <a:gd name="T2" fmla="*/ 5546 w 5655"/>
              <a:gd name="T3" fmla="*/ 0 h 315"/>
              <a:gd name="T4" fmla="*/ 5655 w 5655"/>
              <a:gd name="T5" fmla="*/ 84 h 315"/>
              <a:gd name="T6" fmla="*/ 5649 w 5655"/>
              <a:gd name="T7" fmla="*/ 315 h 315"/>
              <a:gd name="T8" fmla="*/ 1 w 5655"/>
              <a:gd name="T9" fmla="*/ 314 h 315"/>
              <a:gd name="T10" fmla="*/ 0 w 5655"/>
              <a:gd name="T11" fmla="*/ 1 h 315"/>
            </a:gdLst>
            <a:ahLst/>
            <a:cxnLst>
              <a:cxn ang="0">
                <a:pos x="T0" y="T1"/>
              </a:cxn>
              <a:cxn ang="0">
                <a:pos x="T2" y="T3"/>
              </a:cxn>
              <a:cxn ang="0">
                <a:pos x="T4" y="T5"/>
              </a:cxn>
              <a:cxn ang="0">
                <a:pos x="T6" y="T7"/>
              </a:cxn>
              <a:cxn ang="0">
                <a:pos x="T8" y="T9"/>
              </a:cxn>
              <a:cxn ang="0">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gd name="T0" fmla="*/ 0 w 5446"/>
                <a:gd name="T1" fmla="*/ 0 h 590"/>
                <a:gd name="T2" fmla="*/ 5446 w 5446"/>
                <a:gd name="T3" fmla="*/ 0 h 590"/>
                <a:gd name="T4" fmla="*/ 5446 w 5446"/>
                <a:gd name="T5" fmla="*/ 312 h 590"/>
                <a:gd name="T6" fmla="*/ 5446 w 5446"/>
                <a:gd name="T7" fmla="*/ 451 h 590"/>
                <a:gd name="T8" fmla="*/ 1512 w 5446"/>
                <a:gd name="T9" fmla="*/ 443 h 590"/>
                <a:gd name="T10" fmla="*/ 1288 w 5446"/>
                <a:gd name="T11" fmla="*/ 584 h 590"/>
                <a:gd name="T12" fmla="*/ 0 w 5446"/>
                <a:gd name="T13" fmla="*/ 590 h 590"/>
                <a:gd name="T14" fmla="*/ 0 w 5446"/>
                <a:gd name="T15" fmla="*/ 0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 name="Freeform 31"/>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userDrawn="1"/>
          </p:nvSpPr>
          <p:spPr bwMode="gray">
            <a:xfrm>
              <a:off x="54" y="1062"/>
              <a:ext cx="1496" cy="98"/>
            </a:xfrm>
            <a:custGeom>
              <a:avLst/>
              <a:gdLst>
                <a:gd name="T0" fmla="*/ 1440 w 1440"/>
                <a:gd name="T1" fmla="*/ 1 h 112"/>
                <a:gd name="T2" fmla="*/ 1261 w 1440"/>
                <a:gd name="T3" fmla="*/ 112 h 112"/>
                <a:gd name="T4" fmla="*/ 0 w 1440"/>
                <a:gd name="T5" fmla="*/ 110 h 112"/>
                <a:gd name="T6" fmla="*/ 0 w 1440"/>
                <a:gd name="T7" fmla="*/ 49 h 112"/>
                <a:gd name="T8" fmla="*/ 1069 w 1440"/>
                <a:gd name="T9" fmla="*/ 50 h 112"/>
                <a:gd name="T10" fmla="*/ 1142 w 1440"/>
                <a:gd name="T11" fmla="*/ 0 h 112"/>
                <a:gd name="T12" fmla="*/ 1440 w 1440"/>
                <a:gd name="T13" fmla="*/ 1 h 112"/>
              </a:gdLst>
              <a:ahLst/>
              <a:cxnLst>
                <a:cxn ang="0">
                  <a:pos x="T0" y="T1"/>
                </a:cxn>
                <a:cxn ang="0">
                  <a:pos x="T2" y="T3"/>
                </a:cxn>
                <a:cxn ang="0">
                  <a:pos x="T4" y="T5"/>
                </a:cxn>
                <a:cxn ang="0">
                  <a:pos x="T6" y="T7"/>
                </a:cxn>
                <a:cxn ang="0">
                  <a:pos x="T8" y="T9"/>
                </a:cxn>
                <a:cxn ang="0">
                  <a:pos x="T10" y="T11"/>
                </a:cxn>
                <a:cxn ang="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fld id="{E4C034CE-82BE-452C-BBE9-9C434C3D9EE3}" type="datetimeFigureOut">
              <a:rPr lang="en-US" smtClean="0"/>
              <a:t>9/9/2015</a:t>
            </a:fld>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2C5B1A25-6A94-4A41-921B-24F5B203D062}" type="slidenum">
              <a:rPr lang="en-US" smtClean="0"/>
              <a:t>‹#›</a:t>
            </a:fld>
            <a:endParaRPr lang="en-US"/>
          </a:p>
        </p:txBody>
      </p:sp>
      <p:sp>
        <p:nvSpPr>
          <p:cNvPr id="3117" name="Text Box 45"/>
          <p:cNvSpPr txBox="1">
            <a:spLocks noChangeArrowheads="1"/>
          </p:cNvSpPr>
          <p:nvPr/>
        </p:nvSpPr>
        <p:spPr bwMode="gray">
          <a:xfrm>
            <a:off x="161925" y="842963"/>
            <a:ext cx="13033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a:solidFill>
                  <a:srgbClr val="FFFFFF"/>
                </a:solidFill>
                <a:latin typeface="Arial Black" pitchFamily="34" charset="0"/>
              </a:rPr>
              <a:t>L/O/G/O</a:t>
            </a:r>
          </a:p>
        </p:txBody>
      </p:sp>
      <p:sp>
        <p:nvSpPr>
          <p:cNvPr id="3121" name="Rectangle 49"/>
          <p:cNvSpPr>
            <a:spLocks noChangeArrowheads="1"/>
          </p:cNvSpPr>
          <p:nvPr/>
        </p:nvSpPr>
        <p:spPr bwMode="gray">
          <a:xfrm>
            <a:off x="1703388" y="4511675"/>
            <a:ext cx="742950" cy="74295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4" name="Rectangle 52"/>
          <p:cNvSpPr>
            <a:spLocks noChangeArrowheads="1"/>
          </p:cNvSpPr>
          <p:nvPr/>
        </p:nvSpPr>
        <p:spPr bwMode="gray">
          <a:xfrm>
            <a:off x="2492375" y="5314950"/>
            <a:ext cx="742950" cy="7429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15" name="Picture 43"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130175" y="2911475"/>
            <a:ext cx="1347788" cy="153193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lvl="0"/>
            <a:r>
              <a:rPr lang="en-US" noProof="0" smtClean="0"/>
              <a:t>Click to edit Master title style</a:t>
            </a:r>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05"/>
                                        </p:tgtEl>
                                        <p:attrNameLst>
                                          <p:attrName>style.visibility</p:attrName>
                                        </p:attrNameLst>
                                      </p:cBhvr>
                                      <p:to>
                                        <p:strVal val="visible"/>
                                      </p:to>
                                    </p:set>
                                    <p:animEffect transition="in" filter="wipe(right)">
                                      <p:cBhvr>
                                        <p:cTn id="13" dur="500"/>
                                        <p:tgtEl>
                                          <p:spTgt spid="3105"/>
                                        </p:tgtEl>
                                      </p:cBhvr>
                                    </p:animEffect>
                                  </p:childTnLst>
                                </p:cTn>
                              </p:par>
                              <p:par>
                                <p:cTn id="14" presetID="22" presetClass="entr" presetSubtype="8" fill="hold" nodeType="withEffect">
                                  <p:stCondLst>
                                    <p:cond delay="0"/>
                                  </p:stCondLst>
                                  <p:childTnLst>
                                    <p:set>
                                      <p:cBhvr>
                                        <p:cTn id="15" dur="1" fill="hold">
                                          <p:stCondLst>
                                            <p:cond delay="0"/>
                                          </p:stCondLst>
                                        </p:cTn>
                                        <p:tgtEl>
                                          <p:spTgt spid="3146"/>
                                        </p:tgtEl>
                                        <p:attrNameLst>
                                          <p:attrName>style.visibility</p:attrName>
                                        </p:attrNameLst>
                                      </p:cBhvr>
                                      <p:to>
                                        <p:strVal val="visible"/>
                                      </p:to>
                                    </p:set>
                                    <p:animEffect transition="in" filter="wipe(left)">
                                      <p:cBhvr>
                                        <p:cTn id="16" dur="500"/>
                                        <p:tgtEl>
                                          <p:spTgt spid="314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animEffect transition="in" filter="wipe(left)">
                                      <p:cBhvr>
                                        <p:cTn id="19" dur="1000"/>
                                        <p:tgtEl>
                                          <p:spTgt spid="3100"/>
                                        </p:tgtEl>
                                      </p:cBhvr>
                                    </p:animEffect>
                                  </p:childTnLst>
                                </p:cTn>
                              </p:par>
                              <p:par>
                                <p:cTn id="20" presetID="22" presetClass="entr" presetSubtype="2" fill="hold" nodeType="withEffect">
                                  <p:stCondLst>
                                    <p:cond delay="0"/>
                                  </p:stCondLst>
                                  <p:childTnLst>
                                    <p:set>
                                      <p:cBhvr>
                                        <p:cTn id="21" dur="1" fill="hold">
                                          <p:stCondLst>
                                            <p:cond delay="0"/>
                                          </p:stCondLst>
                                        </p:cTn>
                                        <p:tgtEl>
                                          <p:spTgt spid="3147"/>
                                        </p:tgtEl>
                                        <p:attrNameLst>
                                          <p:attrName>style.visibility</p:attrName>
                                        </p:attrNameLst>
                                      </p:cBhvr>
                                      <p:to>
                                        <p:strVal val="visible"/>
                                      </p:to>
                                    </p:set>
                                    <p:animEffect transition="in" filter="wipe(right)">
                                      <p:cBhvr>
                                        <p:cTn id="22" dur="500"/>
                                        <p:tgtEl>
                                          <p:spTgt spid="3147"/>
                                        </p:tgtEl>
                                      </p:cBhvr>
                                    </p:animEffect>
                                  </p:childTnLst>
                                </p:cTn>
                              </p:par>
                            </p:childTnLst>
                          </p:cTn>
                        </p:par>
                        <p:par>
                          <p:cTn id="23" fill="hold" nodeType="afterGroup">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ppt_x</p:attrName>
                                        </p:attrNameLst>
                                      </p:cBhvr>
                                      <p:tavLst>
                                        <p:tav tm="0">
                                          <p:val>
                                            <p:strVal val="#ppt_x-.2"/>
                                          </p:val>
                                        </p:tav>
                                        <p:tav tm="100000">
                                          <p:val>
                                            <p:strVal val="#ppt_x"/>
                                          </p:val>
                                        </p:tav>
                                      </p:tavLst>
                                    </p:anim>
                                    <p:anim calcmode="lin" valueType="num">
                                      <p:cBhvr>
                                        <p:cTn id="27"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8" dur="500"/>
                                        <p:tgtEl>
                                          <p:spTgt spid="3074"/>
                                        </p:tgtEl>
                                      </p:cBhvr>
                                    </p:animEffect>
                                  </p:childTnLst>
                                </p:cTn>
                              </p:par>
                            </p:childTnLst>
                          </p:cTn>
                        </p:par>
                        <p:par>
                          <p:cTn id="29" fill="hold" nodeType="afterGroup">
                            <p:stCondLst>
                              <p:cond delay="2500"/>
                            </p:stCondLst>
                            <p:childTnLst>
                              <p:par>
                                <p:cTn id="30" presetID="22" presetClass="entr" presetSubtype="1"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childTnLst>
                          </p:cTn>
                        </p:par>
                        <p:par>
                          <p:cTn id="33" fill="hold" nodeType="afterGroup">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42"/>
                                        </p:tgtEl>
                                        <p:attrNameLst>
                                          <p:attrName>style.visibility</p:attrName>
                                        </p:attrNameLst>
                                      </p:cBhvr>
                                      <p:to>
                                        <p:strVal val="visible"/>
                                      </p:to>
                                    </p:set>
                                    <p:animEffect transition="in" filter="fade">
                                      <p:cBhvr>
                                        <p:cTn id="36" dur="1000"/>
                                        <p:tgtEl>
                                          <p:spTgt spid="3142"/>
                                        </p:tgtEl>
                                      </p:cBhvr>
                                    </p:animEffect>
                                  </p:childTnLst>
                                </p:cTn>
                              </p:par>
                            </p:childTnLst>
                          </p:cTn>
                        </p:par>
                        <p:par>
                          <p:cTn id="37" fill="hold" nodeType="afterGroup">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1000"/>
                                        <p:tgtEl>
                                          <p:spTgt spid="3116"/>
                                        </p:tgtEl>
                                      </p:cBhvr>
                                    </p:animEffect>
                                  </p:childTnLst>
                                </p:cTn>
                              </p:par>
                            </p:childTnLst>
                          </p:cTn>
                        </p:par>
                        <p:par>
                          <p:cTn id="41" fill="hold" nodeType="afterGroup">
                            <p:stCondLst>
                              <p:cond delay="5000"/>
                            </p:stCondLst>
                            <p:childTnLst>
                              <p:par>
                                <p:cTn id="42" presetID="10" presetClass="exit" presetSubtype="0" fill="hold" grpId="0" nodeType="afterEffect">
                                  <p:stCondLst>
                                    <p:cond delay="0"/>
                                  </p:stCondLst>
                                  <p:childTnLst>
                                    <p:animEffect transition="out" filter="fade">
                                      <p:cBhvr>
                                        <p:cTn id="43" dur="1000"/>
                                        <p:tgtEl>
                                          <p:spTgt spid="3128"/>
                                        </p:tgtEl>
                                      </p:cBhvr>
                                    </p:animEffect>
                                    <p:set>
                                      <p:cBhvr>
                                        <p:cTn id="44" dur="1" fill="hold">
                                          <p:stCondLst>
                                            <p:cond delay="999"/>
                                          </p:stCondLst>
                                        </p:cTn>
                                        <p:tgtEl>
                                          <p:spTgt spid="31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fade">
                                      <p:cBhvr>
                                        <p:cTn id="47" dur="1000"/>
                                        <p:tgtEl>
                                          <p:spTgt spid="3109"/>
                                        </p:tgtEl>
                                      </p:cBhvr>
                                    </p:animEffect>
                                  </p:childTnLst>
                                </p:cTn>
                              </p:par>
                              <p:par>
                                <p:cTn id="48" presetID="10" presetClass="entr" presetSubtype="0" fill="hold" nodeType="withEffect">
                                  <p:stCondLst>
                                    <p:cond delay="0"/>
                                  </p:stCondLst>
                                  <p:childTnLst>
                                    <p:set>
                                      <p:cBhvr>
                                        <p:cTn id="49" dur="1" fill="hold">
                                          <p:stCondLst>
                                            <p:cond delay="0"/>
                                          </p:stCondLst>
                                        </p:cTn>
                                        <p:tgtEl>
                                          <p:spTgt spid="3115"/>
                                        </p:tgtEl>
                                        <p:attrNameLst>
                                          <p:attrName>style.visibility</p:attrName>
                                        </p:attrNameLst>
                                      </p:cBhvr>
                                      <p:to>
                                        <p:strVal val="visible"/>
                                      </p:to>
                                    </p:set>
                                    <p:animEffect transition="in" filter="fade">
                                      <p:cBhvr>
                                        <p:cTn id="50" dur="1000"/>
                                        <p:tgtEl>
                                          <p:spTgt spid="3115"/>
                                        </p:tgtEl>
                                      </p:cBhvr>
                                    </p:animEffect>
                                  </p:childTnLst>
                                </p:cTn>
                              </p:par>
                            </p:childTnLst>
                          </p:cTn>
                        </p:par>
                        <p:par>
                          <p:cTn id="51" fill="hold" nodeType="afterGroup">
                            <p:stCondLst>
                              <p:cond delay="6000"/>
                            </p:stCondLst>
                            <p:childTnLst>
                              <p:par>
                                <p:cTn id="52" presetID="10" presetClass="exit" presetSubtype="0" fill="hold" grpId="0" nodeType="afterEffect">
                                  <p:stCondLst>
                                    <p:cond delay="0"/>
                                  </p:stCondLst>
                                  <p:childTnLst>
                                    <p:animEffect transition="out" filter="fade">
                                      <p:cBhvr>
                                        <p:cTn id="53" dur="1000"/>
                                        <p:tgtEl>
                                          <p:spTgt spid="3121"/>
                                        </p:tgtEl>
                                      </p:cBhvr>
                                    </p:animEffect>
                                    <p:set>
                                      <p:cBhvr>
                                        <p:cTn id="54" dur="1" fill="hold">
                                          <p:stCondLst>
                                            <p:cond delay="999"/>
                                          </p:stCondLst>
                                        </p:cTn>
                                        <p:tgtEl>
                                          <p:spTgt spid="3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animBg="1"/>
      <p:bldP spid="3128" grpId="0" animBg="1"/>
      <p:bldP spid="3099" grpId="0" animBg="1"/>
      <p:bldP spid="3100" grpId="0" animBg="1"/>
      <p:bldP spid="3105" grpId="0" animBg="1"/>
      <p:bldP spid="3109" grpId="0" animBg="1"/>
      <p:bldP spid="3121" grpId="0" animBg="1"/>
      <p:bldP spid="3074" grpId="0"/>
      <p:bldP spid="31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392407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78494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fld id="{E4C034CE-82BE-452C-BBE9-9C434C3D9EE3}" type="datetimeFigureOut">
              <a:rPr lang="en-US" smtClean="0"/>
              <a:t>9/9/2015</a:t>
            </a:fld>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299120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38275"/>
            <a:ext cx="8229600" cy="47339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378944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38275"/>
            <a:ext cx="8229600" cy="4733925"/>
          </a:xfrm>
        </p:spPr>
        <p:txBody>
          <a:bodyPr/>
          <a:lstStyle/>
          <a:p>
            <a:r>
              <a:rPr lang="en-US" smtClean="0"/>
              <a:t>Click icon to add chart</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204718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38275"/>
            <a:ext cx="8229600" cy="4733925"/>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94560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410451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12811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55318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63771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403434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342297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286786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C034CE-82BE-452C-BBE9-9C434C3D9EE3}" type="datetimeFigureOut">
              <a:rPr lang="en-US" smtClean="0"/>
              <a:t>9/9/2015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B1A25-6A94-4A41-921B-24F5B203D062}" type="slidenum">
              <a:rPr lang="en-US" smtClean="0"/>
              <a:t>‹#›</a:t>
            </a:fld>
            <a:endParaRPr lang="en-US"/>
          </a:p>
        </p:txBody>
      </p:sp>
    </p:spTree>
    <p:extLst>
      <p:ext uri="{BB962C8B-B14F-4D97-AF65-F5344CB8AC3E}">
        <p14:creationId xmlns:p14="http://schemas.microsoft.com/office/powerpoint/2010/main" val="12527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gd name="T0" fmla="*/ 4 w 5651"/>
              <a:gd name="T1" fmla="*/ 198 h 198"/>
              <a:gd name="T2" fmla="*/ 5651 w 5651"/>
              <a:gd name="T3" fmla="*/ 198 h 198"/>
              <a:gd name="T4" fmla="*/ 5646 w 5651"/>
              <a:gd name="T5" fmla="*/ 94 h 198"/>
              <a:gd name="T6" fmla="*/ 1491 w 5651"/>
              <a:gd name="T7" fmla="*/ 94 h 198"/>
              <a:gd name="T8" fmla="*/ 1343 w 5651"/>
              <a:gd name="T9" fmla="*/ 2 h 198"/>
              <a:gd name="T10" fmla="*/ 0 w 5651"/>
              <a:gd name="T11" fmla="*/ 0 h 198"/>
              <a:gd name="T12" fmla="*/ 4 w 5651"/>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26"/>
          <p:cNvSpPr>
            <a:spLocks/>
          </p:cNvSpPr>
          <p:nvPr/>
        </p:nvSpPr>
        <p:spPr bwMode="gray">
          <a:xfrm>
            <a:off x="95250" y="6491288"/>
            <a:ext cx="8975725" cy="279400"/>
          </a:xfrm>
          <a:custGeom>
            <a:avLst/>
            <a:gdLst>
              <a:gd name="T0" fmla="*/ 0 w 5650"/>
              <a:gd name="T1" fmla="*/ 176 h 176"/>
              <a:gd name="T2" fmla="*/ 5650 w 5650"/>
              <a:gd name="T3" fmla="*/ 169 h 176"/>
              <a:gd name="T4" fmla="*/ 5646 w 5650"/>
              <a:gd name="T5" fmla="*/ 95 h 176"/>
              <a:gd name="T6" fmla="*/ 1478 w 5650"/>
              <a:gd name="T7" fmla="*/ 95 h 176"/>
              <a:gd name="T8" fmla="*/ 1317 w 5650"/>
              <a:gd name="T9" fmla="*/ 3 h 176"/>
              <a:gd name="T10" fmla="*/ 0 w 5650"/>
              <a:gd name="T11" fmla="*/ 0 h 176"/>
              <a:gd name="T12" fmla="*/ 0 w 5650"/>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gd name="T0" fmla="*/ 0 w 5639"/>
              <a:gd name="T1" fmla="*/ 0 h 113"/>
              <a:gd name="T2" fmla="*/ 5582 w 5639"/>
              <a:gd name="T3" fmla="*/ 0 h 113"/>
              <a:gd name="T4" fmla="*/ 5639 w 5639"/>
              <a:gd name="T5" fmla="*/ 45 h 113"/>
              <a:gd name="T6" fmla="*/ 5636 w 5639"/>
              <a:gd name="T7" fmla="*/ 113 h 113"/>
              <a:gd name="T8" fmla="*/ 0 w 5639"/>
              <a:gd name="T9" fmla="*/ 113 h 113"/>
              <a:gd name="T10" fmla="*/ 0 w 5639"/>
              <a:gd name="T11" fmla="*/ 0 h 113"/>
            </a:gdLst>
            <a:ahLst/>
            <a:cxnLst>
              <a:cxn ang="0">
                <a:pos x="T0" y="T1"/>
              </a:cxn>
              <a:cxn ang="0">
                <a:pos x="T2" y="T3"/>
              </a:cxn>
              <a:cxn ang="0">
                <a:pos x="T4" y="T5"/>
              </a:cxn>
              <a:cxn ang="0">
                <a:pos x="T6" y="T7"/>
              </a:cxn>
              <a:cxn ang="0">
                <a:pos x="T8" y="T9"/>
              </a:cxn>
              <a:cxn ang="0">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8"/>
          <p:cNvSpPr>
            <a:spLocks/>
          </p:cNvSpPr>
          <p:nvPr/>
        </p:nvSpPr>
        <p:spPr bwMode="gray">
          <a:xfrm>
            <a:off x="92075" y="307975"/>
            <a:ext cx="8955088" cy="938213"/>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9"/>
          <p:cNvSpPr>
            <a:spLocks/>
          </p:cNvSpPr>
          <p:nvPr/>
        </p:nvSpPr>
        <p:spPr bwMode="gray">
          <a:xfrm>
            <a:off x="92075" y="306388"/>
            <a:ext cx="8955088"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Freeform 35"/>
          <p:cNvSpPr>
            <a:spLocks/>
          </p:cNvSpPr>
          <p:nvPr/>
        </p:nvSpPr>
        <p:spPr bwMode="gray">
          <a:xfrm>
            <a:off x="6896100" y="1047750"/>
            <a:ext cx="2155825" cy="52388"/>
          </a:xfrm>
          <a:custGeom>
            <a:avLst/>
            <a:gdLst>
              <a:gd name="T0" fmla="*/ 0 w 1358"/>
              <a:gd name="T1" fmla="*/ 2 h 33"/>
              <a:gd name="T2" fmla="*/ 1358 w 1358"/>
              <a:gd name="T3" fmla="*/ 0 h 33"/>
              <a:gd name="T4" fmla="*/ 1356 w 1358"/>
              <a:gd name="T5" fmla="*/ 32 h 33"/>
              <a:gd name="T6" fmla="*/ 60 w 1358"/>
              <a:gd name="T7" fmla="*/ 33 h 33"/>
              <a:gd name="T8" fmla="*/ 0 w 1358"/>
              <a:gd name="T9" fmla="*/ 2 h 33"/>
            </a:gdLst>
            <a:ahLst/>
            <a:cxnLst>
              <a:cxn ang="0">
                <a:pos x="T0" y="T1"/>
              </a:cxn>
              <a:cxn ang="0">
                <a:pos x="T2" y="T3"/>
              </a:cxn>
              <a:cxn ang="0">
                <a:pos x="T4" y="T5"/>
              </a:cxn>
              <a:cxn ang="0">
                <a:pos x="T6" y="T7"/>
              </a:cxn>
              <a:cxn ang="0">
                <a:pos x="T8" y="T9"/>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fld id="{E4C034CE-82BE-452C-BBE9-9C434C3D9EE3}" type="datetimeFigureOut">
              <a:rPr lang="en-US" smtClean="0"/>
              <a:t>9/9/2015</a:t>
            </a:fld>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2C5B1A25-6A94-4A41-921B-24F5B203D062}" type="slidenum">
              <a:rPr lang="en-US" smtClean="0"/>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7"/>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8"/>
            <a:srcRect/>
            <a:stretch>
              <a:fillRect/>
            </a:stretch>
          </a:blip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nodeType="afterGroup">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ussex.ac.uk/Users/ssfa2/ecolog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0" y="4724400"/>
            <a:ext cx="4049713" cy="990600"/>
          </a:xfrm>
        </p:spPr>
        <p:txBody>
          <a:bodyPr/>
          <a:lstStyle/>
          <a:p>
            <a:r>
              <a:rPr lang="en-US" sz="2000" b="1" dirty="0" smtClean="0">
                <a:solidFill>
                  <a:schemeClr val="bg1">
                    <a:lumMod val="75000"/>
                  </a:schemeClr>
                </a:solidFill>
              </a:rPr>
              <a:t>Understanding how eco-friendly products are making a difference in the modern market today</a:t>
            </a:r>
            <a:endParaRPr lang="en-US" sz="2000" b="1" dirty="0">
              <a:solidFill>
                <a:schemeClr val="bg1">
                  <a:lumMod val="75000"/>
                </a:schemeClr>
              </a:solidFill>
            </a:endParaRPr>
          </a:p>
        </p:txBody>
      </p:sp>
      <p:sp>
        <p:nvSpPr>
          <p:cNvPr id="2" name="Title 1"/>
          <p:cNvSpPr>
            <a:spLocks noGrp="1"/>
          </p:cNvSpPr>
          <p:nvPr>
            <p:ph type="ctrTitle"/>
          </p:nvPr>
        </p:nvSpPr>
        <p:spPr/>
        <p:txBody>
          <a:bodyPr/>
          <a:lstStyle/>
          <a:p>
            <a:r>
              <a:rPr lang="en-US" dirty="0" smtClean="0"/>
              <a:t>The Rise of </a:t>
            </a:r>
            <a:br>
              <a:rPr lang="en-US" dirty="0" smtClean="0"/>
            </a:br>
            <a:r>
              <a:rPr lang="en-US" dirty="0" smtClean="0"/>
              <a:t>Eco-Friendly Products</a:t>
            </a:r>
            <a:endParaRPr lang="en-US" dirty="0"/>
          </a:p>
        </p:txBody>
      </p:sp>
      <p:sp>
        <p:nvSpPr>
          <p:cNvPr id="4" name="TextBox 3"/>
          <p:cNvSpPr txBox="1"/>
          <p:nvPr/>
        </p:nvSpPr>
        <p:spPr>
          <a:xfrm>
            <a:off x="152400" y="914400"/>
            <a:ext cx="88392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endParaRPr lang="en-US" dirty="0"/>
          </a:p>
        </p:txBody>
      </p:sp>
    </p:spTree>
    <p:extLst>
      <p:ext uri="{BB962C8B-B14F-4D97-AF65-F5344CB8AC3E}">
        <p14:creationId xmlns:p14="http://schemas.microsoft.com/office/powerpoint/2010/main" val="278154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781800" cy="868363"/>
          </a:xfrm>
        </p:spPr>
        <p:txBody>
          <a:bodyPr/>
          <a:lstStyle/>
          <a:p>
            <a:r>
              <a:rPr lang="en-US" dirty="0" smtClean="0"/>
              <a:t>A Base of Comparison</a:t>
            </a:r>
            <a:endParaRPr lang="en-US" dirty="0"/>
          </a:p>
        </p:txBody>
      </p:sp>
      <p:sp>
        <p:nvSpPr>
          <p:cNvPr id="4" name="Rectangle 3"/>
          <p:cNvSpPr/>
          <p:nvPr/>
        </p:nvSpPr>
        <p:spPr>
          <a:xfrm>
            <a:off x="228600" y="1447800"/>
            <a:ext cx="8696613" cy="954107"/>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 furniture selections come in specific</a:t>
            </a:r>
          </a:p>
          <a:p>
            <a:pPr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esigns that captures the attention of the public </a:t>
            </a: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518169" y="3417570"/>
            <a:ext cx="8137164"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 furniture selections are easy to maintain</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15246" y="4646797"/>
            <a:ext cx="9014006"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Other furniture selections have a prolonged lifetime</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676400" y="2401907"/>
            <a:ext cx="7086600" cy="1015663"/>
          </a:xfrm>
          <a:prstGeom prst="rect">
            <a:avLst/>
          </a:prstGeom>
          <a:noFill/>
        </p:spPr>
        <p:txBody>
          <a:bodyPr wrap="square" rtlCol="0">
            <a:spAutoFit/>
          </a:bodyPr>
          <a:lstStyle/>
          <a:p>
            <a:r>
              <a:rPr lang="en-US" sz="2000" dirty="0" smtClean="0">
                <a:solidFill>
                  <a:schemeClr val="accent2">
                    <a:lumMod val="50000"/>
                  </a:schemeClr>
                </a:solidFill>
              </a:rPr>
              <a:t>The design of the cork-furniture is sleek enough as well as intriguing enough for it to be a source if interesting reaction from those who would be seeing and using it for function. </a:t>
            </a:r>
            <a:endParaRPr lang="en-US" sz="2000" dirty="0">
              <a:solidFill>
                <a:schemeClr val="accent2">
                  <a:lumMod val="50000"/>
                </a:schemeClr>
              </a:solidFill>
            </a:endParaRPr>
          </a:p>
        </p:txBody>
      </p:sp>
      <p:sp>
        <p:nvSpPr>
          <p:cNvPr id="8" name="TextBox 7"/>
          <p:cNvSpPr txBox="1"/>
          <p:nvPr/>
        </p:nvSpPr>
        <p:spPr>
          <a:xfrm>
            <a:off x="228601" y="3940790"/>
            <a:ext cx="7315199" cy="707886"/>
          </a:xfrm>
          <a:prstGeom prst="rect">
            <a:avLst/>
          </a:prstGeom>
          <a:noFill/>
        </p:spPr>
        <p:txBody>
          <a:bodyPr wrap="square" rtlCol="0">
            <a:spAutoFit/>
          </a:bodyPr>
          <a:lstStyle/>
          <a:p>
            <a:r>
              <a:rPr lang="en-US" sz="2000" dirty="0" smtClean="0">
                <a:solidFill>
                  <a:schemeClr val="accent2">
                    <a:lumMod val="50000"/>
                  </a:schemeClr>
                </a:solidFill>
              </a:rPr>
              <a:t>The lamination that protects the cork-seat of the furniture makes it easier to maintain and keep at sturdy condition. </a:t>
            </a:r>
            <a:endParaRPr lang="en-US" sz="2000" dirty="0">
              <a:solidFill>
                <a:schemeClr val="accent2">
                  <a:lumMod val="50000"/>
                </a:schemeClr>
              </a:solidFill>
            </a:endParaRPr>
          </a:p>
        </p:txBody>
      </p:sp>
      <p:sp>
        <p:nvSpPr>
          <p:cNvPr id="9" name="TextBox 8"/>
          <p:cNvSpPr txBox="1"/>
          <p:nvPr/>
        </p:nvSpPr>
        <p:spPr>
          <a:xfrm>
            <a:off x="1523999" y="5177904"/>
            <a:ext cx="7446555" cy="1015663"/>
          </a:xfrm>
          <a:prstGeom prst="rect">
            <a:avLst/>
          </a:prstGeom>
          <a:noFill/>
        </p:spPr>
        <p:txBody>
          <a:bodyPr wrap="square" rtlCol="0">
            <a:spAutoFit/>
          </a:bodyPr>
          <a:lstStyle/>
          <a:p>
            <a:r>
              <a:rPr lang="en-US" sz="2000" dirty="0" smtClean="0">
                <a:solidFill>
                  <a:schemeClr val="accent2">
                    <a:lumMod val="50000"/>
                  </a:schemeClr>
                </a:solidFill>
              </a:rPr>
              <a:t>The lamination as well as the design itself makes the eco-furniture capable of extending its lifespan; which would also depend on how it is going to be taken care of by its users</a:t>
            </a:r>
            <a:endParaRPr lang="en-US" sz="2000" dirty="0">
              <a:solidFill>
                <a:schemeClr val="accent2">
                  <a:lumMod val="50000"/>
                </a:schemeClr>
              </a:solidFill>
            </a:endParaRPr>
          </a:p>
        </p:txBody>
      </p:sp>
    </p:spTree>
    <p:extLst>
      <p:ext uri="{BB962C8B-B14F-4D97-AF65-F5344CB8AC3E}">
        <p14:creationId xmlns:p14="http://schemas.microsoft.com/office/powerpoint/2010/main" val="12327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pPr marL="457200" indent="-457200">
              <a:buNone/>
            </a:pPr>
            <a:r>
              <a:rPr lang="en-US" sz="1100" dirty="0" smtClean="0"/>
              <a:t>Frank-Martin, </a:t>
            </a:r>
            <a:r>
              <a:rPr lang="en-US" sz="1100" dirty="0"/>
              <a:t>B. and </a:t>
            </a:r>
            <a:r>
              <a:rPr lang="en-US" sz="1100" dirty="0" err="1"/>
              <a:t>Peattie</a:t>
            </a:r>
            <a:r>
              <a:rPr lang="en-US" sz="1100" dirty="0"/>
              <a:t>, K. (2009). </a:t>
            </a:r>
            <a:r>
              <a:rPr lang="en-US" sz="1100" i="1" dirty="0"/>
              <a:t>Sustainability Marketing: A Global Perspective.</a:t>
            </a:r>
            <a:r>
              <a:rPr lang="en-US" sz="1100" dirty="0"/>
              <a:t> Wiley, United Kingdom.</a:t>
            </a:r>
          </a:p>
          <a:p>
            <a:pPr marL="457200" indent="-457200">
              <a:buNone/>
            </a:pPr>
            <a:r>
              <a:rPr lang="en-US" sz="1100" dirty="0" err="1" smtClean="0"/>
              <a:t>Braungart</a:t>
            </a:r>
            <a:r>
              <a:rPr lang="en-US" sz="1100" dirty="0" smtClean="0"/>
              <a:t>, M and </a:t>
            </a:r>
            <a:r>
              <a:rPr lang="en-US" sz="1100" dirty="0"/>
              <a:t>William McDonough (2002). </a:t>
            </a:r>
            <a:r>
              <a:rPr lang="en-US" sz="1100" i="1" dirty="0"/>
              <a:t>Cradle to Cradle: Remaking the Way We Make Things</a:t>
            </a:r>
            <a:r>
              <a:rPr lang="en-US" sz="1100" dirty="0"/>
              <a:t>. North Point Press, USA.</a:t>
            </a:r>
          </a:p>
          <a:p>
            <a:pPr marL="457200" indent="-457200">
              <a:buNone/>
            </a:pPr>
            <a:r>
              <a:rPr lang="en-US" sz="1100" dirty="0" smtClean="0"/>
              <a:t>Olds, K</a:t>
            </a:r>
            <a:r>
              <a:rPr lang="en-US" sz="1100" dirty="0"/>
              <a:t>, </a:t>
            </a:r>
            <a:r>
              <a:rPr lang="en-US" sz="1100" dirty="0" smtClean="0"/>
              <a:t>R</a:t>
            </a:r>
            <a:r>
              <a:rPr lang="en-US" sz="1100" dirty="0"/>
              <a:t>, </a:t>
            </a:r>
            <a:r>
              <a:rPr lang="en-US" sz="1100" dirty="0" err="1"/>
              <a:t>Blechinger</a:t>
            </a:r>
            <a:r>
              <a:rPr lang="en-US" sz="1100" dirty="0"/>
              <a:t> F, Reynolds D and Beckett-</a:t>
            </a:r>
            <a:r>
              <a:rPr lang="en-US" sz="1100" dirty="0" err="1"/>
              <a:t>Fumell</a:t>
            </a:r>
            <a:r>
              <a:rPr lang="en-US" sz="1100" dirty="0"/>
              <a:t> Z (2004): </a:t>
            </a:r>
            <a:r>
              <a:rPr lang="en-US" sz="1100" i="1" dirty="0"/>
              <a:t>ISO 14001 – effective management of sustainable design.</a:t>
            </a:r>
            <a:r>
              <a:rPr lang="en-US" sz="1100" dirty="0"/>
              <a:t> The Journal of Sustainable Product Design 4:43–54</a:t>
            </a:r>
            <a:r>
              <a:rPr lang="en-US" sz="1100" dirty="0" smtClean="0"/>
              <a:t>.</a:t>
            </a:r>
          </a:p>
          <a:p>
            <a:pPr marL="457200" indent="-457200">
              <a:buNone/>
            </a:pPr>
            <a:r>
              <a:rPr lang="en-US" sz="1100" dirty="0" err="1"/>
              <a:t>Bakari</a:t>
            </a:r>
            <a:r>
              <a:rPr lang="en-US" sz="1100" dirty="0"/>
              <a:t>, Mohamed </a:t>
            </a:r>
            <a:r>
              <a:rPr lang="en-US" sz="1100" dirty="0" smtClean="0"/>
              <a:t>El-</a:t>
            </a:r>
            <a:r>
              <a:rPr lang="en-US" sz="1100" dirty="0" err="1" smtClean="0"/>
              <a:t>Kamel</a:t>
            </a:r>
            <a:r>
              <a:rPr lang="en-US" sz="1100" dirty="0" smtClean="0"/>
              <a:t>. (2011).  </a:t>
            </a:r>
            <a:r>
              <a:rPr lang="en-US" sz="1100" dirty="0"/>
              <a:t>"</a:t>
            </a:r>
            <a:r>
              <a:rPr lang="en-US" sz="1100" i="1" dirty="0"/>
              <a:t>Globalization and Sustainable Development: False Twins?</a:t>
            </a:r>
            <a:r>
              <a:rPr lang="en-US" sz="1100" dirty="0"/>
              <a:t>." New Global Studies 7.3: 23-56.ISSN (Online) </a:t>
            </a:r>
            <a:r>
              <a:rPr lang="en-US" sz="1100" dirty="0" smtClean="0"/>
              <a:t>1940-000. </a:t>
            </a:r>
          </a:p>
          <a:p>
            <a:pPr marL="457200" indent="-457200">
              <a:buNone/>
            </a:pPr>
            <a:r>
              <a:rPr lang="en-US" sz="1100" dirty="0" err="1" smtClean="0"/>
              <a:t>Daynes</a:t>
            </a:r>
            <a:r>
              <a:rPr lang="en-US" sz="1100" dirty="0"/>
              <a:t>, Byron W., and Glen </a:t>
            </a:r>
            <a:r>
              <a:rPr lang="en-US" sz="1100" dirty="0" err="1"/>
              <a:t>Sussman</a:t>
            </a:r>
            <a:r>
              <a:rPr lang="en-US" sz="1100" dirty="0"/>
              <a:t>, eds. </a:t>
            </a:r>
            <a:r>
              <a:rPr lang="en-US" sz="1100" i="1" dirty="0"/>
              <a:t>White House Politics and the Environment: Franklin D. Roosevelt to George W. Bush</a:t>
            </a:r>
            <a:r>
              <a:rPr lang="en-US" sz="1100" dirty="0"/>
              <a:t> (Texas A&amp;M University Press; 2010) 300 pages; evaluates how 12 presidents helped or hindered the cause of environmental protection.</a:t>
            </a:r>
          </a:p>
          <a:p>
            <a:pPr marL="457200" indent="-457200">
              <a:buNone/>
            </a:pPr>
            <a:r>
              <a:rPr lang="en-US" sz="1100" dirty="0" smtClean="0"/>
              <a:t>Johnson, Erik W., and Scott </a:t>
            </a:r>
            <a:r>
              <a:rPr lang="en-US" sz="1100" dirty="0" err="1" smtClean="0"/>
              <a:t>Frickel</a:t>
            </a:r>
            <a:r>
              <a:rPr lang="en-US" sz="1100" dirty="0" smtClean="0"/>
              <a:t>, (2011). “</a:t>
            </a:r>
            <a:r>
              <a:rPr lang="en-US" sz="1100" i="1" dirty="0" smtClean="0"/>
              <a:t>Ecological Threat and the Founding of U.S. National Environmental Movement Organizations</a:t>
            </a:r>
            <a:r>
              <a:rPr lang="en-US" sz="1100" dirty="0" smtClean="0"/>
              <a:t>, 1962–1998,” </a:t>
            </a:r>
            <a:r>
              <a:rPr lang="en-US" sz="1100" i="1" dirty="0" smtClean="0"/>
              <a:t>Social Problems</a:t>
            </a:r>
            <a:r>
              <a:rPr lang="en-US" sz="1100" dirty="0" smtClean="0"/>
              <a:t> 58 (Aug. 2011), 305–29.</a:t>
            </a:r>
          </a:p>
          <a:p>
            <a:pPr marL="457200" indent="-457200">
              <a:buNone/>
            </a:pPr>
            <a:r>
              <a:rPr lang="en-US" sz="1100" dirty="0" smtClean="0"/>
              <a:t>Martell, Luke. (1994). </a:t>
            </a:r>
            <a:r>
              <a:rPr lang="en-US" sz="1100" dirty="0" smtClean="0">
                <a:hlinkClick r:id="rId2"/>
              </a:rPr>
              <a:t>"</a:t>
            </a:r>
            <a:r>
              <a:rPr lang="en-US" sz="1100" i="1" dirty="0" smtClean="0">
                <a:hlinkClick r:id="rId2"/>
              </a:rPr>
              <a:t>Ecology and Society: An Introduction"</a:t>
            </a:r>
            <a:r>
              <a:rPr lang="en-US" sz="1100" i="1" dirty="0" smtClean="0"/>
              <a:t>. </a:t>
            </a:r>
            <a:r>
              <a:rPr lang="en-US" sz="1100" dirty="0" smtClean="0"/>
              <a:t>Polity Press. </a:t>
            </a:r>
          </a:p>
          <a:p>
            <a:pPr marL="457200" indent="-457200">
              <a:buNone/>
            </a:pPr>
            <a:r>
              <a:rPr lang="en-US" sz="1100" dirty="0" smtClean="0"/>
              <a:t>Lear, Linda (1997). </a:t>
            </a:r>
            <a:r>
              <a:rPr lang="en-US" sz="1100" i="1" dirty="0" smtClean="0"/>
              <a:t>Rachel Carson: Witness for Nature</a:t>
            </a:r>
            <a:r>
              <a:rPr lang="en-US" sz="1100" dirty="0" smtClean="0"/>
              <a:t>. New York: Henry Holt and Company.</a:t>
            </a:r>
          </a:p>
          <a:p>
            <a:pPr marL="457200" indent="-457200">
              <a:buNone/>
            </a:pPr>
            <a:r>
              <a:rPr lang="en-US" sz="1100" dirty="0" smtClean="0"/>
              <a:t>de </a:t>
            </a:r>
            <a:r>
              <a:rPr lang="en-US" sz="1100" dirty="0" err="1" smtClean="0"/>
              <a:t>Steiguer</a:t>
            </a:r>
            <a:r>
              <a:rPr lang="en-US" sz="1100" dirty="0" smtClean="0"/>
              <a:t>, J. Edward. 2006. </a:t>
            </a:r>
            <a:r>
              <a:rPr lang="en-US" sz="1100" i="1" dirty="0" smtClean="0"/>
              <a:t>The Origins of Modern Environmental Thought.</a:t>
            </a:r>
            <a:r>
              <a:rPr lang="en-US" sz="1100" dirty="0" smtClean="0"/>
              <a:t> Tucson. 246 pp.</a:t>
            </a:r>
          </a:p>
          <a:p>
            <a:pPr marL="457200" indent="-457200">
              <a:buNone/>
            </a:pPr>
            <a:r>
              <a:rPr lang="en-US" sz="1100" dirty="0" smtClean="0"/>
              <a:t>Keith M. Woodhouse. "The Politics of Ecology: Environmentalism and Liberalism in the 1960s," </a:t>
            </a:r>
            <a:r>
              <a:rPr lang="en-US" sz="1100" i="1" dirty="0" smtClean="0"/>
              <a:t>Journal for the Study of Radicalism,</a:t>
            </a:r>
            <a:r>
              <a:rPr lang="en-US" sz="1100" dirty="0" smtClean="0"/>
              <a:t> Volume 2, Number 2, 2009, pp. 53–84. </a:t>
            </a:r>
          </a:p>
          <a:p>
            <a:pPr marL="457200" indent="-457200">
              <a:buNone/>
            </a:pPr>
            <a:r>
              <a:rPr lang="en-US" sz="1100" dirty="0" smtClean="0"/>
              <a:t> Cummins, Neil Paul (2012). "</a:t>
            </a:r>
            <a:r>
              <a:rPr lang="en-US" sz="1100" i="1" dirty="0" smtClean="0"/>
              <a:t>An Evolutionary Perspective on the Relationship Between Humans and Their Surroundings: </a:t>
            </a:r>
            <a:r>
              <a:rPr lang="en-US" sz="1100" i="1" dirty="0" err="1" smtClean="0"/>
              <a:t>Geoengineering</a:t>
            </a:r>
            <a:r>
              <a:rPr lang="en-US" sz="1100" i="1" dirty="0" smtClean="0"/>
              <a:t>, the Purpose of Life &amp; the Nature of the Universe</a:t>
            </a:r>
            <a:r>
              <a:rPr lang="en-US" sz="1100" dirty="0" smtClean="0"/>
              <a:t>", </a:t>
            </a:r>
            <a:r>
              <a:rPr lang="en-US" sz="1100" dirty="0" err="1" smtClean="0"/>
              <a:t>Cranmore</a:t>
            </a:r>
            <a:r>
              <a:rPr lang="en-US" sz="1100" dirty="0" smtClean="0"/>
              <a:t> Publications. </a:t>
            </a:r>
          </a:p>
          <a:p>
            <a:pPr marL="457200" indent="-457200">
              <a:buNone/>
            </a:pPr>
            <a:r>
              <a:rPr lang="en-US" sz="1100" dirty="0" smtClean="0"/>
              <a:t>Gottlieb, Robert. (2005). Forcing the Spring: The Transformation of the American Environmental Movement. </a:t>
            </a:r>
            <a:r>
              <a:rPr lang="en-US" sz="1100" dirty="0" err="1" smtClean="0"/>
              <a:t>Jossey</a:t>
            </a:r>
            <a:r>
              <a:rPr lang="en-US" sz="1100" dirty="0" smtClean="0"/>
              <a:t>-Bass Publishing. </a:t>
            </a:r>
          </a:p>
          <a:p>
            <a:pPr marL="457200" indent="-457200">
              <a:buNone/>
            </a:pPr>
            <a:r>
              <a:rPr lang="en-US" sz="1100" dirty="0" smtClean="0"/>
              <a:t>Lincoln, Cat (Spring 2009). "</a:t>
            </a:r>
            <a:r>
              <a:rPr lang="en-US" sz="1100" i="1" dirty="0" smtClean="0"/>
              <a:t>Light, Dark and Bright Green Environmentalism</a:t>
            </a:r>
            <a:r>
              <a:rPr lang="en-US" sz="1100" dirty="0" smtClean="0"/>
              <a:t>". Green Daily Publication. </a:t>
            </a:r>
            <a:endParaRPr lang="en-US" sz="1100" dirty="0"/>
          </a:p>
        </p:txBody>
      </p:sp>
    </p:spTree>
    <p:extLst>
      <p:ext uri="{BB962C8B-B14F-4D97-AF65-F5344CB8AC3E}">
        <p14:creationId xmlns:p14="http://schemas.microsoft.com/office/powerpoint/2010/main" val="2652285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Eco-Friendly Campaign</a:t>
            </a:r>
            <a:endParaRPr lang="en-US" sz="3200" dirty="0"/>
          </a:p>
        </p:txBody>
      </p:sp>
      <p:sp>
        <p:nvSpPr>
          <p:cNvPr id="3" name="Content Placeholder 2"/>
          <p:cNvSpPr>
            <a:spLocks noGrp="1"/>
          </p:cNvSpPr>
          <p:nvPr>
            <p:ph idx="1"/>
          </p:nvPr>
        </p:nvSpPr>
        <p:spPr/>
        <p:txBody>
          <a:bodyPr/>
          <a:lstStyle/>
          <a:p>
            <a:r>
              <a:rPr lang="en-US" dirty="0" smtClean="0"/>
              <a:t>Ever since the realization of the need to pursue green living, green products made from eco-friendly materials have also made the </a:t>
            </a:r>
            <a:r>
              <a:rPr lang="en-US" dirty="0" smtClean="0"/>
              <a:t>headlines (de </a:t>
            </a:r>
            <a:r>
              <a:rPr lang="en-US" dirty="0" err="1" smtClean="0"/>
              <a:t>Steiguer</a:t>
            </a:r>
            <a:r>
              <a:rPr lang="en-US" dirty="0" smtClean="0"/>
              <a:t>, 2006). </a:t>
            </a:r>
            <a:endParaRPr lang="en-US" dirty="0" smtClean="0"/>
          </a:p>
          <a:p>
            <a:r>
              <a:rPr lang="en-US" dirty="0" smtClean="0"/>
              <a:t>People from different walks of life have become more concerned on “going green” and appreciating products following the concept of the said </a:t>
            </a:r>
            <a:r>
              <a:rPr lang="en-US" dirty="0" smtClean="0"/>
              <a:t>campaign (Johnson, et al, 2011). </a:t>
            </a:r>
            <a:endParaRPr lang="en-US" dirty="0"/>
          </a:p>
        </p:txBody>
      </p:sp>
    </p:spTree>
    <p:extLst>
      <p:ext uri="{BB962C8B-B14F-4D97-AF65-F5344CB8AC3E}">
        <p14:creationId xmlns:p14="http://schemas.microsoft.com/office/powerpoint/2010/main" val="2767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Concept of Sustainability </a:t>
            </a:r>
            <a:endParaRPr lang="en-US" sz="3200" dirty="0"/>
          </a:p>
        </p:txBody>
      </p:sp>
      <p:sp>
        <p:nvSpPr>
          <p:cNvPr id="3" name="Content Placeholder 2"/>
          <p:cNvSpPr>
            <a:spLocks noGrp="1"/>
          </p:cNvSpPr>
          <p:nvPr>
            <p:ph idx="1"/>
          </p:nvPr>
        </p:nvSpPr>
        <p:spPr>
          <a:xfrm>
            <a:off x="457200" y="1143000"/>
            <a:ext cx="8229600" cy="5191125"/>
          </a:xfrm>
        </p:spPr>
        <p:txBody>
          <a:bodyPr/>
          <a:lstStyle/>
          <a:p>
            <a:r>
              <a:rPr lang="en-US" dirty="0" smtClean="0"/>
              <a:t>The primary consideration that eco-friendly products are made under includes the concept of sustainability</a:t>
            </a:r>
          </a:p>
          <a:p>
            <a:pPr lvl="4"/>
            <a:r>
              <a:rPr lang="en-US" dirty="0" smtClean="0"/>
              <a:t>Sustainability pertains to the length of time that a particular product is to serve its function for the </a:t>
            </a:r>
            <a:r>
              <a:rPr lang="en-US" dirty="0" smtClean="0"/>
              <a:t>public (Cummins, 2012). </a:t>
            </a:r>
            <a:endParaRPr lang="en-US" dirty="0" smtClean="0"/>
          </a:p>
          <a:p>
            <a:pPr lvl="4"/>
            <a:r>
              <a:rPr lang="en-US" dirty="0" smtClean="0"/>
              <a:t>Sustainability increases the real value of the product because of its capacity to serve the user </a:t>
            </a:r>
            <a:r>
              <a:rPr lang="en-US" dirty="0" smtClean="0"/>
              <a:t>longer (</a:t>
            </a:r>
            <a:r>
              <a:rPr lang="en-US" dirty="0" err="1" smtClean="0"/>
              <a:t>Bakari</a:t>
            </a:r>
            <a:r>
              <a:rPr lang="en-US" dirty="0" smtClean="0"/>
              <a:t>, et al, 2011)</a:t>
            </a:r>
            <a:endParaRPr lang="en-US" dirty="0" smtClean="0"/>
          </a:p>
          <a:p>
            <a:pPr lvl="4"/>
            <a:r>
              <a:rPr lang="en-US" dirty="0" smtClean="0"/>
              <a:t>At times, sustainability also pertains to how the product was made; what materials were used to create it and how likely supportive it is of the idea o multi-function that basically increases the competence of the product in determining the value it is to serve the </a:t>
            </a:r>
            <a:r>
              <a:rPr lang="en-US" dirty="0" smtClean="0"/>
              <a:t>consume (Olds, et al, 2004)r</a:t>
            </a:r>
            <a:r>
              <a:rPr lang="en-US" dirty="0" smtClean="0"/>
              <a:t>.  </a:t>
            </a:r>
            <a:endParaRPr lang="en-US" dirty="0"/>
          </a:p>
        </p:txBody>
      </p:sp>
    </p:spTree>
    <p:extLst>
      <p:ext uri="{BB962C8B-B14F-4D97-AF65-F5344CB8AC3E}">
        <p14:creationId xmlns:p14="http://schemas.microsoft.com/office/powerpoint/2010/main" val="67757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Eco-Furniture</a:t>
            </a:r>
            <a:endParaRPr lang="en-US" dirty="0"/>
          </a:p>
        </p:txBody>
      </p:sp>
      <p:pic>
        <p:nvPicPr>
          <p:cNvPr id="1026" name="Picture 2" descr="http://landarchs.com/wp-content/uploads/2012/07/1234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49015"/>
            <a:ext cx="7924800" cy="25755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143000"/>
            <a:ext cx="8153400" cy="2677656"/>
          </a:xfrm>
          <a:prstGeom prst="rect">
            <a:avLst/>
          </a:prstGeom>
          <a:noFill/>
        </p:spPr>
        <p:txBody>
          <a:bodyPr wrap="square" rtlCol="0">
            <a:spAutoFit/>
          </a:bodyPr>
          <a:lstStyle/>
          <a:p>
            <a:r>
              <a:rPr lang="en-US" sz="2800" b="1" dirty="0" smtClean="0">
                <a:solidFill>
                  <a:srgbClr val="00B050"/>
                </a:solidFill>
              </a:rPr>
              <a:t>Furniture selections are expected to serve the need of the people for resting</a:t>
            </a:r>
          </a:p>
          <a:p>
            <a:pPr marL="457200" indent="-457200">
              <a:buFont typeface="Arial" pitchFamily="34" charset="0"/>
              <a:buChar char="•"/>
            </a:pPr>
            <a:r>
              <a:rPr lang="en-US" sz="2800" b="1" i="1" dirty="0" smtClean="0">
                <a:solidFill>
                  <a:srgbClr val="00B050"/>
                </a:solidFill>
              </a:rPr>
              <a:t>A home [and/or] office aperture that  can be found in areas where people are expected to function under particular required circumstances </a:t>
            </a:r>
            <a:endParaRPr lang="en-US" sz="2800" b="1" i="1" dirty="0">
              <a:solidFill>
                <a:srgbClr val="00B050"/>
              </a:solidFill>
            </a:endParaRPr>
          </a:p>
        </p:txBody>
      </p:sp>
    </p:spTree>
    <p:extLst>
      <p:ext uri="{BB962C8B-B14F-4D97-AF65-F5344CB8AC3E}">
        <p14:creationId xmlns:p14="http://schemas.microsoft.com/office/powerpoint/2010/main" val="14880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and Style</a:t>
            </a:r>
            <a:endParaRPr lang="en-US" dirty="0"/>
          </a:p>
        </p:txBody>
      </p:sp>
      <p:sp>
        <p:nvSpPr>
          <p:cNvPr id="3" name="Content Placeholder 2"/>
          <p:cNvSpPr>
            <a:spLocks noGrp="1"/>
          </p:cNvSpPr>
          <p:nvPr>
            <p:ph idx="1"/>
          </p:nvPr>
        </p:nvSpPr>
        <p:spPr/>
        <p:txBody>
          <a:bodyPr/>
          <a:lstStyle/>
          <a:p>
            <a:r>
              <a:rPr lang="en-US" dirty="0" smtClean="0"/>
              <a:t>For the sake of function, eco-furniture selections are expected to follow on a particular pattern of design; one that would best fit the need of the group of population being served</a:t>
            </a:r>
          </a:p>
          <a:p>
            <a:pPr lvl="2"/>
            <a:r>
              <a:rPr lang="en-US" i="1" dirty="0" smtClean="0"/>
              <a:t>Part of sustainable production of particular items sold in the market is the need to make sure that each product would be able to function fully </a:t>
            </a:r>
            <a:r>
              <a:rPr lang="en-US" i="1" dirty="0" smtClean="0"/>
              <a:t>(</a:t>
            </a:r>
            <a:r>
              <a:rPr lang="en-US" i="1" dirty="0" err="1" smtClean="0"/>
              <a:t>Braungart</a:t>
            </a:r>
            <a:r>
              <a:rPr lang="en-US" i="1" dirty="0" smtClean="0"/>
              <a:t>, et al, 2002) while </a:t>
            </a:r>
            <a:r>
              <a:rPr lang="en-US" i="1" dirty="0" smtClean="0"/>
              <a:t>being aesthetically constructive and extensive in creating better possibilities of purpose for the </a:t>
            </a:r>
            <a:r>
              <a:rPr lang="en-US" i="1" dirty="0" smtClean="0"/>
              <a:t>furniture </a:t>
            </a:r>
            <a:endParaRPr lang="en-US" i="1" dirty="0" smtClean="0"/>
          </a:p>
        </p:txBody>
      </p:sp>
    </p:spTree>
    <p:extLst>
      <p:ext uri="{BB962C8B-B14F-4D97-AF65-F5344CB8AC3E}">
        <p14:creationId xmlns:p14="http://schemas.microsoft.com/office/powerpoint/2010/main" val="364012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Eco-Friendly Materials</a:t>
            </a:r>
            <a:endParaRPr lang="en-US" dirty="0"/>
          </a:p>
        </p:txBody>
      </p:sp>
      <p:sp>
        <p:nvSpPr>
          <p:cNvPr id="3" name="Content Placeholder 2"/>
          <p:cNvSpPr>
            <a:spLocks noGrp="1"/>
          </p:cNvSpPr>
          <p:nvPr>
            <p:ph idx="1"/>
          </p:nvPr>
        </p:nvSpPr>
        <p:spPr/>
        <p:txBody>
          <a:bodyPr/>
          <a:lstStyle/>
          <a:p>
            <a:r>
              <a:rPr lang="en-US" dirty="0" smtClean="0"/>
              <a:t>What makes the furniture eco-friendly is that of the materials used to create it: </a:t>
            </a:r>
            <a:endParaRPr lang="en-US" dirty="0"/>
          </a:p>
        </p:txBody>
      </p:sp>
      <p:pic>
        <p:nvPicPr>
          <p:cNvPr id="4098" name="Picture 2" descr="http://landarchs.com/wp-content/uploads/2012/07/1234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2438400"/>
            <a:ext cx="5715000"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295776"/>
            <a:ext cx="7696200" cy="2246769"/>
          </a:xfrm>
          <a:prstGeom prst="rect">
            <a:avLst/>
          </a:prstGeom>
          <a:noFill/>
        </p:spPr>
        <p:txBody>
          <a:bodyPr wrap="square" rtlCol="0">
            <a:spAutoFit/>
          </a:bodyPr>
          <a:lstStyle/>
          <a:p>
            <a:r>
              <a:rPr lang="en-US" sz="2800" i="1" dirty="0" smtClean="0">
                <a:solidFill>
                  <a:srgbClr val="00B050"/>
                </a:solidFill>
              </a:rPr>
              <a:t>This eco-furniture is made from recycled cork that was basically reclaimed from factory waste. Shaped into a chair, the furniture serves its purpose with less cost compared to other furniture of the same cost. </a:t>
            </a:r>
            <a:endParaRPr lang="en-US" sz="2800" i="1" dirty="0">
              <a:solidFill>
                <a:srgbClr val="00B050"/>
              </a:solidFill>
            </a:endParaRPr>
          </a:p>
        </p:txBody>
      </p:sp>
    </p:spTree>
    <p:extLst>
      <p:ext uri="{BB962C8B-B14F-4D97-AF65-F5344CB8AC3E}">
        <p14:creationId xmlns:p14="http://schemas.microsoft.com/office/powerpoint/2010/main" val="302278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Serving a Better Purpose</a:t>
            </a:r>
            <a:endParaRPr lang="en-US" sz="4000" dirty="0"/>
          </a:p>
        </p:txBody>
      </p:sp>
      <p:pic>
        <p:nvPicPr>
          <p:cNvPr id="5122" name="Picture 2" descr="http://landarchs.com/wp-content/uploads/2012/07/123456.png"/>
          <p:cNvPicPr>
            <a:picLocks noChangeAspect="1" noChangeArrowheads="1"/>
          </p:cNvPicPr>
          <p:nvPr/>
        </p:nvPicPr>
        <p:blipFill rotWithShape="1">
          <a:blip r:embed="rId3">
            <a:extLst>
              <a:ext uri="{28A0092B-C50C-407E-A947-70E740481C1C}">
                <a14:useLocalDpi xmlns:a14="http://schemas.microsoft.com/office/drawing/2010/main" val="0"/>
              </a:ext>
            </a:extLst>
          </a:blip>
          <a:srcRect l="68398" r="6158"/>
          <a:stretch/>
        </p:blipFill>
        <p:spPr bwMode="auto">
          <a:xfrm>
            <a:off x="152400" y="1356360"/>
            <a:ext cx="3638919"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58259" y="1600200"/>
            <a:ext cx="5854487" cy="3170099"/>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hade val="50000"/>
                  </a:schemeClr>
                </a:solidFill>
                <a:effectLst/>
              </a:rPr>
              <a:t>The sleek design of the</a:t>
            </a:r>
          </a:p>
          <a:p>
            <a:pPr algn="ctr"/>
            <a:r>
              <a:rPr lang="en-US" sz="4000" b="1" dirty="0" smtClean="0">
                <a:ln w="50800"/>
                <a:solidFill>
                  <a:schemeClr val="bg1">
                    <a:shade val="50000"/>
                  </a:schemeClr>
                </a:solidFill>
              </a:rPr>
              <a:t>eco-furniture makes it </a:t>
            </a:r>
          </a:p>
          <a:p>
            <a:pPr algn="ctr"/>
            <a:r>
              <a:rPr lang="en-US" sz="4000" b="1" dirty="0">
                <a:ln w="50800"/>
                <a:solidFill>
                  <a:schemeClr val="bg1">
                    <a:shade val="50000"/>
                  </a:schemeClr>
                </a:solidFill>
              </a:rPr>
              <a:t>e</a:t>
            </a:r>
            <a:r>
              <a:rPr lang="en-US" sz="4000" b="1" cap="none" spc="0" dirty="0" smtClean="0">
                <a:ln w="50800"/>
                <a:solidFill>
                  <a:schemeClr val="bg1">
                    <a:shade val="50000"/>
                  </a:schemeClr>
                </a:solidFill>
                <a:effectLst/>
              </a:rPr>
              <a:t>asier to place in the</a:t>
            </a:r>
          </a:p>
          <a:p>
            <a:pPr algn="ctr"/>
            <a:r>
              <a:rPr lang="en-US" sz="4000" b="1" dirty="0">
                <a:ln w="50800"/>
                <a:solidFill>
                  <a:schemeClr val="bg1">
                    <a:shade val="50000"/>
                  </a:schemeClr>
                </a:solidFill>
              </a:rPr>
              <a:t>t</a:t>
            </a:r>
            <a:r>
              <a:rPr lang="en-US" sz="4000" b="1" dirty="0" smtClean="0">
                <a:ln w="50800"/>
                <a:solidFill>
                  <a:schemeClr val="bg1">
                    <a:shade val="50000"/>
                  </a:schemeClr>
                </a:solidFill>
              </a:rPr>
              <a:t>arget area where it is </a:t>
            </a:r>
          </a:p>
          <a:p>
            <a:pPr algn="ctr"/>
            <a:r>
              <a:rPr lang="en-US" sz="4000" b="1" dirty="0">
                <a:ln w="50800"/>
                <a:solidFill>
                  <a:schemeClr val="bg1">
                    <a:shade val="50000"/>
                  </a:schemeClr>
                </a:solidFill>
              </a:rPr>
              <a:t>t</a:t>
            </a:r>
            <a:r>
              <a:rPr lang="en-US" sz="4000" b="1" dirty="0" smtClean="0">
                <a:ln w="50800"/>
                <a:solidFill>
                  <a:schemeClr val="bg1">
                    <a:shade val="50000"/>
                  </a:schemeClr>
                </a:solidFill>
              </a:rPr>
              <a:t>o be situated </a:t>
            </a:r>
          </a:p>
        </p:txBody>
      </p:sp>
      <p:sp>
        <p:nvSpPr>
          <p:cNvPr id="5" name="TextBox 4"/>
          <p:cNvSpPr txBox="1"/>
          <p:nvPr/>
        </p:nvSpPr>
        <p:spPr>
          <a:xfrm>
            <a:off x="3657600" y="4953000"/>
            <a:ext cx="5257800" cy="1200329"/>
          </a:xfrm>
          <a:prstGeom prst="rect">
            <a:avLst/>
          </a:prstGeom>
          <a:noFill/>
        </p:spPr>
        <p:txBody>
          <a:bodyPr wrap="square" rtlCol="0">
            <a:spAutoFit/>
          </a:bodyPr>
          <a:lstStyle/>
          <a:p>
            <a:pPr algn="r"/>
            <a:r>
              <a:rPr lang="en-US" sz="2400" i="1" dirty="0" smtClean="0">
                <a:solidFill>
                  <a:schemeClr val="accent2">
                    <a:lumMod val="50000"/>
                  </a:schemeClr>
                </a:solidFill>
              </a:rPr>
              <a:t>Not only does it serve a specific purpose, it also is easy on the eyes, given its open-stand design </a:t>
            </a:r>
            <a:endParaRPr lang="en-US" sz="2400" i="1" dirty="0">
              <a:solidFill>
                <a:schemeClr val="accent2">
                  <a:lumMod val="50000"/>
                </a:schemeClr>
              </a:solidFill>
            </a:endParaRPr>
          </a:p>
        </p:txBody>
      </p:sp>
    </p:spTree>
    <p:extLst>
      <p:ext uri="{BB962C8B-B14F-4D97-AF65-F5344CB8AC3E}">
        <p14:creationId xmlns:p14="http://schemas.microsoft.com/office/powerpoint/2010/main" val="189010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On the Question of Durability</a:t>
            </a:r>
            <a:endParaRPr lang="en-US" sz="3200" dirty="0"/>
          </a:p>
        </p:txBody>
      </p:sp>
      <p:pic>
        <p:nvPicPr>
          <p:cNvPr id="6146" name="Picture 2" descr="http://landarchs.com/wp-content/uploads/2012/07/123456.png"/>
          <p:cNvPicPr>
            <a:picLocks noChangeAspect="1" noChangeArrowheads="1"/>
          </p:cNvPicPr>
          <p:nvPr/>
        </p:nvPicPr>
        <p:blipFill rotWithShape="1">
          <a:blip r:embed="rId3">
            <a:extLst>
              <a:ext uri="{28A0092B-C50C-407E-A947-70E740481C1C}">
                <a14:useLocalDpi xmlns:a14="http://schemas.microsoft.com/office/drawing/2010/main" val="0"/>
              </a:ext>
            </a:extLst>
          </a:blip>
          <a:srcRect r="67961"/>
          <a:stretch/>
        </p:blipFill>
        <p:spPr bwMode="auto">
          <a:xfrm>
            <a:off x="248469" y="1828800"/>
            <a:ext cx="3831126"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1600200"/>
            <a:ext cx="5486400" cy="1938992"/>
          </a:xfrm>
          <a:prstGeom prst="rect">
            <a:avLst/>
          </a:prstGeom>
          <a:noFill/>
        </p:spPr>
        <p:txBody>
          <a:bodyPr wrap="square" rtlCol="0">
            <a:spAutoFit/>
          </a:bodyPr>
          <a:lstStyle/>
          <a:p>
            <a:r>
              <a:rPr lang="en-US" sz="2000" dirty="0" smtClean="0">
                <a:solidFill>
                  <a:schemeClr val="accent2">
                    <a:lumMod val="50000"/>
                  </a:schemeClr>
                </a:solidFill>
              </a:rPr>
              <a:t>Corks are noted for being soft and easy to manage in nature; imagining that this material would be used for creation of furniture basically mandates a sense of questioning the durability of the product</a:t>
            </a:r>
          </a:p>
          <a:p>
            <a:endParaRPr lang="en-US" sz="2000" dirty="0">
              <a:solidFill>
                <a:schemeClr val="accent2">
                  <a:lumMod val="50000"/>
                </a:schemeClr>
              </a:solidFill>
            </a:endParaRPr>
          </a:p>
        </p:txBody>
      </p:sp>
      <p:sp>
        <p:nvSpPr>
          <p:cNvPr id="6" name="TextBox 5"/>
          <p:cNvSpPr txBox="1"/>
          <p:nvPr/>
        </p:nvSpPr>
        <p:spPr>
          <a:xfrm>
            <a:off x="4191000" y="3539192"/>
            <a:ext cx="4724400" cy="2246769"/>
          </a:xfrm>
          <a:prstGeom prst="rect">
            <a:avLst/>
          </a:prstGeom>
          <a:noFill/>
        </p:spPr>
        <p:txBody>
          <a:bodyPr wrap="square" rtlCol="0">
            <a:spAutoFit/>
          </a:bodyPr>
          <a:lstStyle/>
          <a:p>
            <a:r>
              <a:rPr lang="en-US" sz="2000" b="1" i="1" dirty="0" smtClean="0">
                <a:solidFill>
                  <a:schemeClr val="accent2">
                    <a:lumMod val="50000"/>
                  </a:schemeClr>
                </a:solidFill>
              </a:rPr>
              <a:t>Response to critique on FUNCTIONALITY AND DURABILITY: </a:t>
            </a:r>
          </a:p>
          <a:p>
            <a:r>
              <a:rPr lang="en-US" sz="2000" dirty="0">
                <a:solidFill>
                  <a:schemeClr val="accent2">
                    <a:lumMod val="50000"/>
                  </a:schemeClr>
                </a:solidFill>
              </a:rPr>
              <a:t>	</a:t>
            </a:r>
            <a:r>
              <a:rPr lang="en-US" sz="2000" dirty="0" smtClean="0">
                <a:solidFill>
                  <a:schemeClr val="accent2">
                    <a:lumMod val="50000"/>
                  </a:schemeClr>
                </a:solidFill>
              </a:rPr>
              <a:t>the furniture has been 	laminated with cork-	strengthening material making 	the whole set up sturdy enough 	to allow it to function as desired  </a:t>
            </a:r>
            <a:endParaRPr lang="en-US" sz="2000" dirty="0">
              <a:solidFill>
                <a:schemeClr val="accent2">
                  <a:lumMod val="50000"/>
                </a:schemeClr>
              </a:solidFill>
            </a:endParaRPr>
          </a:p>
        </p:txBody>
      </p:sp>
    </p:spTree>
    <p:extLst>
      <p:ext uri="{BB962C8B-B14F-4D97-AF65-F5344CB8AC3E}">
        <p14:creationId xmlns:p14="http://schemas.microsoft.com/office/powerpoint/2010/main" val="5936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Protecting Consumer-Concerns</a:t>
            </a:r>
            <a:endParaRPr lang="en-US" sz="3200" dirty="0"/>
          </a:p>
        </p:txBody>
      </p:sp>
      <p:pic>
        <p:nvPicPr>
          <p:cNvPr id="7170" name="Picture 2" descr="http://www.writewithexcellence.com/wp-content/uploads/2014/07/iStock_000043427396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89015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143000"/>
            <a:ext cx="5638800" cy="5324535"/>
          </a:xfrm>
          <a:prstGeom prst="rect">
            <a:avLst/>
          </a:prstGeom>
          <a:noFill/>
        </p:spPr>
        <p:txBody>
          <a:bodyPr wrap="square" rtlCol="0">
            <a:spAutoFit/>
          </a:bodyPr>
          <a:lstStyle/>
          <a:p>
            <a:r>
              <a:rPr lang="en-US" sz="2000" b="1" dirty="0" smtClean="0">
                <a:solidFill>
                  <a:schemeClr val="accent2">
                    <a:lumMod val="50000"/>
                  </a:schemeClr>
                </a:solidFill>
              </a:rPr>
              <a:t>Value of quality versus value of money: </a:t>
            </a:r>
          </a:p>
          <a:p>
            <a:endParaRPr lang="en-US" sz="2000" dirty="0">
              <a:solidFill>
                <a:schemeClr val="accent2">
                  <a:lumMod val="50000"/>
                </a:schemeClr>
              </a:solidFill>
            </a:endParaRPr>
          </a:p>
          <a:p>
            <a:r>
              <a:rPr lang="en-US" sz="2000" dirty="0" smtClean="0">
                <a:solidFill>
                  <a:schemeClr val="accent2">
                    <a:lumMod val="50000"/>
                  </a:schemeClr>
                </a:solidFill>
              </a:rPr>
              <a:t>Every consumer expects that what he buys would be in par with the quality he expects to get from such items. </a:t>
            </a:r>
          </a:p>
          <a:p>
            <a:endParaRPr lang="en-US" sz="2000" b="1" u="sng" dirty="0">
              <a:solidFill>
                <a:schemeClr val="accent2">
                  <a:lumMod val="50000"/>
                </a:schemeClr>
              </a:solidFill>
            </a:endParaRPr>
          </a:p>
          <a:p>
            <a:r>
              <a:rPr lang="en-US" sz="2000" b="1" u="sng" dirty="0" smtClean="0">
                <a:solidFill>
                  <a:schemeClr val="accent2">
                    <a:lumMod val="50000"/>
                  </a:schemeClr>
                </a:solidFill>
              </a:rPr>
              <a:t>The eco-furniture intends to serve both values</a:t>
            </a:r>
            <a:r>
              <a:rPr lang="en-US" sz="2000" dirty="0" smtClean="0">
                <a:solidFill>
                  <a:schemeClr val="accent2">
                    <a:lumMod val="50000"/>
                  </a:schemeClr>
                </a:solidFill>
              </a:rPr>
              <a:t>:</a:t>
            </a:r>
          </a:p>
          <a:p>
            <a:r>
              <a:rPr lang="en-US" sz="2000" dirty="0" smtClean="0">
                <a:solidFill>
                  <a:schemeClr val="accent2">
                    <a:lumMod val="50000"/>
                  </a:schemeClr>
                </a:solidFill>
              </a:rPr>
              <a:t> </a:t>
            </a:r>
          </a:p>
          <a:p>
            <a:r>
              <a:rPr lang="en-US" sz="2000" b="1" i="1" dirty="0" smtClean="0">
                <a:solidFill>
                  <a:schemeClr val="accent2">
                    <a:lumMod val="50000"/>
                  </a:schemeClr>
                </a:solidFill>
              </a:rPr>
              <a:t>Corks are less costly than wooden or metal furniture selections making the item more affordable than others offered in the market</a:t>
            </a:r>
          </a:p>
          <a:p>
            <a:endParaRPr lang="en-US" sz="2000" dirty="0">
              <a:solidFill>
                <a:schemeClr val="accent2">
                  <a:lumMod val="50000"/>
                </a:schemeClr>
              </a:solidFill>
            </a:endParaRPr>
          </a:p>
          <a:p>
            <a:r>
              <a:rPr lang="en-US" sz="2000" b="1" i="1" dirty="0" smtClean="0">
                <a:solidFill>
                  <a:schemeClr val="accent2">
                    <a:lumMod val="50000"/>
                  </a:schemeClr>
                </a:solidFill>
              </a:rPr>
              <a:t>Corks and metals put together with a thoroughly thought-out design is durable enough to last for years thus increasing value of the furniture as a whole. </a:t>
            </a:r>
            <a:endParaRPr lang="en-US" sz="2000" b="1" i="1" dirty="0">
              <a:solidFill>
                <a:schemeClr val="accent2">
                  <a:lumMod val="50000"/>
                </a:schemeClr>
              </a:solidFill>
            </a:endParaRPr>
          </a:p>
        </p:txBody>
      </p:sp>
    </p:spTree>
    <p:extLst>
      <p:ext uri="{BB962C8B-B14F-4D97-AF65-F5344CB8AC3E}">
        <p14:creationId xmlns:p14="http://schemas.microsoft.com/office/powerpoint/2010/main" val="335347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574TGp_natural_light_ani</Template>
  <TotalTime>86</TotalTime>
  <Words>1254</Words>
  <Application>Microsoft Office PowerPoint</Application>
  <PresentationFormat>On-screen Show (4:3)</PresentationFormat>
  <Paragraphs>88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574TGp_natural_light_ani</vt:lpstr>
      <vt:lpstr>The Rise of  Eco-Friendly Products</vt:lpstr>
      <vt:lpstr>The Eco-Friendly Campaign</vt:lpstr>
      <vt:lpstr>The Concept of Sustainability </vt:lpstr>
      <vt:lpstr>The Eco-Furniture</vt:lpstr>
      <vt:lpstr>Function and Style</vt:lpstr>
      <vt:lpstr>Eco-Friendly Materials</vt:lpstr>
      <vt:lpstr>Serving a Better Purpose</vt:lpstr>
      <vt:lpstr>On the Question of Durability</vt:lpstr>
      <vt:lpstr>Protecting Consumer-Concerns</vt:lpstr>
      <vt:lpstr>A Base of Comparison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Eco-Friendly Products</dc:title>
  <dc:creator>HP</dc:creator>
  <cp:lastModifiedBy>HP</cp:lastModifiedBy>
  <cp:revision>2</cp:revision>
  <dcterms:created xsi:type="dcterms:W3CDTF">2015-09-08T16:04:41Z</dcterms:created>
  <dcterms:modified xsi:type="dcterms:W3CDTF">2015-09-08T22:08:58Z</dcterms:modified>
</cp:coreProperties>
</file>