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63" r:id="rId4"/>
    <p:sldId id="258" r:id="rId5"/>
    <p:sldId id="259" r:id="rId6"/>
    <p:sldId id="261" r:id="rId7"/>
    <p:sldId id="262"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813" autoAdjust="0"/>
  </p:normalViewPr>
  <p:slideViewPr>
    <p:cSldViewPr snapToGrid="0">
      <p:cViewPr varScale="1">
        <p:scale>
          <a:sx n="53" d="100"/>
          <a:sy n="53"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78D1A-D40A-46FB-8FDB-613BCF4194E3}" type="datetimeFigureOut">
              <a:rPr lang="en-GB" smtClean="0"/>
              <a:t>22/08/2015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D2306-D224-4D77-BF6A-636A048F089F}" type="slidenum">
              <a:rPr lang="en-GB" smtClean="0"/>
              <a:t>‹#›</a:t>
            </a:fld>
            <a:endParaRPr lang="en-GB"/>
          </a:p>
        </p:txBody>
      </p:sp>
    </p:spTree>
    <p:extLst>
      <p:ext uri="{BB962C8B-B14F-4D97-AF65-F5344CB8AC3E}">
        <p14:creationId xmlns:p14="http://schemas.microsoft.com/office/powerpoint/2010/main" val="263324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Christian Dior was one of five children of a wealthy fertilizer manufacturer in Normandy, France.</a:t>
            </a:r>
            <a:r>
              <a:rPr lang="en-US" baseline="0" dirty="0" smtClean="0"/>
              <a:t> His family wanted him to work as a diplomat, but w</a:t>
            </a:r>
            <a:r>
              <a:rPr lang="en-US" dirty="0" smtClean="0"/>
              <a:t>hen his family moved to Paris, he made money selling his artwork for 10 cents a piece.</a:t>
            </a:r>
            <a:r>
              <a:rPr lang="en-US" baseline="0" dirty="0" smtClean="0"/>
              <a:t> </a:t>
            </a:r>
            <a:r>
              <a:rPr lang="en-US" dirty="0" smtClean="0"/>
              <a:t>In 1937, Dior gained his first job as a fashion designer working for Robert </a:t>
            </a:r>
            <a:r>
              <a:rPr lang="en-US" dirty="0" err="1" smtClean="0"/>
              <a:t>Piguet</a:t>
            </a:r>
            <a:r>
              <a:rPr lang="en-US" dirty="0" smtClean="0"/>
              <a:t>, where he was responsible for design.</a:t>
            </a:r>
            <a:r>
              <a:rPr lang="en-US" baseline="0" dirty="0" smtClean="0"/>
              <a:t> There, he started to work on basic designs. Dior’s career took a pause after he was recruited to the war effort in World War II. During the war, he creating clothing for the wives of soldiers. </a:t>
            </a:r>
            <a:r>
              <a:rPr lang="en-US" dirty="0" smtClean="0"/>
              <a:t>After fighting in World War II, Dior began his career anew. In 1946, he officially opened his own fashion store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AD4D2306-D224-4D77-BF6A-636A048F089F}" type="slidenum">
              <a:rPr lang="en-GB" smtClean="0"/>
              <a:t>2</a:t>
            </a:fld>
            <a:endParaRPr lang="en-GB"/>
          </a:p>
        </p:txBody>
      </p:sp>
    </p:spTree>
    <p:extLst>
      <p:ext uri="{BB962C8B-B14F-4D97-AF65-F5344CB8AC3E}">
        <p14:creationId xmlns:p14="http://schemas.microsoft.com/office/powerpoint/2010/main" val="11203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smtClean="0"/>
              <a:t>The “House of Dior” was Christian Dior’s first business establishment. It was run out of a house physically located at </a:t>
            </a:r>
            <a:r>
              <a:rPr lang="fr-FR" sz="1200" b="0" i="0" kern="1200" dirty="0" smtClean="0">
                <a:solidFill>
                  <a:schemeClr val="tx1"/>
                </a:solidFill>
                <a:effectLst/>
                <a:latin typeface="+mn-lt"/>
                <a:ea typeface="+mn-ea"/>
                <a:cs typeface="+mn-cs"/>
              </a:rPr>
              <a:t>at 30</a:t>
            </a:r>
            <a:r>
              <a:rPr lang="fr-FR" sz="1200" b="0" i="0" kern="1200" baseline="0" dirty="0" smtClean="0">
                <a:solidFill>
                  <a:schemeClr val="tx1"/>
                </a:solidFill>
                <a:effectLst/>
                <a:latin typeface="+mn-lt"/>
                <a:ea typeface="+mn-ea"/>
                <a:cs typeface="+mn-cs"/>
              </a:rPr>
              <a:t> Avenue </a:t>
            </a:r>
            <a:r>
              <a:rPr lang="fr-FR" sz="1200" b="0" i="0" kern="1200" baseline="0" dirty="0" err="1" smtClean="0">
                <a:solidFill>
                  <a:schemeClr val="tx1"/>
                </a:solidFill>
                <a:effectLst/>
                <a:latin typeface="+mn-lt"/>
                <a:ea typeface="+mn-ea"/>
                <a:cs typeface="+mn-cs"/>
              </a:rPr>
              <a:t>Montaingne</a:t>
            </a:r>
            <a:r>
              <a:rPr lang="fr-FR" sz="1200" b="0" i="0" kern="1200" dirty="0" smtClean="0">
                <a:solidFill>
                  <a:schemeClr val="tx1"/>
                </a:solidFill>
                <a:effectLst/>
                <a:latin typeface="+mn-lt"/>
                <a:ea typeface="+mn-ea"/>
                <a:cs typeface="+mn-cs"/>
              </a:rPr>
              <a:t> Paris B. </a:t>
            </a:r>
            <a:r>
              <a:rPr lang="en-US" dirty="0" smtClean="0"/>
              <a:t>Dior was able to open his doors due to financial backing by wealthy businessman Marcel </a:t>
            </a:r>
            <a:r>
              <a:rPr lang="en-US" dirty="0" err="1" smtClean="0"/>
              <a:t>Boussac</a:t>
            </a:r>
            <a:r>
              <a:rPr lang="en-US" dirty="0" smtClean="0"/>
              <a:t>. </a:t>
            </a:r>
            <a:r>
              <a:rPr lang="en-US" dirty="0" err="1" smtClean="0"/>
              <a:t>Boussac</a:t>
            </a:r>
            <a:r>
              <a:rPr lang="en-US" dirty="0" smtClean="0"/>
              <a:t> was technically the primary owner of the company</a:t>
            </a:r>
            <a:r>
              <a:rPr lang="en-US" baseline="0" dirty="0" smtClean="0"/>
              <a:t> and established himself in a place of primary profitability as well. </a:t>
            </a:r>
            <a:r>
              <a:rPr lang="en-US" dirty="0" smtClean="0"/>
              <a:t>However, Dior managed to make a reasonable amount of profit in spite of this. </a:t>
            </a:r>
            <a:r>
              <a:rPr lang="en-US" smtClean="0"/>
              <a:t>The </a:t>
            </a:r>
            <a:r>
              <a:rPr lang="en-US" dirty="0" smtClean="0"/>
              <a:t>Dior corporation officially began in 1947, one year after the “House of Dior” </a:t>
            </a:r>
            <a:r>
              <a:rPr lang="en-US" smtClean="0"/>
              <a:t>was established.</a:t>
            </a:r>
            <a:endParaRPr lang="en-GB" dirty="0"/>
          </a:p>
        </p:txBody>
      </p:sp>
      <p:sp>
        <p:nvSpPr>
          <p:cNvPr id="4" name="Slide Number Placeholder 3"/>
          <p:cNvSpPr>
            <a:spLocks noGrp="1"/>
          </p:cNvSpPr>
          <p:nvPr>
            <p:ph type="sldNum" sz="quarter" idx="10"/>
          </p:nvPr>
        </p:nvSpPr>
        <p:spPr/>
        <p:txBody>
          <a:bodyPr/>
          <a:lstStyle/>
          <a:p>
            <a:fld id="{AD4D2306-D224-4D77-BF6A-636A048F089F}" type="slidenum">
              <a:rPr lang="en-GB" smtClean="0"/>
              <a:t>3</a:t>
            </a:fld>
            <a:endParaRPr lang="en-GB"/>
          </a:p>
        </p:txBody>
      </p:sp>
    </p:spTree>
    <p:extLst>
      <p:ext uri="{BB962C8B-B14F-4D97-AF65-F5344CB8AC3E}">
        <p14:creationId xmlns:p14="http://schemas.microsoft.com/office/powerpoint/2010/main" val="9915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a:t>
            </a:r>
            <a:r>
              <a:rPr lang="en-US" baseline="0" dirty="0" smtClean="0"/>
              <a:t> though Christian Dior passed away in the 1950s, Dior continues to be a popular brand. Furthermore, the company conducts good business which allows it to make a large some of money. The r</a:t>
            </a:r>
            <a:r>
              <a:rPr lang="en-US" dirty="0" smtClean="0"/>
              <a:t>evenue for the company was $30,984.0 million as of June. Year by</a:t>
            </a:r>
            <a:r>
              <a:rPr lang="en-US" baseline="0" dirty="0" smtClean="0"/>
              <a:t> </a:t>
            </a:r>
            <a:r>
              <a:rPr lang="en-US" dirty="0" smtClean="0"/>
              <a:t>year, Christian Dior SE has been able to grow revenues from €28.6B EUR to €31.0B EUR.</a:t>
            </a:r>
            <a:r>
              <a:rPr lang="en-US" baseline="0" dirty="0" smtClean="0"/>
              <a:t> As such, g</a:t>
            </a:r>
            <a:r>
              <a:rPr lang="en-US" dirty="0" smtClean="0"/>
              <a:t>ross profit for the company is $20,377.0 million as of June. Furthermore,</a:t>
            </a:r>
            <a:r>
              <a:rPr lang="en-US" baseline="0" dirty="0" smtClean="0"/>
              <a:t> it engages in efficient use of money. </a:t>
            </a:r>
            <a:r>
              <a:rPr lang="en-US" dirty="0" smtClean="0"/>
              <a:t>The company has also been able to decrease the amount of money it spends on production and administration from 47.15% to 46.24%.</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AD4D2306-D224-4D77-BF6A-636A048F089F}" type="slidenum">
              <a:rPr lang="en-GB" smtClean="0"/>
              <a:t>4</a:t>
            </a:fld>
            <a:endParaRPr lang="en-GB"/>
          </a:p>
        </p:txBody>
      </p:sp>
    </p:spTree>
    <p:extLst>
      <p:ext uri="{BB962C8B-B14F-4D97-AF65-F5344CB8AC3E}">
        <p14:creationId xmlns:p14="http://schemas.microsoft.com/office/powerpoint/2010/main" val="73885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smtClean="0"/>
              <a:t>Dior products are currently sold all over the world, but are very popular in first world</a:t>
            </a:r>
            <a:r>
              <a:rPr lang="en-US" baseline="0" dirty="0" smtClean="0"/>
              <a:t> nations like the United States and Britain. T</a:t>
            </a:r>
            <a:r>
              <a:rPr lang="en-US" dirty="0" smtClean="0"/>
              <a:t>his provides the company with a good opportunity to market to diverse audiences. Dior is responsible for creating and maintaining the latest styles, which contributes to profitability. Each decade of style produced by the company has a significantly different look from its previous lines. New looks come out each season. This</a:t>
            </a:r>
            <a:r>
              <a:rPr lang="en-US" baseline="0" dirty="0" smtClean="0"/>
              <a:t> contributes to company branding. Fans of Dior’s clothing look forward to these fashion shows each season and enjoy the clothing as both an art form and apparel that can be worn.</a:t>
            </a:r>
            <a:endParaRPr lang="en-GB" dirty="0"/>
          </a:p>
        </p:txBody>
      </p:sp>
      <p:sp>
        <p:nvSpPr>
          <p:cNvPr id="4" name="Slide Number Placeholder 3"/>
          <p:cNvSpPr>
            <a:spLocks noGrp="1"/>
          </p:cNvSpPr>
          <p:nvPr>
            <p:ph type="sldNum" sz="quarter" idx="10"/>
          </p:nvPr>
        </p:nvSpPr>
        <p:spPr/>
        <p:txBody>
          <a:bodyPr/>
          <a:lstStyle/>
          <a:p>
            <a:fld id="{AD4D2306-D224-4D77-BF6A-636A048F089F}" type="slidenum">
              <a:rPr lang="en-GB" smtClean="0"/>
              <a:t>5</a:t>
            </a:fld>
            <a:endParaRPr lang="en-GB"/>
          </a:p>
        </p:txBody>
      </p:sp>
    </p:spTree>
    <p:extLst>
      <p:ext uri="{BB962C8B-B14F-4D97-AF65-F5344CB8AC3E}">
        <p14:creationId xmlns:p14="http://schemas.microsoft.com/office/powerpoint/2010/main" val="67431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smtClean="0"/>
              <a:t>The woman on the right is wearing one of Dior’s signature looks called</a:t>
            </a:r>
            <a:r>
              <a:rPr lang="en-US" baseline="0" dirty="0" smtClean="0"/>
              <a:t> “</a:t>
            </a:r>
            <a:r>
              <a:rPr lang="en-US" dirty="0" smtClean="0"/>
              <a:t>Bar”. The photoshoot took place in 1955</a:t>
            </a:r>
            <a:r>
              <a:rPr lang="en-US" baseline="0" dirty="0" smtClean="0"/>
              <a:t> and this photo is now considered to be one of the hallmarks of Dior’s fashion. Interestingly, t</a:t>
            </a:r>
            <a:r>
              <a:rPr lang="en-US" dirty="0" smtClean="0"/>
              <a:t>his outfit did not sell well during the time period, but has continued to be iconic</a:t>
            </a:r>
            <a:r>
              <a:rPr lang="en-US" baseline="0" dirty="0" smtClean="0"/>
              <a:t> of Dior’s work. </a:t>
            </a:r>
            <a:r>
              <a:rPr lang="en-US" dirty="0" smtClean="0"/>
              <a:t>This look was considered to be more scandalous than what most women would wear in 1955</a:t>
            </a:r>
            <a:r>
              <a:rPr lang="en-US" baseline="0" dirty="0" smtClean="0"/>
              <a:t> and is representative of the edge fashion that Dior continues to produce.</a:t>
            </a:r>
            <a:endParaRPr lang="en-GB" dirty="0" smtClean="0"/>
          </a:p>
          <a:p>
            <a:endParaRPr lang="en-GB" dirty="0"/>
          </a:p>
        </p:txBody>
      </p:sp>
      <p:sp>
        <p:nvSpPr>
          <p:cNvPr id="4" name="Slide Number Placeholder 3"/>
          <p:cNvSpPr>
            <a:spLocks noGrp="1"/>
          </p:cNvSpPr>
          <p:nvPr>
            <p:ph type="sldNum" sz="quarter" idx="10"/>
          </p:nvPr>
        </p:nvSpPr>
        <p:spPr/>
        <p:txBody>
          <a:bodyPr/>
          <a:lstStyle/>
          <a:p>
            <a:fld id="{AD4D2306-D224-4D77-BF6A-636A048F089F}" type="slidenum">
              <a:rPr lang="en-GB" smtClean="0"/>
              <a:t>6</a:t>
            </a:fld>
            <a:endParaRPr lang="en-GB"/>
          </a:p>
        </p:txBody>
      </p:sp>
    </p:spTree>
    <p:extLst>
      <p:ext uri="{BB962C8B-B14F-4D97-AF65-F5344CB8AC3E}">
        <p14:creationId xmlns:p14="http://schemas.microsoft.com/office/powerpoint/2010/main" val="405438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smtClean="0"/>
              <a:t>Dior is currently controlled by  businessman Bernard </a:t>
            </a:r>
            <a:r>
              <a:rPr lang="en-US" dirty="0" err="1" smtClean="0"/>
              <a:t>Arnault</a:t>
            </a:r>
            <a:r>
              <a:rPr lang="en-US" dirty="0" smtClean="0"/>
              <a:t> and it employs many fashion</a:t>
            </a:r>
            <a:r>
              <a:rPr lang="en-US" baseline="0" dirty="0" smtClean="0"/>
              <a:t> designers to put forward new looks. </a:t>
            </a:r>
            <a:r>
              <a:rPr lang="en-US" dirty="0" smtClean="0"/>
              <a:t>The company currently sells high end fashion in addition to accessories, footwear, and other items. Dior currently conducts business around the world, although it remains strict to Christian Dior’s original mission to produce new looks. Recently,</a:t>
            </a:r>
            <a:r>
              <a:rPr lang="en-US" baseline="0" dirty="0" smtClean="0"/>
              <a:t> it was introduced in China. </a:t>
            </a:r>
            <a:r>
              <a:rPr lang="en-US" dirty="0" smtClean="0"/>
              <a:t>As of 1990, the net income for the company was $22 million; this value continues to rise. Dior continues to be a very popular brand name today and many individuals interested in the fashion world wish</a:t>
            </a:r>
            <a:r>
              <a:rPr lang="en-US" baseline="0" dirty="0" smtClean="0"/>
              <a:t> to keep up with the latest trends it puts forth.</a:t>
            </a:r>
            <a:endParaRPr lang="en-GB" dirty="0" smtClean="0"/>
          </a:p>
          <a:p>
            <a:endParaRPr lang="en-GB" dirty="0"/>
          </a:p>
        </p:txBody>
      </p:sp>
      <p:sp>
        <p:nvSpPr>
          <p:cNvPr id="4" name="Slide Number Placeholder 3"/>
          <p:cNvSpPr>
            <a:spLocks noGrp="1"/>
          </p:cNvSpPr>
          <p:nvPr>
            <p:ph type="sldNum" sz="quarter" idx="10"/>
          </p:nvPr>
        </p:nvSpPr>
        <p:spPr/>
        <p:txBody>
          <a:bodyPr/>
          <a:lstStyle/>
          <a:p>
            <a:fld id="{AD4D2306-D224-4D77-BF6A-636A048F089F}" type="slidenum">
              <a:rPr lang="en-GB" smtClean="0"/>
              <a:t>7</a:t>
            </a:fld>
            <a:endParaRPr lang="en-GB"/>
          </a:p>
        </p:txBody>
      </p:sp>
    </p:spTree>
    <p:extLst>
      <p:ext uri="{BB962C8B-B14F-4D97-AF65-F5344CB8AC3E}">
        <p14:creationId xmlns:p14="http://schemas.microsoft.com/office/powerpoint/2010/main" val="80072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8/22/2015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8/22/2015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8/22/2015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8/22/2015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8/22/2015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8/22/2015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8/22/2015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8/22/2015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8/22/2015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8/22/2015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8/22/2015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8/22/2015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Story of Christian Dior</a:t>
            </a:r>
            <a:endParaRPr lang="en-GB" dirty="0"/>
          </a:p>
        </p:txBody>
      </p:sp>
      <p:sp>
        <p:nvSpPr>
          <p:cNvPr id="3" name="Subtitle 2"/>
          <p:cNvSpPr>
            <a:spLocks noGrp="1"/>
          </p:cNvSpPr>
          <p:nvPr>
            <p:ph type="subTitle" idx="1"/>
          </p:nvPr>
        </p:nvSpPr>
        <p:spPr/>
        <p:txBody>
          <a:bodyPr>
            <a:normAutofit fontScale="47500" lnSpcReduction="20000"/>
          </a:bodyPr>
          <a:lstStyle/>
          <a:p>
            <a:r>
              <a:rPr lang="en-US" dirty="0" smtClean="0"/>
              <a:t>Name</a:t>
            </a:r>
          </a:p>
          <a:p>
            <a:r>
              <a:rPr lang="en-US" dirty="0" smtClean="0"/>
              <a:t>Class</a:t>
            </a:r>
          </a:p>
          <a:p>
            <a:r>
              <a:rPr lang="en-US" dirty="0" smtClean="0"/>
              <a:t>Professor</a:t>
            </a:r>
          </a:p>
          <a:p>
            <a:r>
              <a:rPr lang="en-US" dirty="0" smtClean="0"/>
              <a:t>August 21, 2015</a:t>
            </a:r>
            <a:endParaRPr lang="en-GB" dirty="0"/>
          </a:p>
        </p:txBody>
      </p:sp>
    </p:spTree>
    <p:extLst>
      <p:ext uri="{BB962C8B-B14F-4D97-AF65-F5344CB8AC3E}">
        <p14:creationId xmlns:p14="http://schemas.microsoft.com/office/powerpoint/2010/main" val="291412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Dior – Personal History</a:t>
            </a:r>
            <a:endParaRPr lang="en-GB" dirty="0"/>
          </a:p>
        </p:txBody>
      </p:sp>
      <p:sp>
        <p:nvSpPr>
          <p:cNvPr id="3" name="Content Placeholder 2"/>
          <p:cNvSpPr>
            <a:spLocks noGrp="1"/>
          </p:cNvSpPr>
          <p:nvPr>
            <p:ph idx="1"/>
          </p:nvPr>
        </p:nvSpPr>
        <p:spPr>
          <a:xfrm>
            <a:off x="1097280" y="1912409"/>
            <a:ext cx="6163056" cy="4023360"/>
          </a:xfrm>
        </p:spPr>
        <p:txBody>
          <a:bodyPr/>
          <a:lstStyle/>
          <a:p>
            <a:pPr>
              <a:buFont typeface="Arial" panose="020B0604020202020204" pitchFamily="34" charset="0"/>
              <a:buChar char="•"/>
            </a:pPr>
            <a:r>
              <a:rPr lang="en-US" dirty="0" smtClean="0"/>
              <a:t> Christian Dior was one of five children of a wealthy fertilizer manufacturer in Normandy, France (Grainger 125)</a:t>
            </a:r>
          </a:p>
          <a:p>
            <a:pPr>
              <a:buFont typeface="Arial" panose="020B0604020202020204" pitchFamily="34" charset="0"/>
              <a:buChar char="•"/>
            </a:pPr>
            <a:r>
              <a:rPr lang="en-US" dirty="0"/>
              <a:t> </a:t>
            </a:r>
            <a:r>
              <a:rPr lang="en-US" dirty="0" smtClean="0"/>
              <a:t>When his family moved to Paris, he made money selling his artwork for 10 cents a piece </a:t>
            </a:r>
          </a:p>
          <a:p>
            <a:pPr>
              <a:buFont typeface="Arial" panose="020B0604020202020204" pitchFamily="34" charset="0"/>
              <a:buChar char="•"/>
            </a:pPr>
            <a:r>
              <a:rPr lang="en-US" dirty="0"/>
              <a:t> </a:t>
            </a:r>
            <a:r>
              <a:rPr lang="en-US" dirty="0" smtClean="0"/>
              <a:t>In 1937, Dior gained his first job as a fashion designer </a:t>
            </a:r>
            <a:r>
              <a:rPr lang="en-US" dirty="0"/>
              <a:t>working for Robert </a:t>
            </a:r>
            <a:r>
              <a:rPr lang="en-US" dirty="0" err="1"/>
              <a:t>Piguet</a:t>
            </a:r>
            <a:r>
              <a:rPr lang="en-US" dirty="0" smtClean="0"/>
              <a:t>, where he was responsible for design (</a:t>
            </a:r>
            <a:r>
              <a:rPr lang="en-US" dirty="0" err="1" smtClean="0"/>
              <a:t>Pochna</a:t>
            </a:r>
            <a:r>
              <a:rPr lang="en-US" dirty="0" smtClean="0"/>
              <a:t> 5)</a:t>
            </a:r>
          </a:p>
          <a:p>
            <a:pPr>
              <a:buFont typeface="Arial" panose="020B0604020202020204" pitchFamily="34" charset="0"/>
              <a:buChar char="•"/>
            </a:pPr>
            <a:r>
              <a:rPr lang="en-US" dirty="0"/>
              <a:t> </a:t>
            </a:r>
            <a:r>
              <a:rPr lang="en-US" dirty="0" smtClean="0"/>
              <a:t>After fighting in World War II, Dior began his career anew</a:t>
            </a:r>
          </a:p>
          <a:p>
            <a:pPr>
              <a:buFont typeface="Arial" panose="020B0604020202020204" pitchFamily="34" charset="0"/>
              <a:buChar char="•"/>
            </a:pPr>
            <a:r>
              <a:rPr lang="en-US" dirty="0" smtClean="0"/>
              <a:t> In 1946, he officially opened his own fashion store (Sheridan 44)</a:t>
            </a:r>
          </a:p>
          <a:p>
            <a:pPr>
              <a:buFont typeface="Arial" panose="020B0604020202020204" pitchFamily="34" charset="0"/>
              <a:buChar char="•"/>
            </a:pPr>
            <a:endParaRPr lang="en-GB" dirty="0"/>
          </a:p>
        </p:txBody>
      </p:sp>
      <p:pic>
        <p:nvPicPr>
          <p:cNvPr id="4" name="Picture 3"/>
          <p:cNvPicPr>
            <a:picLocks noChangeAspect="1"/>
          </p:cNvPicPr>
          <p:nvPr/>
        </p:nvPicPr>
        <p:blipFill>
          <a:blip r:embed="rId3"/>
          <a:stretch>
            <a:fillRect/>
          </a:stretch>
        </p:blipFill>
        <p:spPr>
          <a:xfrm>
            <a:off x="7418451" y="1845734"/>
            <a:ext cx="2914650" cy="4181475"/>
          </a:xfrm>
          <a:prstGeom prst="rect">
            <a:avLst/>
          </a:prstGeom>
        </p:spPr>
      </p:pic>
    </p:spTree>
    <p:extLst>
      <p:ext uri="{BB962C8B-B14F-4D97-AF65-F5344CB8AC3E}">
        <p14:creationId xmlns:p14="http://schemas.microsoft.com/office/powerpoint/2010/main" val="31533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House of Dior</a:t>
            </a:r>
            <a:endParaRPr lang="en-GB" dirty="0"/>
          </a:p>
        </p:txBody>
      </p:sp>
      <p:sp>
        <p:nvSpPr>
          <p:cNvPr id="3" name="Content Placeholder 2"/>
          <p:cNvSpPr>
            <a:spLocks noGrp="1"/>
          </p:cNvSpPr>
          <p:nvPr>
            <p:ph idx="1"/>
          </p:nvPr>
        </p:nvSpPr>
        <p:spPr>
          <a:xfrm>
            <a:off x="5925312" y="1845734"/>
            <a:ext cx="5230368" cy="4023360"/>
          </a:xfrm>
        </p:spPr>
        <p:txBody>
          <a:bodyPr/>
          <a:lstStyle/>
          <a:p>
            <a:pPr>
              <a:buFont typeface="Arial" panose="020B0604020202020204" pitchFamily="34" charset="0"/>
              <a:buChar char="•"/>
            </a:pPr>
            <a:r>
              <a:rPr lang="en-US" dirty="0" smtClean="0"/>
              <a:t> The “House of Dior” was Christian Dior’s first business establishment</a:t>
            </a:r>
          </a:p>
          <a:p>
            <a:pPr lvl="1">
              <a:buFont typeface="Arial" panose="020B0604020202020204" pitchFamily="34" charset="0"/>
              <a:buChar char="•"/>
            </a:pPr>
            <a:r>
              <a:rPr lang="en-US" dirty="0" smtClean="0"/>
              <a:t>It was run out of a house</a:t>
            </a:r>
          </a:p>
          <a:p>
            <a:pPr>
              <a:buFont typeface="Arial" panose="020B0604020202020204" pitchFamily="34" charset="0"/>
              <a:buChar char="•"/>
            </a:pPr>
            <a:r>
              <a:rPr lang="en-US" dirty="0"/>
              <a:t> Dior </a:t>
            </a:r>
            <a:r>
              <a:rPr lang="en-US" dirty="0" smtClean="0"/>
              <a:t>was able to open his doors due to financial backing by </a:t>
            </a:r>
            <a:r>
              <a:rPr lang="en-US" dirty="0"/>
              <a:t>wealthy businessman Marcel </a:t>
            </a:r>
            <a:r>
              <a:rPr lang="en-US" dirty="0" err="1" smtClean="0"/>
              <a:t>Boussac</a:t>
            </a:r>
            <a:endParaRPr lang="en-US" dirty="0" smtClean="0"/>
          </a:p>
          <a:p>
            <a:pPr>
              <a:buFont typeface="Arial" panose="020B0604020202020204" pitchFamily="34" charset="0"/>
              <a:buChar char="•"/>
            </a:pPr>
            <a:r>
              <a:rPr lang="en-US" dirty="0"/>
              <a:t> </a:t>
            </a:r>
            <a:r>
              <a:rPr lang="en-US" dirty="0" err="1" smtClean="0"/>
              <a:t>Boussac</a:t>
            </a:r>
            <a:r>
              <a:rPr lang="en-US" dirty="0" smtClean="0"/>
              <a:t> was technically the primary owner of the company, but Dior managed to make a reasonable amount of profit</a:t>
            </a:r>
          </a:p>
          <a:p>
            <a:pPr>
              <a:buFont typeface="Arial" panose="020B0604020202020204" pitchFamily="34" charset="0"/>
              <a:buChar char="•"/>
            </a:pPr>
            <a:r>
              <a:rPr lang="en-US" dirty="0"/>
              <a:t> </a:t>
            </a:r>
            <a:r>
              <a:rPr lang="en-US" dirty="0" smtClean="0"/>
              <a:t>The Dior corporation officially began in 1947, one year after the “House of Dior” was established</a:t>
            </a:r>
            <a:endParaRPr lang="en-GB" dirty="0"/>
          </a:p>
          <a:p>
            <a:pPr>
              <a:buFont typeface="Arial" panose="020B0604020202020204" pitchFamily="34" charset="0"/>
              <a:buChar char="•"/>
            </a:pPr>
            <a:endParaRPr lang="en-GB" dirty="0"/>
          </a:p>
        </p:txBody>
      </p:sp>
      <p:pic>
        <p:nvPicPr>
          <p:cNvPr id="4" name="Picture 3"/>
          <p:cNvPicPr>
            <a:picLocks noChangeAspect="1"/>
          </p:cNvPicPr>
          <p:nvPr/>
        </p:nvPicPr>
        <p:blipFill>
          <a:blip r:embed="rId3"/>
          <a:stretch>
            <a:fillRect/>
          </a:stretch>
        </p:blipFill>
        <p:spPr>
          <a:xfrm>
            <a:off x="1097280" y="2633471"/>
            <a:ext cx="4200437" cy="2157985"/>
          </a:xfrm>
          <a:prstGeom prst="rect">
            <a:avLst/>
          </a:prstGeom>
        </p:spPr>
      </p:pic>
    </p:spTree>
    <p:extLst>
      <p:ext uri="{BB962C8B-B14F-4D97-AF65-F5344CB8AC3E}">
        <p14:creationId xmlns:p14="http://schemas.microsoft.com/office/powerpoint/2010/main" val="176853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Dior Finances</a:t>
            </a:r>
            <a:endParaRPr lang="en-GB" dirty="0"/>
          </a:p>
        </p:txBody>
      </p:sp>
      <p:sp>
        <p:nvSpPr>
          <p:cNvPr id="3" name="Content Placeholder 2"/>
          <p:cNvSpPr>
            <a:spLocks noGrp="1"/>
          </p:cNvSpPr>
          <p:nvPr>
            <p:ph idx="1"/>
          </p:nvPr>
        </p:nvSpPr>
        <p:spPr>
          <a:xfrm>
            <a:off x="6144768" y="2010326"/>
            <a:ext cx="5010912" cy="4023360"/>
          </a:xfrm>
        </p:spPr>
        <p:txBody>
          <a:bodyPr/>
          <a:lstStyle/>
          <a:p>
            <a:pPr>
              <a:buFont typeface="Arial" panose="020B0604020202020204" pitchFamily="34" charset="0"/>
              <a:buChar char="•"/>
            </a:pPr>
            <a:r>
              <a:rPr lang="en-US" dirty="0"/>
              <a:t> </a:t>
            </a:r>
            <a:r>
              <a:rPr lang="en-US" dirty="0" smtClean="0"/>
              <a:t>Revenue for the company was $30,984.0 million as of June (Bloomberg Business)</a:t>
            </a:r>
          </a:p>
          <a:p>
            <a:pPr>
              <a:buFont typeface="Arial" panose="020B0604020202020204" pitchFamily="34" charset="0"/>
              <a:buChar char="•"/>
            </a:pPr>
            <a:r>
              <a:rPr lang="en-US" dirty="0"/>
              <a:t> Year </a:t>
            </a:r>
            <a:r>
              <a:rPr lang="en-US" dirty="0" smtClean="0"/>
              <a:t>by year</a:t>
            </a:r>
            <a:r>
              <a:rPr lang="en-US" dirty="0"/>
              <a:t>, Christian Dior SE has been able to grow revenues from €28.6B EUR to €31.0B </a:t>
            </a:r>
            <a:r>
              <a:rPr lang="en-US" dirty="0" smtClean="0"/>
              <a:t>EUR</a:t>
            </a:r>
          </a:p>
          <a:p>
            <a:pPr>
              <a:buFont typeface="Arial" panose="020B0604020202020204" pitchFamily="34" charset="0"/>
              <a:buChar char="•"/>
            </a:pPr>
            <a:r>
              <a:rPr lang="en-US" dirty="0"/>
              <a:t> </a:t>
            </a:r>
            <a:r>
              <a:rPr lang="en-US" dirty="0" smtClean="0"/>
              <a:t>Gross profit for </a:t>
            </a:r>
            <a:r>
              <a:rPr lang="en-US" dirty="0"/>
              <a:t>the company is </a:t>
            </a:r>
            <a:r>
              <a:rPr lang="en-US" dirty="0" smtClean="0"/>
              <a:t>$20,377.0 million as of June</a:t>
            </a:r>
          </a:p>
          <a:p>
            <a:pPr>
              <a:buFont typeface="Arial" panose="020B0604020202020204" pitchFamily="34" charset="0"/>
              <a:buChar char="•"/>
            </a:pPr>
            <a:r>
              <a:rPr lang="en-US" dirty="0"/>
              <a:t> </a:t>
            </a:r>
            <a:r>
              <a:rPr lang="en-US" dirty="0" smtClean="0"/>
              <a:t>The company has also been able to decrease the amount of money it spends on production </a:t>
            </a:r>
            <a:r>
              <a:rPr lang="en-US" dirty="0"/>
              <a:t>and administration from </a:t>
            </a:r>
            <a:r>
              <a:rPr lang="en-US" dirty="0" smtClean="0"/>
              <a:t>47.15</a:t>
            </a:r>
            <a:r>
              <a:rPr lang="en-US" dirty="0"/>
              <a:t>% to 46.24%</a:t>
            </a:r>
            <a:endParaRPr lang="en-GB" dirty="0"/>
          </a:p>
        </p:txBody>
      </p:sp>
      <p:pic>
        <p:nvPicPr>
          <p:cNvPr id="4" name="Picture 3"/>
          <p:cNvPicPr>
            <a:picLocks noChangeAspect="1"/>
          </p:cNvPicPr>
          <p:nvPr/>
        </p:nvPicPr>
        <p:blipFill>
          <a:blip r:embed="rId3"/>
          <a:stretch>
            <a:fillRect/>
          </a:stretch>
        </p:blipFill>
        <p:spPr>
          <a:xfrm>
            <a:off x="1097280" y="2416224"/>
            <a:ext cx="4815840" cy="3211564"/>
          </a:xfrm>
          <a:prstGeom prst="rect">
            <a:avLst/>
          </a:prstGeom>
        </p:spPr>
      </p:pic>
    </p:spTree>
    <p:extLst>
      <p:ext uri="{BB962C8B-B14F-4D97-AF65-F5344CB8AC3E}">
        <p14:creationId xmlns:p14="http://schemas.microsoft.com/office/powerpoint/2010/main" val="328890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Dior Fashion</a:t>
            </a:r>
            <a:endParaRPr lang="en-GB" dirty="0"/>
          </a:p>
        </p:txBody>
      </p:sp>
      <p:sp>
        <p:nvSpPr>
          <p:cNvPr id="3" name="Content Placeholder 2"/>
          <p:cNvSpPr>
            <a:spLocks noGrp="1"/>
          </p:cNvSpPr>
          <p:nvPr>
            <p:ph idx="1"/>
          </p:nvPr>
        </p:nvSpPr>
        <p:spPr>
          <a:xfrm>
            <a:off x="6364224" y="1845734"/>
            <a:ext cx="4791456" cy="4023360"/>
          </a:xfrm>
        </p:spPr>
        <p:txBody>
          <a:bodyPr/>
          <a:lstStyle/>
          <a:p>
            <a:pPr>
              <a:buFont typeface="Arial" panose="020B0604020202020204" pitchFamily="34" charset="0"/>
              <a:buChar char="•"/>
            </a:pPr>
            <a:r>
              <a:rPr lang="en-US" dirty="0" smtClean="0"/>
              <a:t> Dior products are currently sold all over the world</a:t>
            </a:r>
          </a:p>
          <a:p>
            <a:pPr lvl="1">
              <a:buFont typeface="Arial" panose="020B0604020202020204" pitchFamily="34" charset="0"/>
              <a:buChar char="•"/>
            </a:pPr>
            <a:r>
              <a:rPr lang="en-US" dirty="0" smtClean="0"/>
              <a:t>This provides the company with a good opportunity to market to diverse audiences</a:t>
            </a:r>
          </a:p>
          <a:p>
            <a:pPr>
              <a:buFont typeface="Arial" panose="020B0604020202020204" pitchFamily="34" charset="0"/>
              <a:buChar char="•"/>
            </a:pPr>
            <a:r>
              <a:rPr lang="en-US" dirty="0"/>
              <a:t> Dior </a:t>
            </a:r>
            <a:r>
              <a:rPr lang="en-US" dirty="0" smtClean="0"/>
              <a:t>is responsible for creating and maintaining the latest styles, which contributes to profitability (Blanks)</a:t>
            </a:r>
            <a:endParaRPr lang="en-US" dirty="0"/>
          </a:p>
          <a:p>
            <a:pPr>
              <a:buFont typeface="Arial" panose="020B0604020202020204" pitchFamily="34" charset="0"/>
              <a:buChar char="•"/>
            </a:pPr>
            <a:r>
              <a:rPr lang="en-US" dirty="0" smtClean="0"/>
              <a:t> Each decade of style produced by the company has a significantly different look from its previous lines</a:t>
            </a:r>
          </a:p>
          <a:p>
            <a:pPr lvl="1">
              <a:buFont typeface="Arial" panose="020B0604020202020204" pitchFamily="34" charset="0"/>
              <a:buChar char="•"/>
            </a:pPr>
            <a:r>
              <a:rPr lang="en-US" dirty="0" smtClean="0"/>
              <a:t>New looks come out each season</a:t>
            </a:r>
            <a:endParaRPr lang="en-US" dirty="0"/>
          </a:p>
        </p:txBody>
      </p:sp>
      <p:pic>
        <p:nvPicPr>
          <p:cNvPr id="4" name="Picture 3"/>
          <p:cNvPicPr>
            <a:picLocks noChangeAspect="1"/>
          </p:cNvPicPr>
          <p:nvPr/>
        </p:nvPicPr>
        <p:blipFill>
          <a:blip r:embed="rId3"/>
          <a:stretch>
            <a:fillRect/>
          </a:stretch>
        </p:blipFill>
        <p:spPr>
          <a:xfrm>
            <a:off x="1773937" y="1845734"/>
            <a:ext cx="2962656" cy="4441815"/>
          </a:xfrm>
          <a:prstGeom prst="rect">
            <a:avLst/>
          </a:prstGeom>
        </p:spPr>
      </p:pic>
    </p:spTree>
    <p:extLst>
      <p:ext uri="{BB962C8B-B14F-4D97-AF65-F5344CB8AC3E}">
        <p14:creationId xmlns:p14="http://schemas.microsoft.com/office/powerpoint/2010/main" val="1870721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Dior Fashion – His Classic Look </a:t>
            </a:r>
            <a:endParaRPr lang="en-GB" dirty="0"/>
          </a:p>
        </p:txBody>
      </p:sp>
      <p:sp>
        <p:nvSpPr>
          <p:cNvPr id="3" name="Content Placeholder 2"/>
          <p:cNvSpPr>
            <a:spLocks noGrp="1"/>
          </p:cNvSpPr>
          <p:nvPr>
            <p:ph idx="1"/>
          </p:nvPr>
        </p:nvSpPr>
        <p:spPr>
          <a:xfrm>
            <a:off x="1097280" y="1845734"/>
            <a:ext cx="4736592" cy="4023360"/>
          </a:xfrm>
        </p:spPr>
        <p:txBody>
          <a:bodyPr/>
          <a:lstStyle/>
          <a:p>
            <a:pPr>
              <a:buFont typeface="Arial" panose="020B0604020202020204" pitchFamily="34" charset="0"/>
              <a:buChar char="•"/>
            </a:pPr>
            <a:r>
              <a:rPr lang="en-US" dirty="0" smtClean="0"/>
              <a:t> The woman on the right is wearing one of Dior’s signature looks </a:t>
            </a:r>
          </a:p>
          <a:p>
            <a:pPr lvl="1">
              <a:buFont typeface="Arial" panose="020B0604020202020204" pitchFamily="34" charset="0"/>
              <a:buChar char="•"/>
            </a:pPr>
            <a:r>
              <a:rPr lang="en-US" dirty="0" smtClean="0"/>
              <a:t>It’s called “Bar”</a:t>
            </a:r>
          </a:p>
          <a:p>
            <a:pPr>
              <a:buFont typeface="Arial" panose="020B0604020202020204" pitchFamily="34" charset="0"/>
              <a:buChar char="•"/>
            </a:pPr>
            <a:r>
              <a:rPr lang="en-US" dirty="0"/>
              <a:t> </a:t>
            </a:r>
            <a:r>
              <a:rPr lang="en-US" dirty="0" smtClean="0"/>
              <a:t>This outfit did not sell well but is iconic of Dior’s fashion during the 20</a:t>
            </a:r>
            <a:r>
              <a:rPr lang="en-US" baseline="30000" dirty="0" smtClean="0"/>
              <a:t>th</a:t>
            </a:r>
            <a:r>
              <a:rPr lang="en-US" dirty="0" smtClean="0"/>
              <a:t> century</a:t>
            </a:r>
          </a:p>
          <a:p>
            <a:pPr>
              <a:buFont typeface="Arial" panose="020B0604020202020204" pitchFamily="34" charset="0"/>
              <a:buChar char="•"/>
            </a:pPr>
            <a:r>
              <a:rPr lang="en-US" dirty="0"/>
              <a:t> </a:t>
            </a:r>
            <a:r>
              <a:rPr lang="en-US" dirty="0" smtClean="0"/>
              <a:t>This look was considered to be more scandalous than what most women would wear in 1955.</a:t>
            </a:r>
            <a:endParaRPr lang="en-GB" dirty="0" smtClean="0"/>
          </a:p>
        </p:txBody>
      </p:sp>
      <p:pic>
        <p:nvPicPr>
          <p:cNvPr id="4" name="Picture 3"/>
          <p:cNvPicPr>
            <a:picLocks noChangeAspect="1"/>
          </p:cNvPicPr>
          <p:nvPr/>
        </p:nvPicPr>
        <p:blipFill>
          <a:blip r:embed="rId3"/>
          <a:stretch>
            <a:fillRect/>
          </a:stretch>
        </p:blipFill>
        <p:spPr>
          <a:xfrm>
            <a:off x="6822224" y="1790870"/>
            <a:ext cx="3970281" cy="4502769"/>
          </a:xfrm>
          <a:prstGeom prst="rect">
            <a:avLst/>
          </a:prstGeom>
        </p:spPr>
      </p:pic>
    </p:spTree>
    <p:extLst>
      <p:ext uri="{BB962C8B-B14F-4D97-AF65-F5344CB8AC3E}">
        <p14:creationId xmlns:p14="http://schemas.microsoft.com/office/powerpoint/2010/main" val="154757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Dior Today</a:t>
            </a:r>
            <a:endParaRPr lang="en-GB" dirty="0"/>
          </a:p>
        </p:txBody>
      </p:sp>
      <p:sp>
        <p:nvSpPr>
          <p:cNvPr id="3" name="Content Placeholder 2"/>
          <p:cNvSpPr>
            <a:spLocks noGrp="1"/>
          </p:cNvSpPr>
          <p:nvPr>
            <p:ph idx="1"/>
          </p:nvPr>
        </p:nvSpPr>
        <p:spPr>
          <a:xfrm>
            <a:off x="5230368" y="2010326"/>
            <a:ext cx="5925312" cy="4023360"/>
          </a:xfrm>
        </p:spPr>
        <p:txBody>
          <a:bodyPr/>
          <a:lstStyle/>
          <a:p>
            <a:pPr>
              <a:buFont typeface="Arial" panose="020B0604020202020204" pitchFamily="34" charset="0"/>
              <a:buChar char="•"/>
            </a:pPr>
            <a:r>
              <a:rPr lang="en-US" dirty="0" smtClean="0"/>
              <a:t> Dior is </a:t>
            </a:r>
            <a:r>
              <a:rPr lang="en-US" dirty="0"/>
              <a:t>currently controlled by  businessman Bernard </a:t>
            </a:r>
            <a:r>
              <a:rPr lang="en-US" dirty="0" err="1" smtClean="0"/>
              <a:t>Arnault</a:t>
            </a:r>
            <a:endParaRPr lang="en-US" dirty="0" smtClean="0"/>
          </a:p>
          <a:p>
            <a:pPr>
              <a:buFont typeface="Arial" panose="020B0604020202020204" pitchFamily="34" charset="0"/>
              <a:buChar char="•"/>
            </a:pPr>
            <a:r>
              <a:rPr lang="en-US" dirty="0"/>
              <a:t> </a:t>
            </a:r>
            <a:r>
              <a:rPr lang="en-US" dirty="0" smtClean="0"/>
              <a:t>The company currently sells high end fashion in addition to accessories, footwear, and other items</a:t>
            </a:r>
          </a:p>
          <a:p>
            <a:pPr>
              <a:buFont typeface="Arial" panose="020B0604020202020204" pitchFamily="34" charset="0"/>
              <a:buChar char="•"/>
            </a:pPr>
            <a:r>
              <a:rPr lang="en-US" dirty="0"/>
              <a:t> </a:t>
            </a:r>
            <a:r>
              <a:rPr lang="en-US" dirty="0" smtClean="0"/>
              <a:t>Dior currently conducts business around the world, although it remains strict to Christian Dior’s original mission to produce new looks</a:t>
            </a:r>
          </a:p>
          <a:p>
            <a:pPr>
              <a:buFont typeface="Arial" panose="020B0604020202020204" pitchFamily="34" charset="0"/>
              <a:buChar char="•"/>
            </a:pPr>
            <a:r>
              <a:rPr lang="en-US" dirty="0"/>
              <a:t> </a:t>
            </a:r>
            <a:r>
              <a:rPr lang="en-US" dirty="0" smtClean="0"/>
              <a:t>As of 1990, the net income for the company was $22 million; this value continues to rise</a:t>
            </a:r>
          </a:p>
          <a:p>
            <a:pPr>
              <a:buFont typeface="Arial" panose="020B0604020202020204" pitchFamily="34" charset="0"/>
              <a:buChar char="•"/>
            </a:pPr>
            <a:r>
              <a:rPr lang="en-US" dirty="0"/>
              <a:t> </a:t>
            </a:r>
            <a:r>
              <a:rPr lang="en-US" dirty="0" smtClean="0"/>
              <a:t>Dior continues to be a very popular brand name today</a:t>
            </a:r>
            <a:endParaRPr lang="en-GB" dirty="0"/>
          </a:p>
        </p:txBody>
      </p:sp>
      <p:pic>
        <p:nvPicPr>
          <p:cNvPr id="4" name="Picture 3"/>
          <p:cNvPicPr>
            <a:picLocks noChangeAspect="1"/>
          </p:cNvPicPr>
          <p:nvPr/>
        </p:nvPicPr>
        <p:blipFill>
          <a:blip r:embed="rId3"/>
          <a:stretch>
            <a:fillRect/>
          </a:stretch>
        </p:blipFill>
        <p:spPr>
          <a:xfrm>
            <a:off x="1282827" y="1833712"/>
            <a:ext cx="2898755" cy="4199974"/>
          </a:xfrm>
          <a:prstGeom prst="rect">
            <a:avLst/>
          </a:prstGeom>
        </p:spPr>
      </p:pic>
    </p:spTree>
    <p:extLst>
      <p:ext uri="{BB962C8B-B14F-4D97-AF65-F5344CB8AC3E}">
        <p14:creationId xmlns:p14="http://schemas.microsoft.com/office/powerpoint/2010/main" val="2038185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GB" dirty="0"/>
          </a:p>
        </p:txBody>
      </p:sp>
      <p:sp>
        <p:nvSpPr>
          <p:cNvPr id="3" name="Content Placeholder 2"/>
          <p:cNvSpPr>
            <a:spLocks noGrp="1"/>
          </p:cNvSpPr>
          <p:nvPr>
            <p:ph idx="1"/>
          </p:nvPr>
        </p:nvSpPr>
        <p:spPr/>
        <p:txBody>
          <a:bodyPr/>
          <a:lstStyle/>
          <a:p>
            <a:r>
              <a:rPr lang="en-US" dirty="0" smtClean="0"/>
              <a:t>Blanks T. Christian Dior. 6 July 2015.</a:t>
            </a:r>
            <a:r>
              <a:rPr lang="en-US" dirty="0"/>
              <a:t> Web. 21 August 2015</a:t>
            </a:r>
            <a:r>
              <a:rPr lang="en-US" dirty="0" smtClean="0"/>
              <a:t>.</a:t>
            </a:r>
          </a:p>
          <a:p>
            <a:r>
              <a:rPr lang="en-US" dirty="0" smtClean="0"/>
              <a:t>Bloomberg </a:t>
            </a:r>
            <a:r>
              <a:rPr lang="en-US" dirty="0"/>
              <a:t>Business. Christian Dior Se (CDI:EN Paris</a:t>
            </a:r>
            <a:r>
              <a:rPr lang="en-US" dirty="0" smtClean="0"/>
              <a:t>). 2015. Web. 21 August 2015.</a:t>
            </a:r>
            <a:endParaRPr lang="en-US" dirty="0"/>
          </a:p>
          <a:p>
            <a:r>
              <a:rPr lang="en-US" dirty="0" smtClean="0"/>
              <a:t>Grainger</a:t>
            </a:r>
            <a:r>
              <a:rPr lang="en-US" dirty="0"/>
              <a:t>, </a:t>
            </a:r>
            <a:r>
              <a:rPr lang="en-US" dirty="0" smtClean="0"/>
              <a:t>Nathalie. Quintessentially </a:t>
            </a:r>
            <a:r>
              <a:rPr lang="en-US" dirty="0"/>
              <a:t>perfume. London: Quintessentially Pub. Ltd</a:t>
            </a:r>
            <a:r>
              <a:rPr lang="en-US" dirty="0" smtClean="0"/>
              <a:t>., 2010.</a:t>
            </a:r>
          </a:p>
          <a:p>
            <a:r>
              <a:rPr lang="en-US" dirty="0"/>
              <a:t>Martin, Richard &amp; </a:t>
            </a:r>
            <a:r>
              <a:rPr lang="en-US" dirty="0" err="1"/>
              <a:t>Koda</a:t>
            </a:r>
            <a:r>
              <a:rPr lang="en-US" dirty="0"/>
              <a:t>, </a:t>
            </a:r>
            <a:r>
              <a:rPr lang="en-US" dirty="0" smtClean="0"/>
              <a:t>Harold. Christian </a:t>
            </a:r>
            <a:r>
              <a:rPr lang="en-US" dirty="0"/>
              <a:t>Dior. New York: The Metropolitan Museum of </a:t>
            </a:r>
            <a:r>
              <a:rPr lang="en-US" dirty="0" smtClean="0"/>
              <a:t>Art, </a:t>
            </a:r>
          </a:p>
          <a:p>
            <a:pPr lvl="1"/>
            <a:r>
              <a:rPr lang="en-US" dirty="0" smtClean="0"/>
              <a:t>1996.</a:t>
            </a:r>
            <a:endParaRPr lang="en-US" dirty="0"/>
          </a:p>
          <a:p>
            <a:r>
              <a:rPr lang="en-US" dirty="0" err="1" smtClean="0"/>
              <a:t>Pochna</a:t>
            </a:r>
            <a:r>
              <a:rPr lang="en-US" dirty="0"/>
              <a:t>, </a:t>
            </a:r>
            <a:r>
              <a:rPr lang="en-US" dirty="0" smtClean="0"/>
              <a:t>MF</a:t>
            </a:r>
            <a:r>
              <a:rPr lang="en-US" dirty="0"/>
              <a:t>. </a:t>
            </a:r>
            <a:r>
              <a:rPr lang="en-US" dirty="0" smtClean="0"/>
              <a:t>Christian </a:t>
            </a:r>
            <a:r>
              <a:rPr lang="en-US" dirty="0"/>
              <a:t>Dior: The Man Who Made the World Look </a:t>
            </a:r>
            <a:r>
              <a:rPr lang="en-US" dirty="0" smtClean="0"/>
              <a:t>New. </a:t>
            </a:r>
            <a:r>
              <a:rPr lang="en-US" dirty="0"/>
              <a:t>Arcade </a:t>
            </a:r>
            <a:r>
              <a:rPr lang="en-US" dirty="0" smtClean="0"/>
              <a:t>Publishing, 1996.</a:t>
            </a:r>
          </a:p>
          <a:p>
            <a:r>
              <a:rPr lang="en-US" dirty="0" smtClean="0"/>
              <a:t>Sheridan J. Fashion</a:t>
            </a:r>
            <a:r>
              <a:rPr lang="en-US" dirty="0"/>
              <a:t>, Media, Promotion: The New Black </a:t>
            </a:r>
            <a:r>
              <a:rPr lang="en-US" dirty="0" smtClean="0"/>
              <a:t>Magic. John </a:t>
            </a:r>
            <a:r>
              <a:rPr lang="en-US" dirty="0"/>
              <a:t>Wiley &amp; Sons</a:t>
            </a:r>
            <a:r>
              <a:rPr lang="en-US" dirty="0" smtClean="0"/>
              <a:t>, 2010.</a:t>
            </a:r>
          </a:p>
          <a:p>
            <a:r>
              <a:rPr lang="nn-NO" dirty="0" smtClean="0"/>
              <a:t>Waldman</a:t>
            </a:r>
            <a:r>
              <a:rPr lang="nn-NO" dirty="0"/>
              <a:t>, </a:t>
            </a:r>
            <a:r>
              <a:rPr lang="nn-NO" dirty="0" smtClean="0"/>
              <a:t>H. Christian Dior</a:t>
            </a:r>
            <a:r>
              <a:rPr lang="nn-NO" dirty="0"/>
              <a:t>.</a:t>
            </a:r>
            <a:r>
              <a:rPr lang="nn-NO" dirty="0" smtClean="0"/>
              <a:t> </a:t>
            </a:r>
            <a:r>
              <a:rPr lang="nn-NO" i="1" dirty="0"/>
              <a:t>Design Museum, Dental </a:t>
            </a:r>
            <a:r>
              <a:rPr lang="nn-NO" i="1"/>
              <a:t>student </a:t>
            </a:r>
            <a:r>
              <a:rPr lang="nn-NO" smtClean="0"/>
              <a:t>58.3(1979): </a:t>
            </a:r>
            <a:r>
              <a:rPr lang="nn-NO" dirty="0"/>
              <a:t>58–60.</a:t>
            </a:r>
            <a:endParaRPr lang="en-GB" dirty="0"/>
          </a:p>
        </p:txBody>
      </p:sp>
    </p:spTree>
    <p:extLst>
      <p:ext uri="{BB962C8B-B14F-4D97-AF65-F5344CB8AC3E}">
        <p14:creationId xmlns:p14="http://schemas.microsoft.com/office/powerpoint/2010/main" val="64510944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TotalTime>
  <Words>1227</Words>
  <Application>Microsoft Office PowerPoint</Application>
  <PresentationFormat>Widescreen</PresentationFormat>
  <Paragraphs>62</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Retrospect</vt:lpstr>
      <vt:lpstr>The Story of Christian Dior</vt:lpstr>
      <vt:lpstr>Christian Dior – Personal History</vt:lpstr>
      <vt:lpstr>The House of Dior</vt:lpstr>
      <vt:lpstr>Dior Finances</vt:lpstr>
      <vt:lpstr>Dior Fashion</vt:lpstr>
      <vt:lpstr>Dior Fashion – His Classic Look </vt:lpstr>
      <vt:lpstr>Dior Today</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 of Christian Dior</dc:title>
  <dc:creator>Cheryl Mazzeo</dc:creator>
  <cp:lastModifiedBy>Cheryl Mazzeo</cp:lastModifiedBy>
  <cp:revision>10</cp:revision>
  <dcterms:created xsi:type="dcterms:W3CDTF">2015-08-21T15:18:20Z</dcterms:created>
  <dcterms:modified xsi:type="dcterms:W3CDTF">2015-08-22T12:45:48Z</dcterms:modified>
</cp:coreProperties>
</file>