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6" r:id="rId7"/>
    <p:sldId id="260" r:id="rId8"/>
    <p:sldId id="267" r:id="rId9"/>
    <p:sldId id="268" r:id="rId10"/>
    <p:sldId id="261" r:id="rId11"/>
    <p:sldId id="264" r:id="rId12"/>
    <p:sldId id="269" r:id="rId13"/>
    <p:sldId id="270" r:id="rId14"/>
    <p:sldId id="271"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3AA5CB-D822-45E8-9BDB-CFFF4A215C7C}"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2215530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AA5CB-D822-45E8-9BDB-CFFF4A215C7C}"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2457319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AA5CB-D822-45E8-9BDB-CFFF4A215C7C}"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306337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AA5CB-D822-45E8-9BDB-CFFF4A215C7C}"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34615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3AA5CB-D822-45E8-9BDB-CFFF4A215C7C}"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174729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3AA5CB-D822-45E8-9BDB-CFFF4A215C7C}"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3518865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3AA5CB-D822-45E8-9BDB-CFFF4A215C7C}"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372624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3AA5CB-D822-45E8-9BDB-CFFF4A215C7C}"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3175328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AA5CB-D822-45E8-9BDB-CFFF4A215C7C}"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44600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3AA5CB-D822-45E8-9BDB-CFFF4A215C7C}"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189386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3AA5CB-D822-45E8-9BDB-CFFF4A215C7C}"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EB3F1-B070-469E-89EB-262AF3A18787}" type="slidenum">
              <a:rPr lang="en-US" smtClean="0"/>
              <a:t>‹#›</a:t>
            </a:fld>
            <a:endParaRPr lang="en-US"/>
          </a:p>
        </p:txBody>
      </p:sp>
    </p:spTree>
    <p:extLst>
      <p:ext uri="{BB962C8B-B14F-4D97-AF65-F5344CB8AC3E}">
        <p14:creationId xmlns:p14="http://schemas.microsoft.com/office/powerpoint/2010/main" val="3516790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AA5CB-D822-45E8-9BDB-CFFF4A215C7C}" type="datetimeFigureOut">
              <a:rPr lang="en-US" smtClean="0"/>
              <a:t>12/14/2021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EB3F1-B070-469E-89EB-262AF3A18787}" type="slidenum">
              <a:rPr lang="en-US" smtClean="0"/>
              <a:t>‹#›</a:t>
            </a:fld>
            <a:endParaRPr lang="en-US"/>
          </a:p>
        </p:txBody>
      </p:sp>
    </p:spTree>
    <p:extLst>
      <p:ext uri="{BB962C8B-B14F-4D97-AF65-F5344CB8AC3E}">
        <p14:creationId xmlns:p14="http://schemas.microsoft.com/office/powerpoint/2010/main" val="4131437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01459"/>
            <a:ext cx="9144000" cy="701456"/>
          </a:xfrm>
        </p:spPr>
        <p:txBody>
          <a:bodyPr>
            <a:normAutofit/>
          </a:bodyPr>
          <a:lstStyle/>
          <a:p>
            <a:r>
              <a:rPr lang="en-US" sz="2400" dirty="0" smtClean="0">
                <a:latin typeface="Times New Roman" panose="02020603050405020304" pitchFamily="18" charset="0"/>
                <a:cs typeface="Times New Roman" panose="02020603050405020304" pitchFamily="18" charset="0"/>
              </a:rPr>
              <a:t>Assignment 3- Design Thinking Project</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46553" y="1916482"/>
            <a:ext cx="9144000" cy="4321480"/>
          </a:xfrm>
        </p:spPr>
        <p:txBody>
          <a:bodyPr>
            <a:normAutofit fontScale="85000" lnSpcReduction="10000"/>
          </a:bodyPr>
          <a:lstStyle/>
          <a:p>
            <a:pPr algn="l">
              <a:lnSpc>
                <a:spcPct val="200000"/>
              </a:lnSpc>
              <a:spcBef>
                <a:spcPts val="0"/>
              </a:spcBef>
              <a:spcAft>
                <a:spcPts val="1000"/>
              </a:spcAft>
            </a:pPr>
            <a:r>
              <a:rPr lang="en-US" dirty="0">
                <a:solidFill>
                  <a:srgbClr val="000000"/>
                </a:solidFill>
                <a:latin typeface="Times New Roman" panose="02020603050405020304" pitchFamily="18" charset="0"/>
                <a:cs typeface="Times New Roman" panose="02020603050405020304" pitchFamily="18" charset="0"/>
              </a:rPr>
              <a:t>Student’s </a:t>
            </a:r>
            <a:r>
              <a:rPr lang="en-US" dirty="0" smtClean="0">
                <a:solidFill>
                  <a:srgbClr val="000000"/>
                </a:solidFill>
                <a:latin typeface="Times New Roman" panose="02020603050405020304" pitchFamily="18" charset="0"/>
                <a:cs typeface="Times New Roman" panose="02020603050405020304" pitchFamily="18" charset="0"/>
              </a:rPr>
              <a:t>Name:</a:t>
            </a:r>
            <a:endParaRPr lang="en-US" b="0" dirty="0" smtClean="0">
              <a:effectLst/>
              <a:latin typeface="Times New Roman" panose="02020603050405020304" pitchFamily="18" charset="0"/>
              <a:cs typeface="Times New Roman" panose="02020603050405020304" pitchFamily="18" charset="0"/>
            </a:endParaRPr>
          </a:p>
          <a:p>
            <a:pPr algn="l">
              <a:lnSpc>
                <a:spcPct val="200000"/>
              </a:lnSpc>
              <a:spcBef>
                <a:spcPts val="0"/>
              </a:spcBef>
              <a:spcAft>
                <a:spcPts val="1000"/>
              </a:spcAft>
            </a:pPr>
            <a:r>
              <a:rPr lang="en-US" dirty="0">
                <a:solidFill>
                  <a:srgbClr val="000000"/>
                </a:solidFill>
                <a:latin typeface="Times New Roman" panose="02020603050405020304" pitchFamily="18" charset="0"/>
                <a:cs typeface="Times New Roman" panose="02020603050405020304" pitchFamily="18" charset="0"/>
              </a:rPr>
              <a:t>Institutional </a:t>
            </a:r>
            <a:r>
              <a:rPr lang="en-US" dirty="0" smtClean="0">
                <a:solidFill>
                  <a:srgbClr val="000000"/>
                </a:solidFill>
                <a:latin typeface="Times New Roman" panose="02020603050405020304" pitchFamily="18" charset="0"/>
                <a:cs typeface="Times New Roman" panose="02020603050405020304" pitchFamily="18" charset="0"/>
              </a:rPr>
              <a:t>Affiliation</a:t>
            </a:r>
            <a:r>
              <a:rPr lang="en-US" dirty="0" smtClean="0">
                <a:solidFill>
                  <a:srgbClr val="000000"/>
                </a:solidFill>
                <a:latin typeface="Times New Roman" panose="02020603050405020304" pitchFamily="18" charset="0"/>
                <a:cs typeface="Times New Roman" panose="02020603050405020304" pitchFamily="18" charset="0"/>
              </a:rPr>
              <a:t>:</a:t>
            </a:r>
          </a:p>
          <a:p>
            <a:pPr algn="l">
              <a:lnSpc>
                <a:spcPct val="200000"/>
              </a:lnSpc>
              <a:spcBef>
                <a:spcPts val="0"/>
              </a:spcBef>
              <a:spcAft>
                <a:spcPts val="1000"/>
              </a:spcAft>
            </a:pPr>
            <a:r>
              <a:rPr lang="en-US" b="0" dirty="0" smtClean="0">
                <a:solidFill>
                  <a:srgbClr val="000000"/>
                </a:solidFill>
                <a:effectLst/>
                <a:latin typeface="Times New Roman" panose="02020603050405020304" pitchFamily="18" charset="0"/>
                <a:cs typeface="Times New Roman" panose="02020603050405020304" pitchFamily="18" charset="0"/>
              </a:rPr>
              <a:t>Course: </a:t>
            </a:r>
            <a:endParaRPr lang="en-US" b="0" dirty="0" smtClean="0">
              <a:effectLst/>
              <a:latin typeface="Times New Roman" panose="02020603050405020304" pitchFamily="18" charset="0"/>
              <a:cs typeface="Times New Roman" panose="02020603050405020304" pitchFamily="18" charset="0"/>
            </a:endParaRPr>
          </a:p>
          <a:p>
            <a:pPr algn="l">
              <a:lnSpc>
                <a:spcPct val="200000"/>
              </a:lnSpc>
              <a:spcBef>
                <a:spcPts val="0"/>
              </a:spcBef>
              <a:spcAft>
                <a:spcPts val="1000"/>
              </a:spcAft>
            </a:pPr>
            <a:r>
              <a:rPr lang="en-US" dirty="0">
                <a:solidFill>
                  <a:srgbClr val="000000"/>
                </a:solidFill>
                <a:latin typeface="Times New Roman" panose="02020603050405020304" pitchFamily="18" charset="0"/>
                <a:cs typeface="Times New Roman" panose="02020603050405020304" pitchFamily="18" charset="0"/>
              </a:rPr>
              <a:t>Professor’s </a:t>
            </a:r>
            <a:r>
              <a:rPr lang="en-US" dirty="0" smtClean="0">
                <a:solidFill>
                  <a:srgbClr val="000000"/>
                </a:solidFill>
                <a:latin typeface="Times New Roman" panose="02020603050405020304" pitchFamily="18" charset="0"/>
                <a:cs typeface="Times New Roman" panose="02020603050405020304" pitchFamily="18" charset="0"/>
              </a:rPr>
              <a:t>Name:</a:t>
            </a:r>
            <a:endParaRPr lang="en-US" b="0" dirty="0" smtClean="0">
              <a:effectLst/>
              <a:latin typeface="Times New Roman" panose="02020603050405020304" pitchFamily="18" charset="0"/>
              <a:cs typeface="Times New Roman" panose="02020603050405020304" pitchFamily="18" charset="0"/>
            </a:endParaRPr>
          </a:p>
          <a:p>
            <a:pPr algn="l">
              <a:lnSpc>
                <a:spcPct val="200000"/>
              </a:lnSpc>
              <a:spcBef>
                <a:spcPts val="0"/>
              </a:spcBef>
              <a:spcAft>
                <a:spcPts val="1000"/>
              </a:spcAft>
            </a:pPr>
            <a:r>
              <a:rPr lang="en-US" dirty="0" smtClean="0">
                <a:solidFill>
                  <a:srgbClr val="000000"/>
                </a:solidFill>
                <a:latin typeface="Times New Roman" panose="02020603050405020304" pitchFamily="18" charset="0"/>
                <a:cs typeface="Times New Roman" panose="02020603050405020304" pitchFamily="18" charset="0"/>
              </a:rPr>
              <a:t>Due date</a:t>
            </a:r>
            <a:r>
              <a:rPr lang="en-US" dirty="0" smtClean="0">
                <a:solidFill>
                  <a:srgbClr val="000000"/>
                </a:solidFill>
                <a:latin typeface="Times New Roman" panose="02020603050405020304" pitchFamily="18" charset="0"/>
                <a:cs typeface="Times New Roman" panose="02020603050405020304" pitchFamily="18" charset="0"/>
              </a:rPr>
              <a:t>:</a:t>
            </a:r>
            <a:endParaRPr lang="en-US" b="0" dirty="0" smtClean="0">
              <a:effectLst/>
              <a:latin typeface="Times New Roman" panose="02020603050405020304" pitchFamily="18" charset="0"/>
              <a:cs typeface="Times New Roman" panose="02020603050405020304" pitchFamily="18" charset="0"/>
            </a:endParaRPr>
          </a:p>
          <a:p>
            <a:pPr algn="l"/>
            <a:r>
              <a:rPr lang="en-US" dirty="0" smtClean="0"/>
              <a:t/>
            </a:r>
            <a:br>
              <a:rPr lang="en-US" dirty="0" smtClean="0"/>
            </a:br>
            <a:endParaRPr lang="en-US" dirty="0"/>
          </a:p>
        </p:txBody>
      </p:sp>
    </p:spTree>
    <p:extLst>
      <p:ext uri="{BB962C8B-B14F-4D97-AF65-F5344CB8AC3E}">
        <p14:creationId xmlns:p14="http://schemas.microsoft.com/office/powerpoint/2010/main" val="3511868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4848"/>
          </a:xfrm>
        </p:spPr>
        <p:txBody>
          <a:bodyPr>
            <a:normAutofit/>
          </a:bodyPr>
          <a:lstStyle/>
          <a:p>
            <a:pPr algn="ctr"/>
            <a:r>
              <a:rPr lang="en-US" sz="2000" b="1" dirty="0">
                <a:latin typeface="Times New Roman" panose="02020603050405020304" pitchFamily="18" charset="0"/>
                <a:cs typeface="Times New Roman" panose="02020603050405020304" pitchFamily="18" charset="0"/>
              </a:rPr>
              <a:t>Step 4- Prototypes </a:t>
            </a:r>
            <a:endParaRPr lang="en-US"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52811"/>
            <a:ext cx="10515600" cy="4824152"/>
          </a:xfrm>
        </p:spPr>
        <p:txBody>
          <a:bodyPr>
            <a:normAutofit/>
          </a:bodyPr>
          <a:lstStyle/>
          <a:p>
            <a:pPr>
              <a:lnSpc>
                <a:spcPct val="200000"/>
              </a:lnSpc>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family and societal norms were that people should interact during family times. However, people have been preferring to use their technology devices instead of interacting. The </a:t>
            </a:r>
            <a:r>
              <a:rPr lang="en-US" sz="2000" dirty="0" smtClean="0">
                <a:latin typeface="Times New Roman" panose="02020603050405020304" pitchFamily="18" charset="0"/>
                <a:cs typeface="Times New Roman" panose="02020603050405020304" pitchFamily="18" charset="0"/>
              </a:rPr>
              <a:t>below </a:t>
            </a:r>
            <a:r>
              <a:rPr lang="en-US" sz="2000" dirty="0">
                <a:latin typeface="Times New Roman" panose="02020603050405020304" pitchFamily="18" charset="0"/>
                <a:cs typeface="Times New Roman" panose="02020603050405020304" pitchFamily="18" charset="0"/>
              </a:rPr>
              <a:t>prototype will examine all the possible behavioral options and personal values that can bring a behavioral equilibrium between the use of technology and interacting during family times. </a:t>
            </a:r>
            <a:endParaRPr lang="en-US" sz="2000" dirty="0" smtClean="0">
              <a:latin typeface="Times New Roman" panose="02020603050405020304" pitchFamily="18" charset="0"/>
              <a:cs typeface="Times New Roman" panose="02020603050405020304" pitchFamily="18" charset="0"/>
            </a:endParaRPr>
          </a:p>
          <a:p>
            <a:pPr>
              <a:lnSpc>
                <a:spcPct val="200000"/>
              </a:lnSpc>
            </a:pPr>
            <a:r>
              <a:rPr lang="en-US" sz="2000" dirty="0" smtClean="0">
                <a:latin typeface="Times New Roman" panose="02020603050405020304" pitchFamily="18" charset="0"/>
                <a:cs typeface="Times New Roman" panose="02020603050405020304" pitchFamily="18" charset="0"/>
              </a:rPr>
              <a:t>The goals of the </a:t>
            </a:r>
            <a:r>
              <a:rPr lang="en-US" sz="2000" dirty="0">
                <a:latin typeface="Times New Roman" panose="02020603050405020304" pitchFamily="18" charset="0"/>
                <a:cs typeface="Times New Roman" panose="02020603050405020304" pitchFamily="18" charset="0"/>
              </a:rPr>
              <a:t>prototypes was to conserve resources </a:t>
            </a:r>
            <a:r>
              <a:rPr lang="en-US" sz="2000" dirty="0" smtClean="0">
                <a:latin typeface="Times New Roman" panose="02020603050405020304" pitchFamily="18" charset="0"/>
                <a:cs typeface="Times New Roman" panose="02020603050405020304" pitchFamily="18" charset="0"/>
              </a:rPr>
              <a:t>I needed </a:t>
            </a:r>
            <a:r>
              <a:rPr lang="en-US" sz="2000" dirty="0">
                <a:latin typeface="Times New Roman" panose="02020603050405020304" pitchFamily="18" charset="0"/>
                <a:cs typeface="Times New Roman" panose="02020603050405020304" pitchFamily="18" charset="0"/>
              </a:rPr>
              <a:t>to </a:t>
            </a:r>
            <a:r>
              <a:rPr lang="en-US" sz="2000" dirty="0" smtClean="0">
                <a:latin typeface="Times New Roman" panose="02020603050405020304" pitchFamily="18" charset="0"/>
                <a:cs typeface="Times New Roman" panose="02020603050405020304" pitchFamily="18" charset="0"/>
              </a:rPr>
              <a:t>verify my users` demand and to assess </a:t>
            </a:r>
            <a:r>
              <a:rPr lang="en-US" sz="2000" dirty="0">
                <a:latin typeface="Times New Roman" panose="02020603050405020304" pitchFamily="18" charset="0"/>
                <a:cs typeface="Times New Roman" panose="02020603050405020304" pitchFamily="18" charset="0"/>
              </a:rPr>
              <a:t>the technical feasibility of </a:t>
            </a:r>
            <a:r>
              <a:rPr lang="en-US" sz="2000" dirty="0" smtClean="0">
                <a:latin typeface="Times New Roman" panose="02020603050405020304" pitchFamily="18" charset="0"/>
                <a:cs typeface="Times New Roman" panose="02020603050405020304" pitchFamily="18" charset="0"/>
              </a:rPr>
              <a:t>my </a:t>
            </a:r>
            <a:r>
              <a:rPr lang="en-US" sz="2000" dirty="0">
                <a:latin typeface="Times New Roman" panose="02020603050405020304" pitchFamily="18" charset="0"/>
                <a:cs typeface="Times New Roman" panose="02020603050405020304" pitchFamily="18" charset="0"/>
              </a:rPr>
              <a:t>plan before moving </a:t>
            </a:r>
            <a:r>
              <a:rPr lang="en-US" sz="2000" dirty="0" smtClean="0">
                <a:latin typeface="Times New Roman" panose="02020603050405020304" pitchFamily="18" charset="0"/>
                <a:cs typeface="Times New Roman" panose="02020603050405020304" pitchFamily="18" charset="0"/>
              </a:rPr>
              <a:t>forward. </a:t>
            </a:r>
            <a:endParaRPr lang="en-US" sz="2000" dirty="0" smtClean="0">
              <a:latin typeface="Times New Roman" panose="02020603050405020304" pitchFamily="18" charset="0"/>
              <a:cs typeface="Times New Roman" panose="02020603050405020304" pitchFamily="18" charset="0"/>
            </a:endParaRPr>
          </a:p>
          <a:p>
            <a:pPr marL="0" indent="0">
              <a:lnSpc>
                <a:spcPct val="200000"/>
              </a:lnSpc>
              <a:buNone/>
            </a:pPr>
            <a:endParaRPr lang="en-US" sz="20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60984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9098"/>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Step 4: Prototypes </a:t>
            </a:r>
            <a:r>
              <a:rPr lang="en-US" sz="2000" b="1" dirty="0" smtClean="0">
                <a:latin typeface="Times New Roman" panose="02020603050405020304" pitchFamily="18" charset="0"/>
                <a:cs typeface="Times New Roman" panose="02020603050405020304" pitchFamily="18" charset="0"/>
              </a:rPr>
              <a:t>(continuation)</a:t>
            </a:r>
            <a:endParaRPr lang="en-US" sz="2000" b="1" dirty="0">
              <a:latin typeface="Times New Roman" panose="02020603050405020304" pitchFamily="18" charset="0"/>
              <a:cs typeface="Times New Roman" panose="02020603050405020304" pitchFamily="18" charset="0"/>
            </a:endParaRPr>
          </a:p>
        </p:txBody>
      </p:sp>
      <p:pic>
        <p:nvPicPr>
          <p:cNvPr id="4" name="Content Placeholder 3" descr="A conceptual framework based on the Rational Choice Theory. † Bold... |  Download Scientific Diagram"/>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9095" y="1409075"/>
            <a:ext cx="9293902" cy="4377128"/>
          </a:xfrm>
          <a:prstGeom prst="rect">
            <a:avLst/>
          </a:prstGeom>
          <a:noFill/>
          <a:ln>
            <a:noFill/>
          </a:ln>
        </p:spPr>
      </p:pic>
    </p:spTree>
    <p:extLst>
      <p:ext uri="{BB962C8B-B14F-4D97-AF65-F5344CB8AC3E}">
        <p14:creationId xmlns:p14="http://schemas.microsoft.com/office/powerpoint/2010/main" val="2994557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Step 4- prototypes (continuation)</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15026"/>
            <a:ext cx="10515600" cy="5386190"/>
          </a:xfrm>
        </p:spPr>
        <p:txBody>
          <a:bodyPr>
            <a:normAutofit/>
          </a:bodyPr>
          <a:lstStyle/>
          <a:p>
            <a:pPr>
              <a:lnSpc>
                <a:spcPct val="200000"/>
              </a:lnSpc>
            </a:pPr>
            <a:r>
              <a:rPr lang="en-US" sz="2400" dirty="0" smtClean="0">
                <a:latin typeface="Times New Roman" panose="02020603050405020304" pitchFamily="18" charset="0"/>
                <a:cs typeface="Times New Roman" panose="02020603050405020304" pitchFamily="18" charset="0"/>
              </a:rPr>
              <a:t>The prototype below did not result in </a:t>
            </a:r>
            <a:r>
              <a:rPr lang="en-US" sz="2400" dirty="0">
                <a:latin typeface="Times New Roman" panose="02020603050405020304" pitchFamily="18" charset="0"/>
                <a:cs typeface="Times New Roman" panose="02020603050405020304" pitchFamily="18" charset="0"/>
              </a:rPr>
              <a:t>a favorable solution </a:t>
            </a:r>
            <a:r>
              <a:rPr lang="en-US" sz="2400" dirty="0" smtClean="0">
                <a:latin typeface="Times New Roman" panose="02020603050405020304" pitchFamily="18" charset="0"/>
                <a:cs typeface="Times New Roman" panose="02020603050405020304" pitchFamily="18" charset="0"/>
              </a:rPr>
              <a:t>because previous </a:t>
            </a:r>
            <a:r>
              <a:rPr lang="en-US" sz="2400" dirty="0">
                <a:latin typeface="Times New Roman" panose="02020603050405020304" pitchFamily="18" charset="0"/>
                <a:cs typeface="Times New Roman" panose="02020603050405020304" pitchFamily="18" charset="0"/>
              </a:rPr>
              <a:t>studies have found that people who think about the future are more likely to be addicted to the Internet and Facebook</a:t>
            </a:r>
            <a:r>
              <a:rPr lang="en-US" sz="2400" dirty="0" smtClean="0">
                <a:latin typeface="Times New Roman" panose="02020603050405020304" pitchFamily="18" charset="0"/>
                <a:cs typeface="Times New Roman" panose="02020603050405020304" pitchFamily="18" charset="0"/>
              </a:rPr>
              <a:t>.</a:t>
            </a:r>
          </a:p>
          <a:p>
            <a:pPr marL="0" indent="0">
              <a:lnSpc>
                <a:spcPct val="200000"/>
              </a:lnSpc>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288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Step 4: Prototypes (continuation)</a:t>
            </a:r>
            <a:endParaRPr lang="en-US" sz="2400" b="1" dirty="0">
              <a:latin typeface="Times New Roman" panose="02020603050405020304" pitchFamily="18" charset="0"/>
              <a:cs typeface="Times New Roman" panose="02020603050405020304" pitchFamily="18" charset="0"/>
            </a:endParaRPr>
          </a:p>
        </p:txBody>
      </p:sp>
      <p:pic>
        <p:nvPicPr>
          <p:cNvPr id="2050" name="Picture 2" descr="Frontiers | Future Expectations and Internet Addiction Among Adolescents:  The Roles of Intolerance of Uncertainty and Perceived Social Support |  Psychiatr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06455" y="1853852"/>
            <a:ext cx="4894545" cy="3494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665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Step 5- Testing</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40492"/>
            <a:ext cx="10515600" cy="4960307"/>
          </a:xfrm>
        </p:spPr>
        <p:txBody>
          <a:bodyPr>
            <a:normAutofit fontScale="62500" lnSpcReduction="20000"/>
          </a:bodyPr>
          <a:lstStyle/>
          <a:p>
            <a:pPr>
              <a:lnSpc>
                <a:spcPct val="200000"/>
              </a:lnSpc>
            </a:pPr>
            <a:r>
              <a:rPr lang="en-US" sz="3400" dirty="0">
                <a:latin typeface="Times New Roman" panose="02020603050405020304" pitchFamily="18" charset="0"/>
                <a:cs typeface="Times New Roman" panose="02020603050405020304" pitchFamily="18" charset="0"/>
              </a:rPr>
              <a:t>I will test your prototype on real people by having them accomplish simple tasks. The prototype will be able to perform a variety of essential functions for me. Afterward, I will write down these instructions and see if my beginner tester understands and completes these tasks, or not. Using this method, I will be able to swiftly determine whether or not your prototype is capable of accomplishing the goals that I believe it should accomplish.</a:t>
            </a:r>
          </a:p>
          <a:p>
            <a:pPr>
              <a:lnSpc>
                <a:spcPct val="200000"/>
              </a:lnSpc>
            </a:pPr>
            <a:r>
              <a:rPr lang="en-US" sz="3400" dirty="0">
                <a:latin typeface="Times New Roman" panose="02020603050405020304" pitchFamily="18" charset="0"/>
                <a:cs typeface="Times New Roman" panose="02020603050405020304" pitchFamily="18" charset="0"/>
              </a:rPr>
              <a:t> I will also make sure my product works in all of the scenarios in which it will be used by your target audience.</a:t>
            </a:r>
          </a:p>
          <a:p>
            <a:endParaRPr lang="en-US" dirty="0"/>
          </a:p>
        </p:txBody>
      </p:sp>
    </p:spTree>
    <p:extLst>
      <p:ext uri="{BB962C8B-B14F-4D97-AF65-F5344CB8AC3E}">
        <p14:creationId xmlns:p14="http://schemas.microsoft.com/office/powerpoint/2010/main" val="2182695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2217"/>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Conclusions </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40077"/>
            <a:ext cx="10515600" cy="4936886"/>
          </a:xfrm>
        </p:spPr>
        <p:txBody>
          <a:bodyPr>
            <a:normAutofit/>
          </a:bodyPr>
          <a:lstStyle/>
          <a:p>
            <a:pPr>
              <a:lnSpc>
                <a:spcPct val="150000"/>
              </a:lnSpc>
            </a:pPr>
            <a:r>
              <a:rPr lang="en-US" sz="2000" dirty="0">
                <a:latin typeface="Times New Roman" panose="02020603050405020304" pitchFamily="18" charset="0"/>
                <a:cs typeface="Times New Roman" panose="02020603050405020304" pitchFamily="18" charset="0"/>
              </a:rPr>
              <a:t>Human relationships have been fundamentally transformed by the development of computer systems and the Internet, compared to the development of non-computer technical systems. There are both positive and negative outcomes to the modern-day shift in how people connect with each other through smart applications and the </a:t>
            </a:r>
            <a:r>
              <a:rPr lang="en-US" sz="2000" dirty="0" smtClean="0">
                <a:latin typeface="Times New Roman" panose="02020603050405020304" pitchFamily="18" charset="0"/>
                <a:cs typeface="Times New Roman" panose="02020603050405020304" pitchFamily="18" charset="0"/>
              </a:rPr>
              <a:t>Internet/Wi-Fi</a:t>
            </a:r>
            <a:r>
              <a:rPr lang="en-US" sz="2000" dirty="0">
                <a:latin typeface="Times New Roman" panose="02020603050405020304" pitchFamily="18" charset="0"/>
                <a:cs typeface="Times New Roman" panose="02020603050405020304" pitchFamily="18" charset="0"/>
              </a:rPr>
              <a:t>. Loved ones may now stay in close touch wherever they are on the planet because to the ubiquitous availability of Internet-capable smart gadgets. </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technology has helped to link individuals across the globe through the digital realm, those who are physically near to one other are sometimes separated by their inability to disconnect from their mobile devices. This is known as Virtual Distance. </a:t>
            </a:r>
          </a:p>
        </p:txBody>
      </p:sp>
    </p:spTree>
    <p:extLst>
      <p:ext uri="{BB962C8B-B14F-4D97-AF65-F5344CB8AC3E}">
        <p14:creationId xmlns:p14="http://schemas.microsoft.com/office/powerpoint/2010/main" val="242797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2113"/>
          </a:xfrm>
        </p:spPr>
        <p:txBody>
          <a:bodyPr>
            <a:normAutofit/>
          </a:bodyPr>
          <a:lstStyle/>
          <a:p>
            <a:pPr algn="ctr"/>
            <a:r>
              <a:rPr lang="en-US" sz="2400" b="1" dirty="0"/>
              <a:t>Title of my case study</a:t>
            </a:r>
          </a:p>
        </p:txBody>
      </p:sp>
      <p:sp>
        <p:nvSpPr>
          <p:cNvPr id="3" name="Content Placeholder 2"/>
          <p:cNvSpPr>
            <a:spLocks noGrp="1"/>
          </p:cNvSpPr>
          <p:nvPr>
            <p:ph idx="1"/>
          </p:nvPr>
        </p:nvSpPr>
        <p:spPr>
          <a:xfrm>
            <a:off x="838200" y="1240077"/>
            <a:ext cx="10515600" cy="4936886"/>
          </a:xfrm>
        </p:spPr>
        <p:txBody>
          <a:bodyPr>
            <a:normAutofit/>
          </a:bodyPr>
          <a:lstStyle/>
          <a:p>
            <a:pPr marL="0" indent="0" algn="ctr">
              <a:buNone/>
            </a:pPr>
            <a:r>
              <a:rPr lang="en-US" b="1" dirty="0"/>
              <a:t>Case Study #4:  Family Interactions in the Home</a:t>
            </a:r>
            <a:endParaRPr lang="en-US" sz="2000" b="0" dirty="0" smtClean="0">
              <a:effectLst/>
            </a:endParaRPr>
          </a:p>
          <a:p>
            <a:pPr>
              <a:lnSpc>
                <a:spcPct val="200000"/>
              </a:lnSpc>
            </a:pPr>
            <a:r>
              <a:rPr lang="en-US" sz="2400" dirty="0"/>
              <a:t>More and more, each member of a family has one or two screens at their fingertips. This creates custom viewing experiences and constant connections to technology. This, in turn, is leading to a reduction in human interactions in homes. What would you suggest to enhance the interactions in families?</a:t>
            </a:r>
          </a:p>
          <a:p>
            <a:pPr>
              <a:lnSpc>
                <a:spcPct val="2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701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5056"/>
          </a:xfrm>
        </p:spPr>
        <p:txBody>
          <a:bodyPr>
            <a:normAutofit/>
          </a:bodyPr>
          <a:lstStyle/>
          <a:p>
            <a:pPr algn="ctr"/>
            <a:r>
              <a:rPr lang="en-US" sz="2400" b="1" dirty="0">
                <a:latin typeface="Times New Roman" panose="02020603050405020304" pitchFamily="18" charset="0"/>
                <a:cs typeface="Times New Roman" panose="02020603050405020304" pitchFamily="18" charset="0"/>
              </a:rPr>
              <a:t>Step 1- Strategies I used to emphasize with the users</a:t>
            </a:r>
          </a:p>
        </p:txBody>
      </p:sp>
      <p:sp>
        <p:nvSpPr>
          <p:cNvPr id="3" name="Content Placeholder 2"/>
          <p:cNvSpPr>
            <a:spLocks noGrp="1"/>
          </p:cNvSpPr>
          <p:nvPr>
            <p:ph idx="1"/>
          </p:nvPr>
        </p:nvSpPr>
        <p:spPr>
          <a:xfrm>
            <a:off x="838200" y="1540701"/>
            <a:ext cx="10515600" cy="4636262"/>
          </a:xfrm>
        </p:spPr>
        <p:txBody>
          <a:bodyPr>
            <a:noAutofit/>
          </a:bodyPr>
          <a:lstStyle/>
          <a:p>
            <a:pPr lvl="1">
              <a:lnSpc>
                <a:spcPct val="200000"/>
              </a:lnSpc>
            </a:pPr>
            <a:r>
              <a:rPr lang="en-US" dirty="0">
                <a:latin typeface="Times New Roman" panose="02020603050405020304" pitchFamily="18" charset="0"/>
                <a:cs typeface="Times New Roman" panose="02020603050405020304" pitchFamily="18" charset="0"/>
              </a:rPr>
              <a:t>Powerful empathy may assist in sustaining societal harmony and collaboration. Humans are able to communicate with each other via this process. I would gained the empathy of my users by making myself </a:t>
            </a:r>
            <a:r>
              <a:rPr lang="en-US" dirty="0" smtClean="0">
                <a:latin typeface="Times New Roman" panose="02020603050405020304" pitchFamily="18" charset="0"/>
                <a:cs typeface="Times New Roman" panose="02020603050405020304" pitchFamily="18" charset="0"/>
              </a:rPr>
              <a:t>vulnerable. </a:t>
            </a:r>
            <a:r>
              <a:rPr lang="en-US" dirty="0">
                <a:latin typeface="Times New Roman" panose="02020603050405020304" pitchFamily="18" charset="0"/>
                <a:cs typeface="Times New Roman" panose="02020603050405020304" pitchFamily="18" charset="0"/>
              </a:rPr>
              <a:t>I used visual communication emphasis strategies such as video still, video clip and photographs which explained how family interactions at home have been hindered by the technology.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48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Step 1- Strategies I used to emphasize with the </a:t>
            </a:r>
            <a:r>
              <a:rPr lang="en-US" sz="2400" b="1" dirty="0" smtClean="0">
                <a:latin typeface="Times New Roman" panose="02020603050405020304" pitchFamily="18" charset="0"/>
                <a:cs typeface="Times New Roman" panose="02020603050405020304" pitchFamily="18" charset="0"/>
              </a:rPr>
              <a:t>users (continuation)</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675383"/>
          </a:xfrm>
        </p:spPr>
        <p:txBody>
          <a:bodyPr>
            <a:normAutofit/>
          </a:bodyPr>
          <a:lstStyle/>
          <a:p>
            <a:pPr>
              <a:lnSpc>
                <a:spcPct val="200000"/>
              </a:lnSpc>
            </a:pPr>
            <a:r>
              <a:rPr lang="en-US" sz="2400" dirty="0">
                <a:latin typeface="Times New Roman" panose="02020603050405020304" pitchFamily="18" charset="0"/>
                <a:cs typeface="Times New Roman" panose="02020603050405020304" pitchFamily="18" charset="0"/>
              </a:rPr>
              <a:t>As a result, I was able to handle more difficult situations with my users using the above visual communication strategies. I would ensure that I shows my users that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have ever been a technology addict to the extent that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was always glued on the screens which in turn reduced my human interactions at home</a:t>
            </a:r>
            <a:r>
              <a:rPr lang="en-US" sz="2400" dirty="0" smtClean="0">
                <a:latin typeface="Times New Roman" panose="02020603050405020304" pitchFamily="18" charset="0"/>
                <a:cs typeface="Times New Roman" panose="02020603050405020304" pitchFamily="18" charset="0"/>
              </a:rPr>
              <a:t>.</a:t>
            </a:r>
          </a:p>
          <a:p>
            <a:pPr>
              <a:lnSpc>
                <a:spcPct val="200000"/>
              </a:lnSpc>
            </a:pPr>
            <a:r>
              <a:rPr lang="en-US" sz="2400" dirty="0" smtClean="0">
                <a:latin typeface="Times New Roman" panose="02020603050405020304" pitchFamily="18" charset="0"/>
                <a:cs typeface="Times New Roman" panose="02020603050405020304" pitchFamily="18" charset="0"/>
              </a:rPr>
              <a:t>I </a:t>
            </a:r>
            <a:r>
              <a:rPr lang="en-US" sz="2400" dirty="0">
                <a:latin typeface="Times New Roman" panose="02020603050405020304" pitchFamily="18" charset="0"/>
                <a:cs typeface="Times New Roman" panose="02020603050405020304" pitchFamily="18" charset="0"/>
              </a:rPr>
              <a:t>also embraced Overviews and </a:t>
            </a:r>
            <a:r>
              <a:rPr lang="en-US" sz="2400" dirty="0" smtClean="0">
                <a:latin typeface="Times New Roman" panose="02020603050405020304" pitchFamily="18" charset="0"/>
                <a:cs typeface="Times New Roman" panose="02020603050405020304" pitchFamily="18" charset="0"/>
              </a:rPr>
              <a:t>Foreshadowing which acted </a:t>
            </a:r>
            <a:r>
              <a:rPr lang="en-US" sz="2400" dirty="0">
                <a:latin typeface="Times New Roman" panose="02020603050405020304" pitchFamily="18" charset="0"/>
                <a:cs typeface="Times New Roman" panose="02020603050405020304" pitchFamily="18" charset="0"/>
              </a:rPr>
              <a:t>as signposts for the audience, letting them know where they are in the story.</a:t>
            </a:r>
          </a:p>
          <a:p>
            <a:pPr>
              <a:lnSpc>
                <a:spcPct val="20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900"/>
          </a:xfrm>
        </p:spPr>
        <p:txBody>
          <a:bodyPr>
            <a:normAutofit/>
          </a:bodyPr>
          <a:lstStyle/>
          <a:p>
            <a:pPr algn="ctr"/>
            <a:r>
              <a:rPr lang="en-US" sz="2000" b="1" i="0" u="none" strike="noStrike" dirty="0" smtClean="0">
                <a:solidFill>
                  <a:srgbClr val="000000"/>
                </a:solidFill>
                <a:effectLst/>
                <a:latin typeface="Times New Roman" panose="02020603050405020304" pitchFamily="18" charset="0"/>
              </a:rPr>
              <a:t>Step 2- The problem statement that indicates my user need and insight</a:t>
            </a:r>
            <a:endParaRPr lang="en-US"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19331"/>
            <a:ext cx="10515600" cy="5157632"/>
          </a:xfrm>
        </p:spPr>
        <p:txBody>
          <a:bodyPr>
            <a:normAutofit fontScale="85000" lnSpcReduction="10000"/>
          </a:bodyPr>
          <a:lstStyle/>
          <a:p>
            <a:pPr>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Technology has made it difficult to establish a healthy </a:t>
            </a:r>
            <a:r>
              <a:rPr lang="en-US" dirty="0" smtClean="0">
                <a:latin typeface="Times New Roman" panose="02020603050405020304" pitchFamily="18" charset="0"/>
                <a:cs typeface="Times New Roman" panose="02020603050405020304" pitchFamily="18" charset="0"/>
              </a:rPr>
              <a:t>relationship </a:t>
            </a:r>
            <a:r>
              <a:rPr lang="en-US" dirty="0">
                <a:latin typeface="Times New Roman" panose="02020603050405020304" pitchFamily="18" charset="0"/>
                <a:cs typeface="Times New Roman" panose="02020603050405020304" pitchFamily="18" charset="0"/>
              </a:rPr>
              <a:t>amongst the family members because of the widespread usage of personal computers, tablets and </a:t>
            </a:r>
            <a:r>
              <a:rPr lang="en-US" dirty="0" smtClean="0">
                <a:latin typeface="Times New Roman" panose="02020603050405020304" pitchFamily="18" charset="0"/>
                <a:cs typeface="Times New Roman" panose="02020603050405020304" pitchFamily="18" charset="0"/>
              </a:rPr>
              <a:t>smartphones which leaves people glued on their devices. </a:t>
            </a:r>
            <a:r>
              <a:rPr lang="en-US" dirty="0">
                <a:latin typeface="Times New Roman" panose="02020603050405020304" pitchFamily="18" charset="0"/>
                <a:cs typeface="Times New Roman" panose="02020603050405020304" pitchFamily="18" charset="0"/>
              </a:rPr>
              <a:t>As a result of social media, video conferencing, and replying to emails, you may feel the need to always be "plugged in" online which in turn minimizes the interactions amongst family members. Being disconnected from the internet can make us feel as if we're losing out on important information.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959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2217"/>
          </a:xfrm>
        </p:spPr>
        <p:txBody>
          <a:bodyPr>
            <a:normAutofit fontScale="90000"/>
          </a:bodyPr>
          <a:lstStyle/>
          <a:p>
            <a:pPr>
              <a:lnSpc>
                <a:spcPct val="200000"/>
              </a:lnSpc>
            </a:pPr>
            <a:r>
              <a:rPr lang="en-US" sz="2400" b="1" dirty="0">
                <a:solidFill>
                  <a:srgbClr val="000000"/>
                </a:solidFill>
                <a:latin typeface="Times New Roman" panose="02020603050405020304" pitchFamily="18" charset="0"/>
              </a:rPr>
              <a:t>Step 2- The problem statement that indicates my user need and </a:t>
            </a:r>
            <a:r>
              <a:rPr lang="en-US" sz="2400" b="1" dirty="0" smtClean="0">
                <a:solidFill>
                  <a:srgbClr val="000000"/>
                </a:solidFill>
                <a:latin typeface="Times New Roman" panose="02020603050405020304" pitchFamily="18" charset="0"/>
              </a:rPr>
              <a:t>insight (continuation)</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77863"/>
            <a:ext cx="10515600" cy="4799100"/>
          </a:xfrm>
        </p:spPr>
        <p:txBody>
          <a:bodyPr>
            <a:normAutofit fontScale="85000" lnSpcReduction="20000"/>
          </a:bodyPr>
          <a:lstStyle/>
          <a:p>
            <a:pPr>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problem, though, is that excessive Internet use can develop to a dependence on technology which in turn makes people to neglect their social lives. Social media, for example, was supposed to bring people together, but in certain circumstances it can instead divide </a:t>
            </a:r>
            <a:r>
              <a:rPr lang="en-US" dirty="0" smtClean="0">
                <a:latin typeface="Times New Roman" panose="02020603050405020304" pitchFamily="18" charset="0"/>
                <a:cs typeface="Times New Roman" panose="02020603050405020304" pitchFamily="18" charset="0"/>
              </a:rPr>
              <a:t>them and minimize their family interactions.</a:t>
            </a:r>
          </a:p>
          <a:p>
            <a:pPr>
              <a:lnSpc>
                <a:spcPct val="200000"/>
              </a:lnSpc>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Some people may feel less </a:t>
            </a:r>
            <a:r>
              <a:rPr lang="en-US" sz="2600" dirty="0" smtClean="0">
                <a:latin typeface="Times New Roman" panose="02020603050405020304" pitchFamily="18" charset="0"/>
                <a:cs typeface="Times New Roman" panose="02020603050405020304" pitchFamily="18" charset="0"/>
              </a:rPr>
              <a:t>isolated and get chance to interact with their family members </a:t>
            </a:r>
            <a:r>
              <a:rPr lang="en-US" sz="2600" dirty="0">
                <a:latin typeface="Times New Roman" panose="02020603050405020304" pitchFamily="18" charset="0"/>
                <a:cs typeface="Times New Roman" panose="02020603050405020304" pitchFamily="18" charset="0"/>
              </a:rPr>
              <a:t>if they find strategies to limit their use of social media, such as setting time limits for social apps.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632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Step 3- Ideation strategies I used to propose possible solutions to the problem</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nSpc>
                <a:spcPct val="200000"/>
              </a:lnSpc>
            </a:pPr>
            <a:r>
              <a:rPr lang="en-US" sz="2600" dirty="0">
                <a:latin typeface="Times New Roman" panose="02020603050405020304" pitchFamily="18" charset="0"/>
                <a:cs typeface="Times New Roman" panose="02020603050405020304" pitchFamily="18" charset="0"/>
              </a:rPr>
              <a:t>I used storyboarding and brainstorming ideation strategies to propose possible solutions to the problem of minimized family interactions due to internet addictions. I built my ideas with those of the users which enabled me to come up with new ideas. I kept the dialogue focused by dividing my users into small manageable groups</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Participating in a brainstorming session with people from a wide range of experiences and perspectives can led to more creative solutions</a:t>
            </a:r>
            <a:r>
              <a:rPr lang="en-US" sz="2600" dirty="0" smtClean="0">
                <a:latin typeface="Times New Roman" panose="02020603050405020304" pitchFamily="18" charset="0"/>
                <a:cs typeface="Times New Roman" panose="02020603050405020304" pitchFamily="18" charset="0"/>
              </a:rPr>
              <a:t>.</a:t>
            </a:r>
          </a:p>
          <a:p>
            <a:pPr>
              <a:lnSpc>
                <a:spcPct val="17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078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prstClr val="black"/>
                </a:solidFill>
                <a:latin typeface="Times New Roman" panose="02020603050405020304" pitchFamily="18" charset="0"/>
                <a:cs typeface="Times New Roman" panose="02020603050405020304" pitchFamily="18" charset="0"/>
              </a:rPr>
              <a:t>Step 3- Ideation strategies I used to propose possible solutions to the </a:t>
            </a:r>
            <a:r>
              <a:rPr lang="en-US" sz="2400" b="1" dirty="0" smtClean="0">
                <a:solidFill>
                  <a:prstClr val="black"/>
                </a:solidFill>
                <a:latin typeface="Times New Roman" panose="02020603050405020304" pitchFamily="18" charset="0"/>
                <a:cs typeface="Times New Roman" panose="02020603050405020304" pitchFamily="18" charset="0"/>
              </a:rPr>
              <a:t>problem (Continuation) </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28175"/>
            <a:ext cx="10515600" cy="4648788"/>
          </a:xfrm>
        </p:spPr>
        <p:txBody>
          <a:bodyPr>
            <a:normAutofit fontScale="92500" lnSpcReduction="20000"/>
          </a:bodyPr>
          <a:lstStyle/>
          <a:p>
            <a:pPr>
              <a:lnSpc>
                <a:spcPct val="200000"/>
              </a:lnSpc>
            </a:pPr>
            <a:r>
              <a:rPr lang="en-US" sz="2400" dirty="0">
                <a:latin typeface="Times New Roman" panose="02020603050405020304" pitchFamily="18" charset="0"/>
                <a:cs typeface="Times New Roman" panose="02020603050405020304" pitchFamily="18" charset="0"/>
              </a:rPr>
              <a:t>When I was embracing the storyboarding ideation strategy, in order to better understand what works and what needs improvement, users developed a visual tale that displays their ideas and the probable results of those ideas. I observed my user's journey, including the effects of my solutions, throughout the entire process</a:t>
            </a:r>
            <a:r>
              <a:rPr lang="en-US" sz="2400" dirty="0" smtClean="0">
                <a:latin typeface="Times New Roman" panose="02020603050405020304" pitchFamily="18" charset="0"/>
                <a:cs typeface="Times New Roman" panose="02020603050405020304" pitchFamily="18" charset="0"/>
              </a:rPr>
              <a:t>.</a:t>
            </a:r>
          </a:p>
          <a:p>
            <a:pPr>
              <a:lnSpc>
                <a:spcPct val="200000"/>
              </a:lnSpc>
            </a:pPr>
            <a:r>
              <a:rPr lang="en-US" sz="2400" dirty="0" smtClean="0">
                <a:latin typeface="Times New Roman" panose="02020603050405020304" pitchFamily="18" charset="0"/>
                <a:cs typeface="Times New Roman" panose="02020603050405020304" pitchFamily="18" charset="0"/>
              </a:rPr>
              <a:t>The following are the ideas that I developed:</a:t>
            </a:r>
          </a:p>
          <a:p>
            <a:pPr marL="0" indent="0">
              <a:lnSpc>
                <a:spcPct val="200000"/>
              </a:lnSpc>
              <a:buNone/>
            </a:pPr>
            <a:r>
              <a:rPr lang="en-US" sz="2400" dirty="0" smtClean="0">
                <a:latin typeface="Times New Roman" panose="02020603050405020304" pitchFamily="18" charset="0"/>
                <a:cs typeface="Times New Roman" panose="02020603050405020304" pitchFamily="18" charset="0"/>
              </a:rPr>
              <a:t>1. Minimizing my users </a:t>
            </a:r>
            <a:r>
              <a:rPr lang="en-US" sz="2400" dirty="0">
                <a:latin typeface="Times New Roman" panose="02020603050405020304" pitchFamily="18" charset="0"/>
                <a:cs typeface="Times New Roman" panose="02020603050405020304" pitchFamily="18" charset="0"/>
              </a:rPr>
              <a:t>technology addiction by </a:t>
            </a:r>
            <a:r>
              <a:rPr lang="en-US" sz="2400" dirty="0" smtClean="0">
                <a:latin typeface="Times New Roman" panose="02020603050405020304" pitchFamily="18" charset="0"/>
                <a:cs typeface="Times New Roman" panose="02020603050405020304" pitchFamily="18" charset="0"/>
              </a:rPr>
              <a:t>assisting them to Make </a:t>
            </a:r>
            <a:r>
              <a:rPr lang="en-US" sz="2400" dirty="0">
                <a:latin typeface="Times New Roman" panose="02020603050405020304" pitchFamily="18" charset="0"/>
                <a:cs typeface="Times New Roman" panose="02020603050405020304" pitchFamily="18" charset="0"/>
              </a:rPr>
              <a:t>a list of the things </a:t>
            </a:r>
            <a:r>
              <a:rPr lang="en-US" sz="2400" dirty="0" smtClean="0">
                <a:latin typeface="Times New Roman" panose="02020603050405020304" pitchFamily="18" charset="0"/>
                <a:cs typeface="Times New Roman" panose="02020603050405020304" pitchFamily="18" charset="0"/>
              </a:rPr>
              <a:t>such as family interactions </a:t>
            </a:r>
            <a:r>
              <a:rPr lang="en-US" sz="2400" dirty="0">
                <a:latin typeface="Times New Roman" panose="02020603050405020304" pitchFamily="18" charset="0"/>
                <a:cs typeface="Times New Roman" panose="02020603050405020304" pitchFamily="18" charset="0"/>
              </a:rPr>
              <a:t>missing out on because of your Internet addiction. </a:t>
            </a:r>
            <a:endParaRPr lang="en-US" dirty="0"/>
          </a:p>
        </p:txBody>
      </p:sp>
    </p:spTree>
    <p:extLst>
      <p:ext uri="{BB962C8B-B14F-4D97-AF65-F5344CB8AC3E}">
        <p14:creationId xmlns:p14="http://schemas.microsoft.com/office/powerpoint/2010/main" val="395719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prstClr val="black"/>
                </a:solidFill>
                <a:latin typeface="Times New Roman" panose="02020603050405020304" pitchFamily="18" charset="0"/>
                <a:cs typeface="Times New Roman" panose="02020603050405020304" pitchFamily="18" charset="0"/>
              </a:rPr>
              <a:t>Step 3- Ideation strategies I used to propose possible solutions to the problem (Continuation) </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486275"/>
          </a:xfrm>
        </p:spPr>
        <p:txBody>
          <a:bodyPr>
            <a:normAutofit fontScale="92500" lnSpcReduction="20000"/>
          </a:bodyPr>
          <a:lstStyle/>
          <a:p>
            <a:pPr marL="0" indent="0">
              <a:lnSpc>
                <a:spcPct val="200000"/>
              </a:lnSpc>
              <a:buNone/>
            </a:pPr>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Assisted my users </a:t>
            </a:r>
            <a:r>
              <a:rPr lang="en-US" sz="2400" dirty="0" smtClean="0">
                <a:latin typeface="Times New Roman" panose="02020603050405020304" pitchFamily="18" charset="0"/>
                <a:cs typeface="Times New Roman" panose="02020603050405020304" pitchFamily="18" charset="0"/>
              </a:rPr>
              <a:t>to reorganize their </a:t>
            </a:r>
            <a:r>
              <a:rPr lang="en-US" sz="2400" dirty="0">
                <a:latin typeface="Times New Roman" panose="02020603050405020304" pitchFamily="18" charset="0"/>
                <a:cs typeface="Times New Roman" panose="02020603050405020304" pitchFamily="18" charset="0"/>
              </a:rPr>
              <a:t>day-to-day activities. </a:t>
            </a:r>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spending too much time on the </a:t>
            </a:r>
            <a:r>
              <a:rPr lang="en-US" sz="2400" dirty="0" smtClean="0">
                <a:latin typeface="Times New Roman" panose="02020603050405020304" pitchFamily="18" charset="0"/>
                <a:cs typeface="Times New Roman" panose="02020603050405020304" pitchFamily="18" charset="0"/>
              </a:rPr>
              <a:t>technology, hence they were able to </a:t>
            </a:r>
            <a:r>
              <a:rPr lang="en-US" sz="2400" dirty="0">
                <a:latin typeface="Times New Roman" panose="02020603050405020304" pitchFamily="18" charset="0"/>
                <a:cs typeface="Times New Roman" panose="02020603050405020304" pitchFamily="18" charset="0"/>
              </a:rPr>
              <a:t>alleviate the situation by scheduling other activities. It </a:t>
            </a:r>
            <a:r>
              <a:rPr lang="en-US" sz="2400" dirty="0" smtClean="0">
                <a:latin typeface="Times New Roman" panose="02020603050405020304" pitchFamily="18" charset="0"/>
                <a:cs typeface="Times New Roman" panose="02020603050405020304" pitchFamily="18" charset="0"/>
              </a:rPr>
              <a:t>was </a:t>
            </a:r>
            <a:r>
              <a:rPr lang="en-US" sz="2400" dirty="0">
                <a:latin typeface="Times New Roman" panose="02020603050405020304" pitchFamily="18" charset="0"/>
                <a:cs typeface="Times New Roman" panose="02020603050405020304" pitchFamily="18" charset="0"/>
              </a:rPr>
              <a:t>possible to stop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bad habit by interfering with </a:t>
            </a:r>
            <a:r>
              <a:rPr lang="en-US" sz="2400" dirty="0" smtClean="0">
                <a:latin typeface="Times New Roman" panose="02020603050405020304" pitchFamily="18" charset="0"/>
                <a:cs typeface="Times New Roman" panose="02020603050405020304" pitchFamily="18" charset="0"/>
              </a:rPr>
              <a:t>their </a:t>
            </a:r>
            <a:r>
              <a:rPr lang="en-US" sz="2400" dirty="0">
                <a:latin typeface="Times New Roman" panose="02020603050405020304" pitchFamily="18" charset="0"/>
                <a:cs typeface="Times New Roman" panose="02020603050405020304" pitchFamily="18" charset="0"/>
              </a:rPr>
              <a:t>regular routine in </a:t>
            </a:r>
            <a:r>
              <a:rPr lang="en-US" sz="2400" dirty="0" smtClean="0">
                <a:latin typeface="Times New Roman" panose="02020603050405020304" pitchFamily="18" charset="0"/>
                <a:cs typeface="Times New Roman" panose="02020603050405020304" pitchFamily="18" charset="0"/>
              </a:rPr>
              <a:t>a productive </a:t>
            </a:r>
            <a:r>
              <a:rPr lang="en-US" sz="2400" dirty="0">
                <a:latin typeface="Times New Roman" panose="02020603050405020304" pitchFamily="18" charset="0"/>
                <a:cs typeface="Times New Roman" panose="02020603050405020304" pitchFamily="18" charset="0"/>
              </a:rPr>
              <a:t>way.  </a:t>
            </a:r>
            <a:endParaRPr lang="en-US" sz="2400" dirty="0" smtClean="0">
              <a:latin typeface="Times New Roman" panose="02020603050405020304" pitchFamily="18" charset="0"/>
              <a:cs typeface="Times New Roman" panose="02020603050405020304" pitchFamily="18" charset="0"/>
            </a:endParaRPr>
          </a:p>
          <a:p>
            <a:pPr>
              <a:lnSpc>
                <a:spcPct val="200000"/>
              </a:lnSpc>
            </a:pPr>
            <a:r>
              <a:rPr lang="en-US" sz="2400" dirty="0" smtClean="0">
                <a:latin typeface="Times New Roman" panose="02020603050405020304" pitchFamily="18" charset="0"/>
                <a:cs typeface="Times New Roman" panose="02020603050405020304" pitchFamily="18" charset="0"/>
              </a:rPr>
              <a:t>Brainstorming was an effective ideation strategy </a:t>
            </a:r>
            <a:r>
              <a:rPr lang="en-US" sz="2400" dirty="0">
                <a:latin typeface="Times New Roman" panose="02020603050405020304" pitchFamily="18" charset="0"/>
                <a:cs typeface="Times New Roman" panose="02020603050405020304" pitchFamily="18" charset="0"/>
              </a:rPr>
              <a:t>because </a:t>
            </a: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possible to think without fear of </a:t>
            </a:r>
            <a:r>
              <a:rPr lang="en-US" sz="2400" dirty="0" smtClean="0">
                <a:latin typeface="Times New Roman" panose="02020603050405020304" pitchFamily="18" charset="0"/>
                <a:cs typeface="Times New Roman" panose="02020603050405020304" pitchFamily="18" charset="0"/>
              </a:rPr>
              <a:t>criticism. Storyboarding was also </a:t>
            </a:r>
            <a:r>
              <a:rPr lang="en-US" sz="2400" dirty="0">
                <a:latin typeface="Times New Roman" panose="02020603050405020304" pitchFamily="18" charset="0"/>
                <a:cs typeface="Times New Roman" panose="02020603050405020304" pitchFamily="18" charset="0"/>
              </a:rPr>
              <a:t>effective </a:t>
            </a:r>
            <a:r>
              <a:rPr lang="en-US" sz="2400" dirty="0" smtClean="0">
                <a:latin typeface="Times New Roman" panose="02020603050405020304" pitchFamily="18" charset="0"/>
                <a:cs typeface="Times New Roman" panose="02020603050405020304" pitchFamily="18" charset="0"/>
              </a:rPr>
              <a:t>because it ensured </a:t>
            </a:r>
            <a:r>
              <a:rPr lang="en-US" sz="2400" dirty="0">
                <a:latin typeface="Times New Roman" panose="02020603050405020304" pitchFamily="18" charset="0"/>
                <a:cs typeface="Times New Roman" panose="02020603050405020304" pitchFamily="18" charset="0"/>
              </a:rPr>
              <a:t>that all parties </a:t>
            </a:r>
            <a:r>
              <a:rPr lang="en-US" sz="2400" dirty="0" smtClean="0">
                <a:latin typeface="Times New Roman" panose="02020603050405020304" pitchFamily="18" charset="0"/>
                <a:cs typeface="Times New Roman" panose="02020603050405020304" pitchFamily="18" charset="0"/>
              </a:rPr>
              <a:t>were </a:t>
            </a:r>
            <a:r>
              <a:rPr lang="en-US" sz="2400" dirty="0">
                <a:latin typeface="Times New Roman" panose="02020603050405020304" pitchFamily="18" charset="0"/>
                <a:cs typeface="Times New Roman" panose="02020603050405020304" pitchFamily="18" charset="0"/>
              </a:rPr>
              <a:t>on the same </a:t>
            </a:r>
            <a:r>
              <a:rPr lang="en-US" sz="2400" dirty="0" smtClean="0">
                <a:latin typeface="Times New Roman" panose="02020603050405020304" pitchFamily="18" charset="0"/>
                <a:cs typeface="Times New Roman" panose="02020603050405020304" pitchFamily="18" charset="0"/>
              </a:rPr>
              <a:t>page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I used </a:t>
            </a:r>
            <a:r>
              <a:rPr lang="en-US" sz="2400" dirty="0">
                <a:latin typeface="Times New Roman" panose="02020603050405020304" pitchFamily="18" charset="0"/>
                <a:cs typeface="Times New Roman" panose="02020603050405020304" pitchFamily="18" charset="0"/>
              </a:rPr>
              <a:t>it to bring the project's overall goal to life.</a:t>
            </a:r>
          </a:p>
        </p:txBody>
      </p:sp>
    </p:spTree>
    <p:extLst>
      <p:ext uri="{BB962C8B-B14F-4D97-AF65-F5344CB8AC3E}">
        <p14:creationId xmlns:p14="http://schemas.microsoft.com/office/powerpoint/2010/main" val="1209199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1162</Words>
  <Application>Microsoft Office PowerPoint</Application>
  <PresentationFormat>Widescreen</PresentationFormat>
  <Paragraphs>42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Assignment 3- Design Thinking Project</vt:lpstr>
      <vt:lpstr>Title of my case study</vt:lpstr>
      <vt:lpstr>Step 1- Strategies I used to emphasize with the users</vt:lpstr>
      <vt:lpstr>Step 1- Strategies I used to emphasize with the users (continuation)</vt:lpstr>
      <vt:lpstr>Step 2- The problem statement that indicates my user need and insight</vt:lpstr>
      <vt:lpstr>Step 2- The problem statement that indicates my user need and insight (continuation)</vt:lpstr>
      <vt:lpstr>Step 3- Ideation strategies I used to propose possible solutions to the problem</vt:lpstr>
      <vt:lpstr>Step 3- Ideation strategies I used to propose possible solutions to the problem (Continuation) </vt:lpstr>
      <vt:lpstr>Step 3- Ideation strategies I used to propose possible solutions to the problem (Continuation) </vt:lpstr>
      <vt:lpstr>Step 4- Prototypes </vt:lpstr>
      <vt:lpstr>Step 4: Prototypes (continuation)</vt:lpstr>
      <vt:lpstr>Step 4- prototypes (continuation)</vt:lpstr>
      <vt:lpstr>Step 4: Prototypes (continuation)</vt:lpstr>
      <vt:lpstr>Step 5- Testing</vt:lpstr>
      <vt:lpstr>Conclusions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3- Design Thinking Project</dc:title>
  <dc:creator>JNDEGWASDCDdd</dc:creator>
  <cp:lastModifiedBy>JNDEGWASDCDdd</cp:lastModifiedBy>
  <cp:revision>17</cp:revision>
  <dcterms:created xsi:type="dcterms:W3CDTF">2021-12-11T11:38:22Z</dcterms:created>
  <dcterms:modified xsi:type="dcterms:W3CDTF">2021-12-14T02:40:09Z</dcterms:modified>
</cp:coreProperties>
</file>