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7D6BC-B6A5-4FD8-8F57-A2E6FA9153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17E44-84B0-498E-8FE5-F8727B50EB1A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Application of Ethnographic Design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-User-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Centred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design project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-Evaluation of an existing design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-Studying and evaluating specific groups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-Cultural studies</a:t>
          </a:r>
        </a:p>
        <a:p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DF33A-10B3-42A2-908A-88540F919332}" type="parTrans" cxnId="{721F320C-F8A0-4482-8B10-16DD99EA5FE3}">
      <dgm:prSet/>
      <dgm:spPr/>
      <dgm:t>
        <a:bodyPr/>
        <a:lstStyle/>
        <a:p>
          <a:endParaRPr lang="en-US"/>
        </a:p>
      </dgm:t>
    </dgm:pt>
    <dgm:pt modelId="{ED12E1F3-8E41-4885-BC3A-5AFAB5CFE833}" type="sibTrans" cxnId="{721F320C-F8A0-4482-8B10-16DD99EA5FE3}">
      <dgm:prSet/>
      <dgm:spPr/>
      <dgm:t>
        <a:bodyPr/>
        <a:lstStyle/>
        <a:p>
          <a:endParaRPr lang="en-US"/>
        </a:p>
      </dgm:t>
    </dgm:pt>
    <dgm:pt modelId="{EE9B223B-997E-40FF-B6AF-55C64C829A76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Advantages of Ethnographic Design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-Critical analysis and issues identification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-Capacity to deliver quality results</a:t>
          </a:r>
        </a:p>
        <a:p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EE4B3-BD79-480A-B6B5-2372BF750ED2}" type="parTrans" cxnId="{A2A3023C-46F0-45BF-84E4-A147438C3094}">
      <dgm:prSet/>
      <dgm:spPr/>
      <dgm:t>
        <a:bodyPr/>
        <a:lstStyle/>
        <a:p>
          <a:endParaRPr lang="en-US"/>
        </a:p>
      </dgm:t>
    </dgm:pt>
    <dgm:pt modelId="{F4ADB615-2320-42FA-AD63-31D4075D4A9E}" type="sibTrans" cxnId="{A2A3023C-46F0-45BF-84E4-A147438C3094}">
      <dgm:prSet/>
      <dgm:spPr/>
      <dgm:t>
        <a:bodyPr/>
        <a:lstStyle/>
        <a:p>
          <a:endParaRPr lang="en-US"/>
        </a:p>
      </dgm:t>
    </dgm:pt>
    <dgm:pt modelId="{53D1B570-348D-41D1-8298-77B4F607712E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Disadvantages of Ethnographic Design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-Time Consuming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-Participants might not always act naturally</a:t>
          </a:r>
        </a:p>
        <a:p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A47BE-1E77-4A9A-8BD7-E0326ADD3016}" type="parTrans" cxnId="{2DAE1B1C-7811-40AE-85BE-8CA6B757296C}">
      <dgm:prSet/>
      <dgm:spPr/>
      <dgm:t>
        <a:bodyPr/>
        <a:lstStyle/>
        <a:p>
          <a:endParaRPr lang="en-US"/>
        </a:p>
      </dgm:t>
    </dgm:pt>
    <dgm:pt modelId="{7C4ADDCA-4EF8-42F5-AA76-D662098D6F44}" type="sibTrans" cxnId="{2DAE1B1C-7811-40AE-85BE-8CA6B757296C}">
      <dgm:prSet/>
      <dgm:spPr/>
      <dgm:t>
        <a:bodyPr/>
        <a:lstStyle/>
        <a:p>
          <a:endParaRPr lang="en-US"/>
        </a:p>
      </dgm:t>
    </dgm:pt>
    <dgm:pt modelId="{13836696-0689-4272-8898-E26770B7FB8C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Classification of Ethnographic Design</a:t>
          </a:r>
        </a:p>
        <a:p>
          <a:r>
            <a:rPr lang="en-US" sz="1200" dirty="0" smtClean="0"/>
            <a:t>-Critical ethnographies</a:t>
          </a:r>
        </a:p>
        <a:p>
          <a:r>
            <a:rPr lang="en-US" sz="1200" dirty="0" smtClean="0"/>
            <a:t>-Case studies</a:t>
          </a:r>
        </a:p>
        <a:p>
          <a:r>
            <a:rPr lang="en-US" sz="1200" dirty="0" smtClean="0"/>
            <a:t>-Realist ethnographies</a:t>
          </a:r>
          <a:endParaRPr lang="en-US" sz="1200" dirty="0"/>
        </a:p>
      </dgm:t>
    </dgm:pt>
    <dgm:pt modelId="{40FAA26B-AEDC-4692-8168-321F8967F996}" type="parTrans" cxnId="{C500378A-352C-4DCB-93F2-24D0CCD92210}">
      <dgm:prSet/>
      <dgm:spPr/>
      <dgm:t>
        <a:bodyPr/>
        <a:lstStyle/>
        <a:p>
          <a:endParaRPr lang="en-US"/>
        </a:p>
      </dgm:t>
    </dgm:pt>
    <dgm:pt modelId="{F4D085BD-D69F-4818-98EA-85AA39D48A7B}" type="sibTrans" cxnId="{C500378A-352C-4DCB-93F2-24D0CCD92210}">
      <dgm:prSet/>
      <dgm:spPr/>
      <dgm:t>
        <a:bodyPr/>
        <a:lstStyle/>
        <a:p>
          <a:endParaRPr lang="en-US"/>
        </a:p>
      </dgm:t>
    </dgm:pt>
    <dgm:pt modelId="{556403DF-901A-4D87-B438-D62B8DD229C9}">
      <dgm:prSet phldrT="[Text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Ethnographic Design Characteristics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-Detailed description and interpretation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-Unique in the case study and setting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-Study groups are culturally linked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-Shared language, behavior and way of life</a:t>
          </a:r>
        </a:p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-Field work involve interaction and negotiation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2F33D-0EF2-487D-963F-7EF3F19B44A6}" type="parTrans" cxnId="{98275A4B-0F22-4ED5-AD9D-5AB9328F72D2}">
      <dgm:prSet/>
      <dgm:spPr/>
      <dgm:t>
        <a:bodyPr/>
        <a:lstStyle/>
        <a:p>
          <a:endParaRPr lang="en-US"/>
        </a:p>
      </dgm:t>
    </dgm:pt>
    <dgm:pt modelId="{06C75BB1-0A8D-4D76-A27F-E5127329B5D4}" type="sibTrans" cxnId="{98275A4B-0F22-4ED5-AD9D-5AB9328F72D2}">
      <dgm:prSet/>
      <dgm:spPr/>
      <dgm:t>
        <a:bodyPr/>
        <a:lstStyle/>
        <a:p>
          <a:endParaRPr lang="en-US"/>
        </a:p>
      </dgm:t>
    </dgm:pt>
    <dgm:pt modelId="{5AF62479-D232-4E76-AC54-72776F116595}">
      <dgm:prSet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Ethical Guidelines for Ethnographic Research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-No harm on the participants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-Honesty and openness is essential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-Acquisition of permissions and informed consent</a:t>
          </a:r>
        </a:p>
        <a:p>
          <a:r>
            <a: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-Records should be protected and preserved</a:t>
          </a:r>
          <a:endParaRPr lang="en-US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FBA37-B964-469A-8190-53AF47BFE163}" type="parTrans" cxnId="{4C396865-0590-4DDB-A10B-306FB0670ACD}">
      <dgm:prSet/>
      <dgm:spPr/>
      <dgm:t>
        <a:bodyPr/>
        <a:lstStyle/>
        <a:p>
          <a:endParaRPr lang="en-US"/>
        </a:p>
      </dgm:t>
    </dgm:pt>
    <dgm:pt modelId="{A1A919C2-7AD6-466E-91FB-ED0AA3849B70}" type="sibTrans" cxnId="{4C396865-0590-4DDB-A10B-306FB0670ACD}">
      <dgm:prSet/>
      <dgm:spPr/>
      <dgm:t>
        <a:bodyPr/>
        <a:lstStyle/>
        <a:p>
          <a:endParaRPr lang="en-US"/>
        </a:p>
      </dgm:t>
    </dgm:pt>
    <dgm:pt modelId="{F0973ABB-0247-4E77-86E3-F549669183A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C056E1-A9F7-4566-B952-E6378897A2A0}" type="parTrans" cxnId="{9F3A0397-6731-4143-A55B-637DFC8C7C60}">
      <dgm:prSet/>
      <dgm:spPr/>
      <dgm:t>
        <a:bodyPr/>
        <a:lstStyle/>
        <a:p>
          <a:endParaRPr lang="en-US"/>
        </a:p>
      </dgm:t>
    </dgm:pt>
    <dgm:pt modelId="{DC166C1E-224D-41D9-A4AF-4D9A6A6F5A7D}" type="sibTrans" cxnId="{9F3A0397-6731-4143-A55B-637DFC8C7C60}">
      <dgm:prSet/>
      <dgm:spPr/>
      <dgm:t>
        <a:bodyPr/>
        <a:lstStyle/>
        <a:p>
          <a:endParaRPr lang="en-US"/>
        </a:p>
      </dgm:t>
    </dgm:pt>
    <dgm:pt modelId="{BA21BA98-666C-40B9-A79D-FD67C42B8A7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0D36AA6-5752-4BC7-A542-1DB521197424}" type="parTrans" cxnId="{04C88E33-16EB-4903-85CE-903A9DF03323}">
      <dgm:prSet/>
      <dgm:spPr/>
      <dgm:t>
        <a:bodyPr/>
        <a:lstStyle/>
        <a:p>
          <a:endParaRPr lang="en-US"/>
        </a:p>
      </dgm:t>
    </dgm:pt>
    <dgm:pt modelId="{3C2CBB35-E6CF-478F-BFFB-2D82895DE953}" type="sibTrans" cxnId="{04C88E33-16EB-4903-85CE-903A9DF03323}">
      <dgm:prSet/>
      <dgm:spPr/>
      <dgm:t>
        <a:bodyPr/>
        <a:lstStyle/>
        <a:p>
          <a:endParaRPr lang="en-US"/>
        </a:p>
      </dgm:t>
    </dgm:pt>
    <dgm:pt modelId="{2B625C6D-3B0E-4BB1-BE4D-4A5D5FC152C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D1EFA9-BCCE-416F-BA50-47A3F8C2B7DD}" type="parTrans" cxnId="{0B58DD35-BCD3-4321-A919-7843AB4A861D}">
      <dgm:prSet/>
      <dgm:spPr/>
      <dgm:t>
        <a:bodyPr/>
        <a:lstStyle/>
        <a:p>
          <a:endParaRPr lang="en-US"/>
        </a:p>
      </dgm:t>
    </dgm:pt>
    <dgm:pt modelId="{D42527D6-E702-4FCA-8050-0860F9C1BE11}" type="sibTrans" cxnId="{0B58DD35-BCD3-4321-A919-7843AB4A861D}">
      <dgm:prSet/>
      <dgm:spPr/>
      <dgm:t>
        <a:bodyPr/>
        <a:lstStyle/>
        <a:p>
          <a:endParaRPr lang="en-US"/>
        </a:p>
      </dgm:t>
    </dgm:pt>
    <dgm:pt modelId="{45ABAF54-0A17-4899-94EE-52465BDEEC7A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7D50E0-67CC-40A3-A1A4-9C65005536F0}" type="parTrans" cxnId="{39327FE6-B8B6-4B97-B202-F06521A33E72}">
      <dgm:prSet/>
      <dgm:spPr/>
      <dgm:t>
        <a:bodyPr/>
        <a:lstStyle/>
        <a:p>
          <a:endParaRPr lang="en-US"/>
        </a:p>
      </dgm:t>
    </dgm:pt>
    <dgm:pt modelId="{FAA81358-46AA-42A2-9E40-D7B0F2754AE3}" type="sibTrans" cxnId="{39327FE6-B8B6-4B97-B202-F06521A33E72}">
      <dgm:prSet/>
      <dgm:spPr/>
      <dgm:t>
        <a:bodyPr/>
        <a:lstStyle/>
        <a:p>
          <a:endParaRPr lang="en-US"/>
        </a:p>
      </dgm:t>
    </dgm:pt>
    <dgm:pt modelId="{7CFED998-3372-44D2-8F1E-743BA517D9EF}" type="pres">
      <dgm:prSet presAssocID="{9CF7D6BC-B6A5-4FD8-8F57-A2E6FA9153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4EC19B-3834-4D4E-8E00-A6447EBA9D84}" type="pres">
      <dgm:prSet presAssocID="{43917E44-84B0-498E-8FE5-F8727B50EB1A}" presName="node" presStyleLbl="node1" presStyleIdx="0" presStyleCnt="10" custScaleX="154231" custScaleY="159158" custLinFactNeighborX="-24579" custLinFactNeighborY="-9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0CD60-8E1E-47D9-8F4B-AA0DF7DA4FA1}" type="pres">
      <dgm:prSet presAssocID="{ED12E1F3-8E41-4885-BC3A-5AFAB5CFE833}" presName="sibTrans" presStyleCnt="0"/>
      <dgm:spPr/>
    </dgm:pt>
    <dgm:pt modelId="{7D5969D6-CFA9-42F4-9479-5CC0FC06C151}" type="pres">
      <dgm:prSet presAssocID="{2B625C6D-3B0E-4BB1-BE4D-4A5D5FC152CE}" presName="node" presStyleLbl="node1" presStyleIdx="1" presStyleCnt="10" custScaleY="118865" custLinFactNeighborX="-6040" custLinFactNeighborY="-12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75B73-F453-4EF7-AB68-466085D762F6}" type="pres">
      <dgm:prSet presAssocID="{D42527D6-E702-4FCA-8050-0860F9C1BE11}" presName="sibTrans" presStyleCnt="0"/>
      <dgm:spPr/>
    </dgm:pt>
    <dgm:pt modelId="{292539BE-9801-4F6E-90D6-6FD257CA2E73}" type="pres">
      <dgm:prSet presAssocID="{EE9B223B-997E-40FF-B6AF-55C64C829A76}" presName="node" presStyleLbl="node1" presStyleIdx="2" presStyleCnt="10" custScaleX="139732" custScaleY="136793" custLinFactNeighborX="-11114" custLinFactNeighborY="-8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CA627-AC3B-415B-BDA4-B7B049D605F2}" type="pres">
      <dgm:prSet presAssocID="{F4ADB615-2320-42FA-AD63-31D4075D4A9E}" presName="sibTrans" presStyleCnt="0"/>
      <dgm:spPr/>
    </dgm:pt>
    <dgm:pt modelId="{A753F70E-9F20-4B57-8F5B-5EE40053FBC2}" type="pres">
      <dgm:prSet presAssocID="{45ABAF54-0A17-4899-94EE-52465BDEEC7A}" presName="node" presStyleLbl="node1" presStyleIdx="3" presStyleCnt="10" custScaleY="113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38814-24D7-4ECC-9996-08268DF6B344}" type="pres">
      <dgm:prSet presAssocID="{FAA81358-46AA-42A2-9E40-D7B0F2754AE3}" presName="sibTrans" presStyleCnt="0"/>
      <dgm:spPr/>
    </dgm:pt>
    <dgm:pt modelId="{BFF555DC-C0AD-433D-9DD5-B496E51732A8}" type="pres">
      <dgm:prSet presAssocID="{53D1B570-348D-41D1-8298-77B4F607712E}" presName="node" presStyleLbl="node1" presStyleIdx="4" presStyleCnt="10" custScaleX="130101" custScaleY="123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C9733-BDBC-46D1-8BE4-07DB9DCC369C}" type="pres">
      <dgm:prSet presAssocID="{7C4ADDCA-4EF8-42F5-AA76-D662098D6F44}" presName="sibTrans" presStyleCnt="0"/>
      <dgm:spPr/>
    </dgm:pt>
    <dgm:pt modelId="{807724D5-C5E7-4B85-AD49-190EFCB9C728}" type="pres">
      <dgm:prSet presAssocID="{13836696-0689-4272-8898-E26770B7FB8C}" presName="node" presStyleLbl="node1" presStyleIdx="5" presStyleCnt="10" custScaleX="112477" custScaleY="129187" custLinFactNeighborX="-5347" custLinFactNeighborY="-2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F6B36-7787-4221-BF51-496EC6E5353F}" type="pres">
      <dgm:prSet presAssocID="{F4D085BD-D69F-4818-98EA-85AA39D48A7B}" presName="sibTrans" presStyleCnt="0"/>
      <dgm:spPr/>
    </dgm:pt>
    <dgm:pt modelId="{4255DCF0-EB24-4291-AFEF-665FCD80B000}" type="pres">
      <dgm:prSet presAssocID="{556403DF-901A-4D87-B438-D62B8DD229C9}" presName="node" presStyleLbl="node1" presStyleIdx="6" presStyleCnt="10" custScaleX="174659" custScaleY="184696" custLinFactNeighborX="-1657" custLinFactNeighborY="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35D00-4857-4CBD-9E8D-30ED4848AEF3}" type="pres">
      <dgm:prSet presAssocID="{06C75BB1-0A8D-4D76-A27F-E5127329B5D4}" presName="sibTrans" presStyleCnt="0"/>
      <dgm:spPr/>
    </dgm:pt>
    <dgm:pt modelId="{FBE245FA-B2F3-416D-A022-BB3C4A9ED25A}" type="pres">
      <dgm:prSet presAssocID="{F0973ABB-0247-4E77-86E3-F549669183A1}" presName="node" presStyleLbl="node1" presStyleIdx="7" presStyleCnt="10" custScaleX="107743" custScaleY="11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7ECAF-327E-45F2-8273-750552AC53D9}" type="pres">
      <dgm:prSet presAssocID="{DC166C1E-224D-41D9-A4AF-4D9A6A6F5A7D}" presName="sibTrans" presStyleCnt="0"/>
      <dgm:spPr/>
    </dgm:pt>
    <dgm:pt modelId="{AF937A1A-C340-4FB7-816D-A6ECD8F191C5}" type="pres">
      <dgm:prSet presAssocID="{5AF62479-D232-4E76-AC54-72776F116595}" presName="node" presStyleLbl="node1" presStyleIdx="8" presStyleCnt="10" custScaleX="143303" custScaleY="150267" custLinFactNeighborX="-89" custLinFactNeighborY="-6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8795-B730-4790-B1ED-200E42EE79B9}" type="pres">
      <dgm:prSet presAssocID="{A1A919C2-7AD6-466E-91FB-ED0AA3849B70}" presName="sibTrans" presStyleCnt="0"/>
      <dgm:spPr/>
    </dgm:pt>
    <dgm:pt modelId="{556C99B5-E4CF-414D-A220-CAB10D0CD883}" type="pres">
      <dgm:prSet presAssocID="{BA21BA98-666C-40B9-A79D-FD67C42B8A76}" presName="node" presStyleLbl="node1" presStyleIdx="9" presStyleCnt="10" custScaleY="126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96865-0590-4DDB-A10B-306FB0670ACD}" srcId="{9CF7D6BC-B6A5-4FD8-8F57-A2E6FA915343}" destId="{5AF62479-D232-4E76-AC54-72776F116595}" srcOrd="8" destOrd="0" parTransId="{540FBA37-B964-469A-8190-53AF47BFE163}" sibTransId="{A1A919C2-7AD6-466E-91FB-ED0AA3849B70}"/>
    <dgm:cxn modelId="{98275A4B-0F22-4ED5-AD9D-5AB9328F72D2}" srcId="{9CF7D6BC-B6A5-4FD8-8F57-A2E6FA915343}" destId="{556403DF-901A-4D87-B438-D62B8DD229C9}" srcOrd="6" destOrd="0" parTransId="{A522F33D-0EF2-487D-963F-7EF3F19B44A6}" sibTransId="{06C75BB1-0A8D-4D76-A27F-E5127329B5D4}"/>
    <dgm:cxn modelId="{E6F73A9D-499F-41FC-B5C2-E05A644407B4}" type="presOf" srcId="{9CF7D6BC-B6A5-4FD8-8F57-A2E6FA915343}" destId="{7CFED998-3372-44D2-8F1E-743BA517D9EF}" srcOrd="0" destOrd="0" presId="urn:microsoft.com/office/officeart/2005/8/layout/default"/>
    <dgm:cxn modelId="{721F320C-F8A0-4482-8B10-16DD99EA5FE3}" srcId="{9CF7D6BC-B6A5-4FD8-8F57-A2E6FA915343}" destId="{43917E44-84B0-498E-8FE5-F8727B50EB1A}" srcOrd="0" destOrd="0" parTransId="{656DF33A-10B3-42A2-908A-88540F919332}" sibTransId="{ED12E1F3-8E41-4885-BC3A-5AFAB5CFE833}"/>
    <dgm:cxn modelId="{E5D0E177-A173-455F-9A6A-7BDAA16476B8}" type="presOf" srcId="{43917E44-84B0-498E-8FE5-F8727B50EB1A}" destId="{ED4EC19B-3834-4D4E-8E00-A6447EBA9D84}" srcOrd="0" destOrd="0" presId="urn:microsoft.com/office/officeart/2005/8/layout/default"/>
    <dgm:cxn modelId="{39327FE6-B8B6-4B97-B202-F06521A33E72}" srcId="{9CF7D6BC-B6A5-4FD8-8F57-A2E6FA915343}" destId="{45ABAF54-0A17-4899-94EE-52465BDEEC7A}" srcOrd="3" destOrd="0" parTransId="{667D50E0-67CC-40A3-A1A4-9C65005536F0}" sibTransId="{FAA81358-46AA-42A2-9E40-D7B0F2754AE3}"/>
    <dgm:cxn modelId="{A844B8B4-DB39-4C0C-8E89-F4A510E25AE5}" type="presOf" srcId="{53D1B570-348D-41D1-8298-77B4F607712E}" destId="{BFF555DC-C0AD-433D-9DD5-B496E51732A8}" srcOrd="0" destOrd="0" presId="urn:microsoft.com/office/officeart/2005/8/layout/default"/>
    <dgm:cxn modelId="{3B377A8A-3EC9-4BCB-8C1F-D786DB97BE64}" type="presOf" srcId="{5AF62479-D232-4E76-AC54-72776F116595}" destId="{AF937A1A-C340-4FB7-816D-A6ECD8F191C5}" srcOrd="0" destOrd="0" presId="urn:microsoft.com/office/officeart/2005/8/layout/default"/>
    <dgm:cxn modelId="{C262B459-1BEA-490E-B370-8E192FB42A15}" type="presOf" srcId="{556403DF-901A-4D87-B438-D62B8DD229C9}" destId="{4255DCF0-EB24-4291-AFEF-665FCD80B000}" srcOrd="0" destOrd="0" presId="urn:microsoft.com/office/officeart/2005/8/layout/default"/>
    <dgm:cxn modelId="{04C88E33-16EB-4903-85CE-903A9DF03323}" srcId="{9CF7D6BC-B6A5-4FD8-8F57-A2E6FA915343}" destId="{BA21BA98-666C-40B9-A79D-FD67C42B8A76}" srcOrd="9" destOrd="0" parTransId="{30D36AA6-5752-4BC7-A542-1DB521197424}" sibTransId="{3C2CBB35-E6CF-478F-BFFB-2D82895DE953}"/>
    <dgm:cxn modelId="{50B19E76-9F3D-4B4B-8608-5BE7D6E18371}" type="presOf" srcId="{BA21BA98-666C-40B9-A79D-FD67C42B8A76}" destId="{556C99B5-E4CF-414D-A220-CAB10D0CD883}" srcOrd="0" destOrd="0" presId="urn:microsoft.com/office/officeart/2005/8/layout/default"/>
    <dgm:cxn modelId="{C500378A-352C-4DCB-93F2-24D0CCD92210}" srcId="{9CF7D6BC-B6A5-4FD8-8F57-A2E6FA915343}" destId="{13836696-0689-4272-8898-E26770B7FB8C}" srcOrd="5" destOrd="0" parTransId="{40FAA26B-AEDC-4692-8168-321F8967F996}" sibTransId="{F4D085BD-D69F-4818-98EA-85AA39D48A7B}"/>
    <dgm:cxn modelId="{9DD46E60-3B51-4AEE-818A-F53D2BD49F96}" type="presOf" srcId="{13836696-0689-4272-8898-E26770B7FB8C}" destId="{807724D5-C5E7-4B85-AD49-190EFCB9C728}" srcOrd="0" destOrd="0" presId="urn:microsoft.com/office/officeart/2005/8/layout/default"/>
    <dgm:cxn modelId="{A2A3023C-46F0-45BF-84E4-A147438C3094}" srcId="{9CF7D6BC-B6A5-4FD8-8F57-A2E6FA915343}" destId="{EE9B223B-997E-40FF-B6AF-55C64C829A76}" srcOrd="2" destOrd="0" parTransId="{699EE4B3-BD79-480A-B6B5-2372BF750ED2}" sibTransId="{F4ADB615-2320-42FA-AD63-31D4075D4A9E}"/>
    <dgm:cxn modelId="{0B58DD35-BCD3-4321-A919-7843AB4A861D}" srcId="{9CF7D6BC-B6A5-4FD8-8F57-A2E6FA915343}" destId="{2B625C6D-3B0E-4BB1-BE4D-4A5D5FC152CE}" srcOrd="1" destOrd="0" parTransId="{E2D1EFA9-BCCE-416F-BA50-47A3F8C2B7DD}" sibTransId="{D42527D6-E702-4FCA-8050-0860F9C1BE11}"/>
    <dgm:cxn modelId="{DA2FE4AB-492F-4363-8BB9-94571CFED13A}" type="presOf" srcId="{2B625C6D-3B0E-4BB1-BE4D-4A5D5FC152CE}" destId="{7D5969D6-CFA9-42F4-9479-5CC0FC06C151}" srcOrd="0" destOrd="0" presId="urn:microsoft.com/office/officeart/2005/8/layout/default"/>
    <dgm:cxn modelId="{23077655-1F82-47CD-9314-6DD8761645D9}" type="presOf" srcId="{EE9B223B-997E-40FF-B6AF-55C64C829A76}" destId="{292539BE-9801-4F6E-90D6-6FD257CA2E73}" srcOrd="0" destOrd="0" presId="urn:microsoft.com/office/officeart/2005/8/layout/default"/>
    <dgm:cxn modelId="{2DAE1B1C-7811-40AE-85BE-8CA6B757296C}" srcId="{9CF7D6BC-B6A5-4FD8-8F57-A2E6FA915343}" destId="{53D1B570-348D-41D1-8298-77B4F607712E}" srcOrd="4" destOrd="0" parTransId="{33EA47BE-1E77-4A9A-8BD7-E0326ADD3016}" sibTransId="{7C4ADDCA-4EF8-42F5-AA76-D662098D6F44}"/>
    <dgm:cxn modelId="{03FCF096-5E12-44FC-BE88-2BE219CDBFE5}" type="presOf" srcId="{45ABAF54-0A17-4899-94EE-52465BDEEC7A}" destId="{A753F70E-9F20-4B57-8F5B-5EE40053FBC2}" srcOrd="0" destOrd="0" presId="urn:microsoft.com/office/officeart/2005/8/layout/default"/>
    <dgm:cxn modelId="{9968A4E5-CC63-451E-88D7-A94C18CE90A4}" type="presOf" srcId="{F0973ABB-0247-4E77-86E3-F549669183A1}" destId="{FBE245FA-B2F3-416D-A022-BB3C4A9ED25A}" srcOrd="0" destOrd="0" presId="urn:microsoft.com/office/officeart/2005/8/layout/default"/>
    <dgm:cxn modelId="{9F3A0397-6731-4143-A55B-637DFC8C7C60}" srcId="{9CF7D6BC-B6A5-4FD8-8F57-A2E6FA915343}" destId="{F0973ABB-0247-4E77-86E3-F549669183A1}" srcOrd="7" destOrd="0" parTransId="{5DC056E1-A9F7-4566-B952-E6378897A2A0}" sibTransId="{DC166C1E-224D-41D9-A4AF-4D9A6A6F5A7D}"/>
    <dgm:cxn modelId="{0562B87C-55D6-4464-8C3C-1157B78A3FEF}" type="presParOf" srcId="{7CFED998-3372-44D2-8F1E-743BA517D9EF}" destId="{ED4EC19B-3834-4D4E-8E00-A6447EBA9D84}" srcOrd="0" destOrd="0" presId="urn:microsoft.com/office/officeart/2005/8/layout/default"/>
    <dgm:cxn modelId="{7D2233D8-A6A4-499D-94F8-284728FBAD83}" type="presParOf" srcId="{7CFED998-3372-44D2-8F1E-743BA517D9EF}" destId="{9C90CD60-8E1E-47D9-8F4B-AA0DF7DA4FA1}" srcOrd="1" destOrd="0" presId="urn:microsoft.com/office/officeart/2005/8/layout/default"/>
    <dgm:cxn modelId="{1E6D3F35-98DD-46FB-B687-BFA6E10C0F02}" type="presParOf" srcId="{7CFED998-3372-44D2-8F1E-743BA517D9EF}" destId="{7D5969D6-CFA9-42F4-9479-5CC0FC06C151}" srcOrd="2" destOrd="0" presId="urn:microsoft.com/office/officeart/2005/8/layout/default"/>
    <dgm:cxn modelId="{7CCDB9F4-6499-4754-87A0-DA182987C213}" type="presParOf" srcId="{7CFED998-3372-44D2-8F1E-743BA517D9EF}" destId="{D0F75B73-F453-4EF7-AB68-466085D762F6}" srcOrd="3" destOrd="0" presId="urn:microsoft.com/office/officeart/2005/8/layout/default"/>
    <dgm:cxn modelId="{FFFD3FC2-8B3E-4966-8397-E24D0305C285}" type="presParOf" srcId="{7CFED998-3372-44D2-8F1E-743BA517D9EF}" destId="{292539BE-9801-4F6E-90D6-6FD257CA2E73}" srcOrd="4" destOrd="0" presId="urn:microsoft.com/office/officeart/2005/8/layout/default"/>
    <dgm:cxn modelId="{DA7A21C1-60F8-47E8-A06F-7ED2788BF3E9}" type="presParOf" srcId="{7CFED998-3372-44D2-8F1E-743BA517D9EF}" destId="{250CA627-AC3B-415B-BDA4-B7B049D605F2}" srcOrd="5" destOrd="0" presId="urn:microsoft.com/office/officeart/2005/8/layout/default"/>
    <dgm:cxn modelId="{3CDFD307-1F84-4748-A37F-FF73026BFBBA}" type="presParOf" srcId="{7CFED998-3372-44D2-8F1E-743BA517D9EF}" destId="{A753F70E-9F20-4B57-8F5B-5EE40053FBC2}" srcOrd="6" destOrd="0" presId="urn:microsoft.com/office/officeart/2005/8/layout/default"/>
    <dgm:cxn modelId="{977315C4-6978-4FC8-B57B-A54A3B4E7EED}" type="presParOf" srcId="{7CFED998-3372-44D2-8F1E-743BA517D9EF}" destId="{18438814-24D7-4ECC-9996-08268DF6B344}" srcOrd="7" destOrd="0" presId="urn:microsoft.com/office/officeart/2005/8/layout/default"/>
    <dgm:cxn modelId="{804FD877-10FB-46BB-8E38-E004FE27BD0C}" type="presParOf" srcId="{7CFED998-3372-44D2-8F1E-743BA517D9EF}" destId="{BFF555DC-C0AD-433D-9DD5-B496E51732A8}" srcOrd="8" destOrd="0" presId="urn:microsoft.com/office/officeart/2005/8/layout/default"/>
    <dgm:cxn modelId="{5ECF6383-4123-4C77-B300-1F0D14A15459}" type="presParOf" srcId="{7CFED998-3372-44D2-8F1E-743BA517D9EF}" destId="{E29C9733-BDBC-46D1-8BE4-07DB9DCC369C}" srcOrd="9" destOrd="0" presId="urn:microsoft.com/office/officeart/2005/8/layout/default"/>
    <dgm:cxn modelId="{FB82D908-6EF6-44C9-BE0E-E4FBAFC2D50C}" type="presParOf" srcId="{7CFED998-3372-44D2-8F1E-743BA517D9EF}" destId="{807724D5-C5E7-4B85-AD49-190EFCB9C728}" srcOrd="10" destOrd="0" presId="urn:microsoft.com/office/officeart/2005/8/layout/default"/>
    <dgm:cxn modelId="{AE5A3A71-EAAA-47F8-B515-A6A574B91E30}" type="presParOf" srcId="{7CFED998-3372-44D2-8F1E-743BA517D9EF}" destId="{C91F6B36-7787-4221-BF51-496EC6E5353F}" srcOrd="11" destOrd="0" presId="urn:microsoft.com/office/officeart/2005/8/layout/default"/>
    <dgm:cxn modelId="{79DC6FF1-781C-406F-A871-05C1697A041E}" type="presParOf" srcId="{7CFED998-3372-44D2-8F1E-743BA517D9EF}" destId="{4255DCF0-EB24-4291-AFEF-665FCD80B000}" srcOrd="12" destOrd="0" presId="urn:microsoft.com/office/officeart/2005/8/layout/default"/>
    <dgm:cxn modelId="{39900206-8102-4F7F-8805-56210CFFEA7E}" type="presParOf" srcId="{7CFED998-3372-44D2-8F1E-743BA517D9EF}" destId="{4A235D00-4857-4CBD-9E8D-30ED4848AEF3}" srcOrd="13" destOrd="0" presId="urn:microsoft.com/office/officeart/2005/8/layout/default"/>
    <dgm:cxn modelId="{C463EB3F-1A58-431A-BD05-2960B396414B}" type="presParOf" srcId="{7CFED998-3372-44D2-8F1E-743BA517D9EF}" destId="{FBE245FA-B2F3-416D-A022-BB3C4A9ED25A}" srcOrd="14" destOrd="0" presId="urn:microsoft.com/office/officeart/2005/8/layout/default"/>
    <dgm:cxn modelId="{584AFD86-F2E1-418B-826B-4D8E4386549C}" type="presParOf" srcId="{7CFED998-3372-44D2-8F1E-743BA517D9EF}" destId="{AA57ECAF-327E-45F2-8273-750552AC53D9}" srcOrd="15" destOrd="0" presId="urn:microsoft.com/office/officeart/2005/8/layout/default"/>
    <dgm:cxn modelId="{E0187160-DC3E-4F84-A8A7-D2E6A6D8ACDB}" type="presParOf" srcId="{7CFED998-3372-44D2-8F1E-743BA517D9EF}" destId="{AF937A1A-C340-4FB7-816D-A6ECD8F191C5}" srcOrd="16" destOrd="0" presId="urn:microsoft.com/office/officeart/2005/8/layout/default"/>
    <dgm:cxn modelId="{4D47B290-0B7F-4E69-A487-78756B1785C9}" type="presParOf" srcId="{7CFED998-3372-44D2-8F1E-743BA517D9EF}" destId="{2E308795-B730-4790-B1ED-200E42EE79B9}" srcOrd="17" destOrd="0" presId="urn:microsoft.com/office/officeart/2005/8/layout/default"/>
    <dgm:cxn modelId="{55BFD0CF-45D1-406C-9C69-4E24F3B3DF3E}" type="presParOf" srcId="{7CFED998-3372-44D2-8F1E-743BA517D9EF}" destId="{556C99B5-E4CF-414D-A220-CAB10D0CD88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C19B-3834-4D4E-8E00-A6447EBA9D84}">
      <dsp:nvSpPr>
        <dsp:cNvPr id="0" name=""/>
        <dsp:cNvSpPr/>
      </dsp:nvSpPr>
      <dsp:spPr>
        <a:xfrm>
          <a:off x="0" y="538542"/>
          <a:ext cx="2675245" cy="1656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Application of Ethnographic 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-User-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Centred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design project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-Evaluation of an existing 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-Studying and evaluating specific groups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-Cultural studies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8542"/>
        <a:ext cx="2675245" cy="1656424"/>
      </dsp:txXfrm>
    </dsp:sp>
    <dsp:sp modelId="{7D5969D6-CFA9-42F4-9479-5CC0FC06C151}">
      <dsp:nvSpPr>
        <dsp:cNvPr id="0" name=""/>
        <dsp:cNvSpPr/>
      </dsp:nvSpPr>
      <dsp:spPr>
        <a:xfrm>
          <a:off x="2875817" y="710114"/>
          <a:ext cx="1734570" cy="123707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2875817" y="710114"/>
        <a:ext cx="1734570" cy="1237078"/>
      </dsp:txXfrm>
    </dsp:sp>
    <dsp:sp modelId="{292539BE-9801-4F6E-90D6-6FD257CA2E73}">
      <dsp:nvSpPr>
        <dsp:cNvPr id="0" name=""/>
        <dsp:cNvSpPr/>
      </dsp:nvSpPr>
      <dsp:spPr>
        <a:xfrm>
          <a:off x="4695832" y="657223"/>
          <a:ext cx="2423750" cy="142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Advantages of Ethnographic 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-Critical analysis and issues identification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-Capacity to deliver quality results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5832" y="657223"/>
        <a:ext cx="2423750" cy="1423662"/>
      </dsp:txXfrm>
    </dsp:sp>
    <dsp:sp modelId="{A753F70E-9F20-4B57-8F5B-5EE40053FBC2}">
      <dsp:nvSpPr>
        <dsp:cNvPr id="0" name=""/>
        <dsp:cNvSpPr/>
      </dsp:nvSpPr>
      <dsp:spPr>
        <a:xfrm>
          <a:off x="7485820" y="869660"/>
          <a:ext cx="1734570" cy="118468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485820" y="869660"/>
        <a:ext cx="1734570" cy="1184687"/>
      </dsp:txXfrm>
    </dsp:sp>
    <dsp:sp modelId="{BFF555DC-C0AD-433D-9DD5-B496E51732A8}">
      <dsp:nvSpPr>
        <dsp:cNvPr id="0" name=""/>
        <dsp:cNvSpPr/>
      </dsp:nvSpPr>
      <dsp:spPr>
        <a:xfrm>
          <a:off x="9393848" y="820349"/>
          <a:ext cx="2256694" cy="1283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Disadvantages of Ethnographic 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-Time Consuming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-Participants might not always act naturally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93848" y="820349"/>
        <a:ext cx="2256694" cy="1283308"/>
      </dsp:txXfrm>
    </dsp:sp>
    <dsp:sp modelId="{807724D5-C5E7-4B85-AD49-190EFCB9C728}">
      <dsp:nvSpPr>
        <dsp:cNvPr id="0" name=""/>
        <dsp:cNvSpPr/>
      </dsp:nvSpPr>
      <dsp:spPr>
        <a:xfrm>
          <a:off x="0" y="2730920"/>
          <a:ext cx="1950993" cy="1344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Classification of Ethnographic 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-Critical ethnographies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-Case studies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-Realist ethnographies</a:t>
          </a:r>
          <a:endParaRPr lang="en-US" sz="1200" kern="1200" dirty="0"/>
        </a:p>
      </dsp:txBody>
      <dsp:txXfrm>
        <a:off x="0" y="2730920"/>
        <a:ext cx="1950993" cy="1344504"/>
      </dsp:txXfrm>
    </dsp:sp>
    <dsp:sp modelId="{4255DCF0-EB24-4291-AFEF-665FCD80B000}">
      <dsp:nvSpPr>
        <dsp:cNvPr id="0" name=""/>
        <dsp:cNvSpPr/>
      </dsp:nvSpPr>
      <dsp:spPr>
        <a:xfrm>
          <a:off x="2105147" y="2475496"/>
          <a:ext cx="3029584" cy="192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Ethnographic Design Characteristics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-Detailed description and interpretation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-Unique in the case study and setting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-Study groups are culturally linked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-Shared language, behavior and way of life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-Field work involve interaction and negotiation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5147" y="2475496"/>
        <a:ext cx="3029584" cy="1922209"/>
      </dsp:txXfrm>
    </dsp:sp>
    <dsp:sp modelId="{FBE245FA-B2F3-416D-A022-BB3C4A9ED25A}">
      <dsp:nvSpPr>
        <dsp:cNvPr id="0" name=""/>
        <dsp:cNvSpPr/>
      </dsp:nvSpPr>
      <dsp:spPr>
        <a:xfrm>
          <a:off x="5336930" y="2831924"/>
          <a:ext cx="1868878" cy="118570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5336930" y="2831924"/>
        <a:ext cx="1868878" cy="1185707"/>
      </dsp:txXfrm>
    </dsp:sp>
    <dsp:sp modelId="{AF937A1A-C340-4FB7-816D-A6ECD8F191C5}">
      <dsp:nvSpPr>
        <dsp:cNvPr id="0" name=""/>
        <dsp:cNvSpPr/>
      </dsp:nvSpPr>
      <dsp:spPr>
        <a:xfrm>
          <a:off x="7377722" y="2575725"/>
          <a:ext cx="2485692" cy="156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Ethical Guidelines for Ethnographic Research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-No harm on the participants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-Honesty and openness is essential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-Acquisition of permissions and informed consent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-Records should be protected and preserved</a:t>
          </a:r>
          <a:endParaRPr lang="en-US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7722" y="2575725"/>
        <a:ext cx="2485692" cy="1563892"/>
      </dsp:txXfrm>
    </dsp:sp>
    <dsp:sp modelId="{556C99B5-E4CF-414D-A220-CAB10D0CD883}">
      <dsp:nvSpPr>
        <dsp:cNvPr id="0" name=""/>
        <dsp:cNvSpPr/>
      </dsp:nvSpPr>
      <dsp:spPr>
        <a:xfrm>
          <a:off x="10038415" y="2764052"/>
          <a:ext cx="1734570" cy="132145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/>
        </a:p>
      </dsp:txBody>
      <dsp:txXfrm>
        <a:off x="10038415" y="2764052"/>
        <a:ext cx="1734570" cy="132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73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8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9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A312A1-183B-478E-A82B-CF7A18E0FC74}" type="datetimeFigureOut">
              <a:rPr lang="en-US" smtClean="0"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D612-4D56-4F0A-80CC-673B2A80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1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Ethnographic Research Design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Students name:</a:t>
            </a:r>
          </a:p>
          <a:p>
            <a:r>
              <a:rPr lang="en-US" dirty="0" smtClean="0"/>
              <a:t>Affiliation:</a:t>
            </a:r>
          </a:p>
          <a:p>
            <a:r>
              <a:rPr lang="en-US" dirty="0" smtClean="0"/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149065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for ethnography research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55533"/>
              </p:ext>
            </p:extLst>
          </p:nvPr>
        </p:nvGraphicFramePr>
        <p:xfrm>
          <a:off x="295274" y="1695449"/>
          <a:ext cx="11782425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33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Picturies</a:t>
            </a:r>
            <a:endParaRPr lang="en-US" dirty="0"/>
          </a:p>
        </p:txBody>
      </p:sp>
      <p:pic>
        <p:nvPicPr>
          <p:cNvPr id="1026" name="Picture 2" descr="Class 03 | Ethnographic research, Research paper thesis, Learning pro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960" y="1853248"/>
            <a:ext cx="7120890" cy="42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3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Picturies</a:t>
            </a:r>
            <a:endParaRPr lang="en-US" dirty="0"/>
          </a:p>
        </p:txBody>
      </p:sp>
      <p:pic>
        <p:nvPicPr>
          <p:cNvPr id="2050" name="Picture 2" descr="ethnography-infographic | Ethnography, Social science research, What is  anthrop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830" y="1853248"/>
            <a:ext cx="6709410" cy="45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1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Picturies</a:t>
            </a:r>
            <a:endParaRPr lang="en-US" dirty="0"/>
          </a:p>
        </p:txBody>
      </p:sp>
      <p:pic>
        <p:nvPicPr>
          <p:cNvPr id="3078" name="Picture 6" descr="Lucy Knight on Twitter | Research methods, Research writing, Design thin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770" y="2041208"/>
            <a:ext cx="502919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Creswell, J.W., &amp; </a:t>
            </a:r>
            <a:r>
              <a:rPr lang="en-US" dirty="0" err="1"/>
              <a:t>Guetterman</a:t>
            </a:r>
            <a:r>
              <a:rPr lang="en-US" dirty="0"/>
              <a:t>, T. C. (2019). Chapter 14: Ethnographic Designs. In Educational Research: planning, conducting and evaluating quantitative and qualitative research (6th ed., pp. 473–496). Textbook. Saddle River, New Jersey: Pearson</a:t>
            </a:r>
          </a:p>
          <a:p>
            <a:r>
              <a:rPr lang="en-US" dirty="0"/>
              <a:t>Finch, T., May, C., </a:t>
            </a:r>
            <a:r>
              <a:rPr lang="en-US" dirty="0" err="1"/>
              <a:t>Mair</a:t>
            </a:r>
            <a:r>
              <a:rPr lang="en-US" dirty="0"/>
              <a:t>, F., Mort, M., &amp; </a:t>
            </a:r>
            <a:r>
              <a:rPr lang="en-US" dirty="0" err="1"/>
              <a:t>Gask</a:t>
            </a:r>
            <a:r>
              <a:rPr lang="en-US" dirty="0"/>
              <a:t>, L. (2003). Integrating service development with evaluation in </a:t>
            </a:r>
            <a:r>
              <a:rPr lang="en-US" dirty="0" err="1"/>
              <a:t>telehealthcare</a:t>
            </a:r>
            <a:r>
              <a:rPr lang="en-US" dirty="0"/>
              <a:t>: an ethnographic study. </a:t>
            </a:r>
            <a:r>
              <a:rPr lang="en-US" i="1" dirty="0" err="1"/>
              <a:t>Bmj</a:t>
            </a:r>
            <a:r>
              <a:rPr lang="en-US" dirty="0"/>
              <a:t>, </a:t>
            </a:r>
            <a:r>
              <a:rPr lang="en-US" i="1" dirty="0"/>
              <a:t>327</a:t>
            </a:r>
            <a:r>
              <a:rPr lang="en-US" dirty="0"/>
              <a:t>(7425), </a:t>
            </a:r>
            <a:r>
              <a:rPr lang="en-US" dirty="0" smtClean="0"/>
              <a:t>1205-1209</a:t>
            </a:r>
          </a:p>
          <a:p>
            <a:r>
              <a:rPr lang="en-US" dirty="0"/>
              <a:t>Wasson, C. (2000). Ethnography in the Field of Design. </a:t>
            </a:r>
            <a:r>
              <a:rPr lang="en-US" i="1" dirty="0"/>
              <a:t>Human Organization</a:t>
            </a:r>
            <a:r>
              <a:rPr lang="en-US" dirty="0"/>
              <a:t>, </a:t>
            </a:r>
            <a:r>
              <a:rPr lang="en-US" i="1" dirty="0"/>
              <a:t>59</a:t>
            </a:r>
            <a:r>
              <a:rPr lang="en-US" dirty="0"/>
              <a:t>(4), 377–388. http://www.jstor.org/stable/44127235</a:t>
            </a:r>
            <a:endParaRPr lang="en-US" dirty="0" smtClean="0"/>
          </a:p>
          <a:p>
            <a:r>
              <a:rPr lang="en-US" dirty="0" smtClean="0"/>
              <a:t>Wright</a:t>
            </a:r>
            <a:r>
              <a:rPr lang="en-US" dirty="0"/>
              <a:t>, C. (1993). School processes: an ethnographic study. </a:t>
            </a:r>
            <a:r>
              <a:rPr lang="en-US" i="1" dirty="0"/>
              <a:t>Gender </a:t>
            </a:r>
            <a:r>
              <a:rPr lang="en-US" i="1" dirty="0" smtClean="0"/>
              <a:t>and </a:t>
            </a:r>
            <a:r>
              <a:rPr lang="en-US" i="1" dirty="0"/>
              <a:t>Ethnicity in Schools: Ethnographic Accounts</a:t>
            </a:r>
            <a:r>
              <a:rPr lang="en-US" dirty="0"/>
              <a:t>, 191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24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Wasson, C. (2000). Ethnography in the Field of Design. </a:t>
            </a:r>
            <a:r>
              <a:rPr lang="en-US" i="1" dirty="0"/>
              <a:t>Human Organization</a:t>
            </a:r>
            <a:r>
              <a:rPr lang="en-US" dirty="0"/>
              <a:t>, </a:t>
            </a:r>
            <a:r>
              <a:rPr lang="en-US" i="1" dirty="0"/>
              <a:t>59</a:t>
            </a:r>
            <a:r>
              <a:rPr lang="en-US" dirty="0"/>
              <a:t>(4), 377–388. http://www.jstor.org/stable/44127235</a:t>
            </a:r>
          </a:p>
          <a:p>
            <a:r>
              <a:rPr lang="en-US" dirty="0" smtClean="0"/>
              <a:t>Link: http</a:t>
            </a:r>
            <a:r>
              <a:rPr lang="en-US" dirty="0"/>
              <a:t>://www.jstor.org/stable/44127235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of ethnographic research design</a:t>
            </a:r>
          </a:p>
          <a:p>
            <a:r>
              <a:rPr lang="en-US" dirty="0" smtClean="0"/>
              <a:t>Advantages Ethnographic design </a:t>
            </a:r>
          </a:p>
          <a:p>
            <a:r>
              <a:rPr lang="en-US" dirty="0" smtClean="0"/>
              <a:t>Disadvantages of ethnographic design</a:t>
            </a:r>
          </a:p>
          <a:p>
            <a:r>
              <a:rPr lang="en-US" dirty="0" smtClean="0"/>
              <a:t>Classification of ethnographic design</a:t>
            </a:r>
          </a:p>
          <a:p>
            <a:r>
              <a:rPr lang="en-US" dirty="0" smtClean="0"/>
              <a:t>Ethnographic design characteristics</a:t>
            </a:r>
          </a:p>
          <a:p>
            <a:r>
              <a:rPr lang="en-US" dirty="0" smtClean="0"/>
              <a:t>Ethical Guidelines for Ethnographic Research</a:t>
            </a:r>
          </a:p>
          <a:p>
            <a:r>
              <a:rPr lang="en-US" dirty="0" smtClean="0"/>
              <a:t>Assessment and evaluation of ethnographic design</a:t>
            </a:r>
          </a:p>
          <a:p>
            <a:r>
              <a:rPr lang="en-US" dirty="0" smtClean="0"/>
              <a:t>Infographic for ethnography research design </a:t>
            </a:r>
          </a:p>
          <a:p>
            <a:r>
              <a:rPr lang="en-US" dirty="0" err="1" smtClean="0"/>
              <a:t>Picturies</a:t>
            </a:r>
            <a:endParaRPr lang="en-US" dirty="0" smtClean="0"/>
          </a:p>
          <a:p>
            <a:r>
              <a:rPr lang="en-US" dirty="0" smtClean="0"/>
              <a:t>Attachment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Ethnographic 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Ethnographic research design represents a qualitative method that presents a setting where study participants and the researchers interact inclusive of observations in a real life setting and environment.</a:t>
            </a:r>
          </a:p>
          <a:p>
            <a:pPr marL="0" indent="0">
              <a:buNone/>
            </a:pPr>
            <a:r>
              <a:rPr lang="en-US" dirty="0" smtClean="0"/>
              <a:t>Application of ethnographic design is crucial and useful especially in a user-</a:t>
            </a:r>
            <a:r>
              <a:rPr lang="en-US" dirty="0" err="1" smtClean="0"/>
              <a:t>centred</a:t>
            </a:r>
            <a:r>
              <a:rPr lang="en-US" dirty="0" smtClean="0"/>
              <a:t> design project in its early stages. Mainly because ethnography is concerned with the understanding and development of a design problem.</a:t>
            </a:r>
          </a:p>
          <a:p>
            <a:pPr marL="0" indent="0">
              <a:buNone/>
            </a:pPr>
            <a:r>
              <a:rPr lang="en-US" dirty="0" smtClean="0"/>
              <a:t>Evaluation of an existing design through various ethnographic methods.</a:t>
            </a:r>
          </a:p>
          <a:p>
            <a:pPr marL="0" indent="0">
              <a:buNone/>
            </a:pPr>
            <a:r>
              <a:rPr lang="en-US" dirty="0" smtClean="0"/>
              <a:t>Studying and evaluating specific groups that could mean a cultural representation of a particular population</a:t>
            </a:r>
          </a:p>
          <a:p>
            <a:pPr marL="0" indent="0">
              <a:buNone/>
            </a:pPr>
            <a:r>
              <a:rPr lang="en-US" dirty="0" smtClean="0"/>
              <a:t>Cultural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Ethnographic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Ethnographic design is critical in analysis and identification of issues that may be unexpected</a:t>
            </a:r>
          </a:p>
          <a:p>
            <a:r>
              <a:rPr lang="en-US" dirty="0" smtClean="0"/>
              <a:t>Ethnographic research design’s capacity to deliver quality results of the participants attitudes and behaviors in a detailed and clear manner.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8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Ethnographic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Ethnographic studies are time consuming, they take place over a prolonged period of time.</a:t>
            </a:r>
          </a:p>
          <a:p>
            <a:r>
              <a:rPr lang="en-US" dirty="0" smtClean="0"/>
              <a:t>The participants involved in the ethnographic studies might not always act naturally, as some alter their behaviors during the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/>
              <a:t>E</a:t>
            </a:r>
            <a:r>
              <a:rPr lang="en-US" dirty="0" smtClean="0"/>
              <a:t>thnographic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ethnographies: The researchers make efforts to find solution for populations and groups that are marginalized and in the study.</a:t>
            </a:r>
          </a:p>
          <a:p>
            <a:r>
              <a:rPr lang="en-US" dirty="0" smtClean="0"/>
              <a:t>Case Studies: Each ethnographic design is unique and specific to a case as regarding a population or a group.</a:t>
            </a:r>
          </a:p>
          <a:p>
            <a:r>
              <a:rPr lang="en-US" dirty="0" smtClean="0"/>
              <a:t>Realist Ethnographies: these typical ethnographies advocate for the third person as regarding and ethnographic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Ethnographic Design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ethnographic design provides a detailed description and interpretation of the study participants.</a:t>
            </a:r>
          </a:p>
          <a:p>
            <a:r>
              <a:rPr lang="en-US" dirty="0" smtClean="0"/>
              <a:t>Each ethnographic design is unique in its case study and setting.</a:t>
            </a:r>
          </a:p>
          <a:p>
            <a:r>
              <a:rPr lang="en-US" dirty="0" smtClean="0"/>
              <a:t>A study group of an ethnographic design must be culturally linked with similar patterns of life and traditions.</a:t>
            </a:r>
          </a:p>
          <a:p>
            <a:r>
              <a:rPr lang="en-US" dirty="0"/>
              <a:t> </a:t>
            </a:r>
            <a:r>
              <a:rPr lang="en-US" dirty="0" smtClean="0"/>
              <a:t>The language, behavior and general way of life are shared by the participants</a:t>
            </a:r>
          </a:p>
          <a:p>
            <a:r>
              <a:rPr lang="en-US" dirty="0"/>
              <a:t> </a:t>
            </a:r>
            <a:r>
              <a:rPr lang="en-US" dirty="0" smtClean="0"/>
              <a:t>The evaluation and fieldwork involve interaction and negotiations with the participants to obtain a clear understanding.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Guidelines for Ethnographic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should be no harm befalling whatsoever in the study</a:t>
            </a:r>
          </a:p>
          <a:p>
            <a:r>
              <a:rPr lang="en-US" dirty="0" smtClean="0"/>
              <a:t>Honesty and openness is essential in ethnographies</a:t>
            </a:r>
          </a:p>
          <a:p>
            <a:r>
              <a:rPr lang="en-US" dirty="0" smtClean="0"/>
              <a:t>Prior to the research the necessary permissions and informed consent should be obtained</a:t>
            </a:r>
          </a:p>
          <a:p>
            <a:r>
              <a:rPr lang="en-US" dirty="0" smtClean="0"/>
              <a:t>The records from the study should be protected and preserved.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and Evaluation of Ethnographic </a:t>
            </a:r>
            <a:r>
              <a:rPr lang="en-US" dirty="0"/>
              <a:t>D</a:t>
            </a:r>
            <a:r>
              <a:rPr lang="en-US" dirty="0" smtClean="0"/>
              <a:t>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Informed evaluation regarding ethnographies is critical for the researcher to develop and refine data and knowledge from the study. Assessment and evaluation methods include:</a:t>
            </a:r>
          </a:p>
          <a:p>
            <a:r>
              <a:rPr lang="en-US" dirty="0" smtClean="0"/>
              <a:t>Assessing and understanding the study participants cultural background and concept</a:t>
            </a:r>
          </a:p>
          <a:p>
            <a:r>
              <a:rPr lang="en-US" dirty="0" smtClean="0"/>
              <a:t>Collecting data illustrating cultural sharing, such as the language details, the shared behaviors and beliefs</a:t>
            </a:r>
          </a:p>
          <a:p>
            <a:r>
              <a:rPr lang="en-US" dirty="0" smtClean="0"/>
              <a:t>Assessing the participants and the study’s general theme and drawing conclusions based on the data.</a:t>
            </a:r>
          </a:p>
          <a:p>
            <a:r>
              <a:rPr lang="en-US" dirty="0" smtClean="0"/>
              <a:t>Interpretation of various concepts  applied in the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82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745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Ethnographic Research Design</vt:lpstr>
      <vt:lpstr>Overview</vt:lpstr>
      <vt:lpstr>Application of Ethnographic Research Design</vt:lpstr>
      <vt:lpstr>Advantages of Ethnographic Design</vt:lpstr>
      <vt:lpstr>Disadvantages of Ethnographic Design</vt:lpstr>
      <vt:lpstr>Classification of Ethnographic Designs</vt:lpstr>
      <vt:lpstr>Ethnographic Design Characteristics</vt:lpstr>
      <vt:lpstr>Ethical Guidelines for Ethnographic Research</vt:lpstr>
      <vt:lpstr>Assessment and Evaluation of Ethnographic Design </vt:lpstr>
      <vt:lpstr>Infographic for ethnography research Design</vt:lpstr>
      <vt:lpstr>Picturies</vt:lpstr>
      <vt:lpstr>Picturies</vt:lpstr>
      <vt:lpstr>Picturies</vt:lpstr>
      <vt:lpstr>References</vt:lpstr>
      <vt:lpstr>Attachment Article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Ethnographic Research Design</dc:title>
  <cp:lastModifiedBy>User</cp:lastModifiedBy>
  <cp:revision>24</cp:revision>
  <dcterms:created xsi:type="dcterms:W3CDTF">2021-10-20T07:57:06Z</dcterms:created>
  <dcterms:modified xsi:type="dcterms:W3CDTF">2021-10-21T12:24:24Z</dcterms:modified>
</cp:coreProperties>
</file>