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Lst>
  <p:notesMasterIdLst>
    <p:notesMasterId r:id="rId8"/>
  </p:notesMasterIdLst>
  <p:sldIdLst>
    <p:sldId id="260" r:id="rId2"/>
    <p:sldId id="259" r:id="rId3"/>
    <p:sldId id="256" r:id="rId4"/>
    <p:sldId id="257"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8043" autoAdjust="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37FFF-92EF-4E65-B096-7160AFC10C8A}"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93F72-5ED2-44A2-9DB6-5857BB165623}" type="slidenum">
              <a:rPr lang="en-US" smtClean="0"/>
              <a:t>‹#›</a:t>
            </a:fld>
            <a:endParaRPr lang="en-US"/>
          </a:p>
        </p:txBody>
      </p:sp>
    </p:spTree>
    <p:extLst>
      <p:ext uri="{BB962C8B-B14F-4D97-AF65-F5344CB8AC3E}">
        <p14:creationId xmlns:p14="http://schemas.microsoft.com/office/powerpoint/2010/main" val="45516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i.org/10.1086/703446" TargetMode="External"/><Relationship Id="rId7" Type="http://schemas.openxmlformats.org/officeDocument/2006/relationships/hyperlink" Target="https://doi.org/10.1007/s12103-019-09494-4"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doi.org/10.1016/j.childyouth.2019.05.016" TargetMode="External"/><Relationship Id="rId5" Type="http://schemas.openxmlformats.org/officeDocument/2006/relationships/hyperlink" Target="https://doi.org/10.1016/j.childyouth.2018.09.003" TargetMode="External"/><Relationship Id="rId4" Type="http://schemas.openxmlformats.org/officeDocument/2006/relationships/hyperlink" Target="https://doi.org/10.1177/009579841142974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About me</a:t>
            </a:r>
          </a:p>
          <a:p>
            <a:pPr marL="171450" indent="-171450">
              <a:buFont typeface="Arial" panose="020B0604020202020204" pitchFamily="34" charset="0"/>
              <a:buChar char="•"/>
            </a:pPr>
            <a:r>
              <a:rPr lang="en-US" b="1" dirty="0"/>
              <a:t>Topic: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chemeClr val="accent2"/>
                </a:solidFill>
              </a:rPr>
              <a:t>Introduction: </a:t>
            </a:r>
            <a:r>
              <a:rPr lang="en-US" sz="1800" b="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There is a need to ensure the protection of these children from abuse and neglect.</a:t>
            </a:r>
            <a:endParaRPr lang="en-US" dirty="0"/>
          </a:p>
          <a:p>
            <a:pPr marL="171450" indent="-171450">
              <a:buFont typeface="Arial" panose="020B0604020202020204" pitchFamily="34" charset="0"/>
              <a:buChar char="•"/>
            </a:pPr>
            <a:r>
              <a:rPr lang="en-US" b="1" dirty="0">
                <a:solidFill>
                  <a:schemeClr val="accent2"/>
                </a:solidFill>
              </a:rPr>
              <a:t>Background: </a:t>
            </a:r>
            <a:r>
              <a:rPr lang="en-US" sz="1200" dirty="0">
                <a:solidFill>
                  <a:schemeClr val="accent2"/>
                </a:solidFill>
              </a:rPr>
              <a:t>. It is worth noting that the practice has been crucial in stabilizing the bond between parents close persons. However, the literature does not indicate any initiative for allowing imprisoned persons to interact with their children to enhance critical family values (Kjellstrand et al., 2018).</a:t>
            </a:r>
            <a:endParaRPr lang="en-US" dirty="0">
              <a:solidFill>
                <a:schemeClr val="accent2"/>
              </a:solidFill>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85193F72-5ED2-44A2-9DB6-5857BB165623}" type="slidenum">
              <a:rPr lang="en-US" smtClean="0"/>
              <a:t>3</a:t>
            </a:fld>
            <a:endParaRPr lang="en-US"/>
          </a:p>
        </p:txBody>
      </p:sp>
    </p:spTree>
    <p:extLst>
      <p:ext uri="{BB962C8B-B14F-4D97-AF65-F5344CB8AC3E}">
        <p14:creationId xmlns:p14="http://schemas.microsoft.com/office/powerpoint/2010/main" val="100346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Statement of Research Problem: </a:t>
            </a:r>
            <a:r>
              <a:rPr lang="en-US" sz="1800" b="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Therefore, this statutory institution's role is to ensure that incarcerated parents have sufficient time and resources to accomplish their family duties through improved social programs with loved ones.</a:t>
            </a:r>
            <a:endParaRPr lang="en-US" b="0" dirty="0"/>
          </a:p>
          <a:p>
            <a:pPr marL="171450" indent="-171450">
              <a:buFont typeface="Arial" panose="020B0604020202020204" pitchFamily="34" charset="0"/>
              <a:buChar char="•"/>
            </a:pPr>
            <a:r>
              <a:rPr lang="en-US" b="1" dirty="0"/>
              <a:t>   Scope: </a:t>
            </a:r>
            <a:r>
              <a:rPr lang="en-US" sz="1800" dirty="0">
                <a:solidFill>
                  <a:srgbClr val="000000"/>
                </a:solidFill>
                <a:effectLst/>
                <a:latin typeface="Times New Roman" panose="02020603050405020304" pitchFamily="18" charset="0"/>
                <a:ea typeface="Arial" panose="020B0604020202020204" pitchFamily="34" charset="0"/>
              </a:rPr>
              <a:t>This scope of research will be useful in developing fundamental conclusions and recommendations for improved efficiency of the institution.</a:t>
            </a:r>
            <a:endParaRPr lang="en-US" b="1"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Methods/Approach:</a:t>
            </a:r>
            <a:r>
              <a:rPr lang="en-US" sz="1800" b="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In this context, the participants will facilitate information required for reforming existing practices associated with family visits. This approach will be useful in attaining the relevance, applicability, and consistency of practices in the U.S. correctional system.</a:t>
            </a:r>
            <a:endParaRPr lang="en-US" sz="1800" b="1" dirty="0">
              <a:effectLst/>
              <a:latin typeface="Times New Roman" panose="02020603050405020304" pitchFamily="18"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5193F72-5ED2-44A2-9DB6-5857BB165623}" type="slidenum">
              <a:rPr lang="en-US" smtClean="0"/>
              <a:t>4</a:t>
            </a:fld>
            <a:endParaRPr lang="en-US"/>
          </a:p>
        </p:txBody>
      </p:sp>
    </p:spTree>
    <p:extLst>
      <p:ext uri="{BB962C8B-B14F-4D97-AF65-F5344CB8AC3E}">
        <p14:creationId xmlns:p14="http://schemas.microsoft.com/office/powerpoint/2010/main" val="240695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Proposed Solution: </a:t>
            </a:r>
            <a:r>
              <a:rPr lang="en-US" sz="1200" b="0"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This</a:t>
            </a:r>
            <a:r>
              <a:rPr lang="en-US" sz="1800" dirty="0">
                <a:solidFill>
                  <a:srgbClr val="000000"/>
                </a:solidFill>
                <a:effectLst/>
                <a:latin typeface="Times New Roman" panose="02020603050405020304" pitchFamily="18" charset="0"/>
                <a:ea typeface="Arial" panose="020B0604020202020204" pitchFamily="34" charset="0"/>
              </a:rPr>
              <a:t> is a critical stage of child-parent bonding and affects the adult relationship. Therefore, these important bonding stages must be maintained.</a:t>
            </a:r>
            <a:endParaRPr lang="en-US" sz="12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Conclusion:</a:t>
            </a:r>
            <a:r>
              <a:rPr lang="en-US" sz="1800" dirty="0">
                <a:solidFill>
                  <a:srgbClr val="000000"/>
                </a:solidFill>
                <a:effectLst/>
                <a:latin typeface="Times New Roman" panose="02020603050405020304" pitchFamily="18" charset="0"/>
                <a:ea typeface="Arial" panose="020B0604020202020204" pitchFamily="34" charset="0"/>
              </a:rPr>
              <a:t>. The traits also allow convicted persons to focus on vital issues entailing parental roles and responsibilities to children.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solidFill>
                  <a:srgbClr val="000000"/>
                </a:solidFill>
                <a:effectLst/>
                <a:latin typeface="Times New Roman" panose="02020603050405020304" pitchFamily="18" charset="0"/>
                <a:ea typeface="Arial" panose="020B0604020202020204" pitchFamily="34" charset="0"/>
              </a:rPr>
              <a:t> Consequently, the U.S. correctional system should be objective in aiding incarcerated parents with sufficient family time in specialized programs.</a:t>
            </a:r>
            <a:endParaRPr lang="en-US" sz="12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5193F72-5ED2-44A2-9DB6-5857BB165623}" type="slidenum">
              <a:rPr lang="en-US" smtClean="0"/>
              <a:t>5</a:t>
            </a:fld>
            <a:endParaRPr lang="en-US"/>
          </a:p>
        </p:txBody>
      </p:sp>
    </p:spTree>
    <p:extLst>
      <p:ext uri="{BB962C8B-B14F-4D97-AF65-F5344CB8AC3E}">
        <p14:creationId xmlns:p14="http://schemas.microsoft.com/office/powerpoint/2010/main" val="405917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457200" algn="l">
              <a:buNone/>
            </a:pPr>
            <a:r>
              <a:rPr lang="en-CA" dirty="0" smtClean="0"/>
              <a:t>References</a:t>
            </a:r>
          </a:p>
          <a:p>
            <a:pPr marL="0" indent="-457200" algn="ctr">
              <a:buNone/>
            </a:pPr>
            <a:r>
              <a:rPr lang="en-CA" dirty="0" smtClean="0"/>
              <a:t>Charles, P., </a:t>
            </a:r>
            <a:r>
              <a:rPr lang="en-CA" dirty="0" err="1" smtClean="0"/>
              <a:t>Muentner</a:t>
            </a:r>
            <a:r>
              <a:rPr lang="en-CA" dirty="0" smtClean="0"/>
              <a:t>, L., &amp; </a:t>
            </a:r>
            <a:r>
              <a:rPr lang="en-CA" dirty="0" err="1" smtClean="0"/>
              <a:t>Kjellstrand</a:t>
            </a:r>
            <a:r>
              <a:rPr lang="en-CA" dirty="0" smtClean="0"/>
              <a:t>, J. (2019). Parenting and incarceration: Perspectives on father-child involvement during </a:t>
            </a:r>
            <a:r>
              <a:rPr lang="en-CA" dirty="0" err="1" smtClean="0"/>
              <a:t>reentry</a:t>
            </a:r>
            <a:r>
              <a:rPr lang="en-CA" dirty="0" smtClean="0"/>
              <a:t> from prison. Social Service Review, 93(2), 218-261. </a:t>
            </a:r>
            <a:r>
              <a:rPr lang="en-CA" u="sng" dirty="0" smtClean="0">
                <a:hlinkClick r:id="rId3"/>
              </a:rPr>
              <a:t>https://doi.org/10.1086/703446</a:t>
            </a:r>
            <a:endParaRPr lang="en-US" dirty="0" smtClean="0"/>
          </a:p>
          <a:p>
            <a:pPr marL="0" indent="-457200" algn="ctr">
              <a:buNone/>
            </a:pPr>
            <a:r>
              <a:rPr lang="en-CA" dirty="0" err="1" smtClean="0"/>
              <a:t>DeGruy</a:t>
            </a:r>
            <a:r>
              <a:rPr lang="en-CA" dirty="0" smtClean="0"/>
              <a:t>, J., </a:t>
            </a:r>
            <a:r>
              <a:rPr lang="en-CA" dirty="0" err="1" smtClean="0"/>
              <a:t>Kjellstrand</a:t>
            </a:r>
            <a:r>
              <a:rPr lang="en-CA" dirty="0" smtClean="0"/>
              <a:t>, J. M., Briggs, H. E., &amp; Brennan, E. M. (2012). Racial respect and racial socialization as protective factors for African American male youth. Journal of Black Psychology, 38(4), 395-420. </a:t>
            </a:r>
            <a:r>
              <a:rPr lang="en-CA" u="sng" dirty="0" smtClean="0">
                <a:hlinkClick r:id="rId4"/>
              </a:rPr>
              <a:t>https://doi.org/10.1177/0095798411429744</a:t>
            </a:r>
            <a:endParaRPr lang="en-US" dirty="0" smtClean="0"/>
          </a:p>
          <a:p>
            <a:pPr marL="0" indent="-457200" algn="ctr">
              <a:buNone/>
            </a:pPr>
            <a:r>
              <a:rPr lang="en-CA" dirty="0" err="1" smtClean="0"/>
              <a:t>Kjellstrand</a:t>
            </a:r>
            <a:r>
              <a:rPr lang="en-CA" dirty="0" smtClean="0"/>
              <a:t>, J. M., </a:t>
            </a:r>
            <a:r>
              <a:rPr lang="en-CA" dirty="0" err="1" smtClean="0"/>
              <a:t>Reinke</a:t>
            </a:r>
            <a:r>
              <a:rPr lang="en-CA" dirty="0" smtClean="0"/>
              <a:t>, W. M., &amp; Eddy, J. M. (2018). Children of incarcerated parents: Development of externalizing behaviors across adolescence. Children and Youth Services Review, 94, 628-635. </a:t>
            </a:r>
            <a:r>
              <a:rPr lang="en-CA" u="sng" dirty="0" smtClean="0">
                <a:hlinkClick r:id="rId5" tooltip="Persistent link using digital object identifier"/>
              </a:rPr>
              <a:t>https://doi.org/10.1016/j.childyouth.2018.09.003</a:t>
            </a:r>
            <a:endParaRPr lang="en-US" dirty="0" smtClean="0"/>
          </a:p>
          <a:p>
            <a:pPr marL="0" indent="-457200" algn="ctr">
              <a:buNone/>
            </a:pPr>
            <a:r>
              <a:rPr lang="en-CA" dirty="0" err="1" smtClean="0"/>
              <a:t>Kjellstrand</a:t>
            </a:r>
            <a:r>
              <a:rPr lang="en-CA" dirty="0" smtClean="0"/>
              <a:t>, J., Yu, G., &amp; Eddy, J. M. (2019). Parental incarceration as a predictor of developmental trajectories of externalizing behaviors across adolescence. Children and Youth Services Review, 103, 10-17. </a:t>
            </a:r>
            <a:r>
              <a:rPr lang="en-CA" u="sng" dirty="0" smtClean="0">
                <a:hlinkClick r:id="rId6" tooltip="Persistent link using digital object identifier"/>
              </a:rPr>
              <a:t>https://doi.org/10.1016/j.childyouth.2019.05.016</a:t>
            </a:r>
            <a:endParaRPr lang="en-US" dirty="0" smtClean="0"/>
          </a:p>
          <a:p>
            <a:pPr marL="0" indent="-457200" algn="ctr">
              <a:buNone/>
            </a:pPr>
            <a:r>
              <a:rPr lang="en-CA" dirty="0" err="1" smtClean="0"/>
              <a:t>Kjellstrand</a:t>
            </a:r>
            <a:r>
              <a:rPr lang="en-CA" dirty="0" smtClean="0"/>
              <a:t>, J., Yu, G., Eddy, J. M., &amp; Clark, M. (2020). Children with incarcerated parents and developmental trajectories of internalizing problems across adolescence. American Journal of Criminal Justice, 45(1), 48-69. </a:t>
            </a:r>
            <a:r>
              <a:rPr lang="en-CA" u="sng" dirty="0" smtClean="0">
                <a:hlinkClick r:id="rId7"/>
              </a:rPr>
              <a:t>https://doi.org/10.1007/s12103-019-09494-4</a:t>
            </a:r>
            <a:endParaRPr lang="en-US" dirty="0" smtClean="0"/>
          </a:p>
          <a:p>
            <a:pPr marL="0" indent="-457200" algn="ct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85193F72-5ED2-44A2-9DB6-5857BB165623}" type="slidenum">
              <a:rPr lang="en-US" smtClean="0"/>
              <a:t>6</a:t>
            </a:fld>
            <a:endParaRPr lang="en-US"/>
          </a:p>
        </p:txBody>
      </p:sp>
    </p:spTree>
    <p:extLst>
      <p:ext uri="{BB962C8B-B14F-4D97-AF65-F5344CB8AC3E}">
        <p14:creationId xmlns:p14="http://schemas.microsoft.com/office/powerpoint/2010/main" val="1366161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126889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36829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02091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1744607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2966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53638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3715490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43345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62093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7FFD6-B0F4-493C-8B94-D84C3EAA8427}"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69655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37FFD6-B0F4-493C-8B94-D84C3EAA8427}"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541433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37FFD6-B0F4-493C-8B94-D84C3EAA8427}"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76223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37FFD6-B0F4-493C-8B94-D84C3EAA8427}"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148294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7FFD6-B0F4-493C-8B94-D84C3EAA8427}"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1145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37FFD6-B0F4-493C-8B94-D84C3EAA8427}"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216818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7FFD6-B0F4-493C-8B94-D84C3EAA8427}"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308CA-A4E3-4CE8-85A6-587310291C98}" type="slidenum">
              <a:rPr lang="en-US" smtClean="0"/>
              <a:t>‹#›</a:t>
            </a:fld>
            <a:endParaRPr lang="en-US"/>
          </a:p>
        </p:txBody>
      </p:sp>
    </p:spTree>
    <p:extLst>
      <p:ext uri="{BB962C8B-B14F-4D97-AF65-F5344CB8AC3E}">
        <p14:creationId xmlns:p14="http://schemas.microsoft.com/office/powerpoint/2010/main" val="157423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37FFD6-B0F4-493C-8B94-D84C3EAA8427}" type="datetimeFigureOut">
              <a:rPr lang="en-US" smtClean="0"/>
              <a:t>12/2/2021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2308CA-A4E3-4CE8-85A6-587310291C98}" type="slidenum">
              <a:rPr lang="en-US" smtClean="0"/>
              <a:t>‹#›</a:t>
            </a:fld>
            <a:endParaRPr lang="en-US"/>
          </a:p>
        </p:txBody>
      </p:sp>
    </p:spTree>
    <p:extLst>
      <p:ext uri="{BB962C8B-B14F-4D97-AF65-F5344CB8AC3E}">
        <p14:creationId xmlns:p14="http://schemas.microsoft.com/office/powerpoint/2010/main" val="304969124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6.png"/><Relationship Id="rId2" Type="http://schemas.openxmlformats.org/officeDocument/2006/relationships/audio" Target="../media/media2.mp3"/><Relationship Id="rId1" Type="http://schemas.microsoft.com/office/2007/relationships/media" Target="../media/media2.mp3"/><Relationship Id="rId6" Type="http://schemas.openxmlformats.org/officeDocument/2006/relationships/image" Target="../media/image5.jpg"/><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8.jpg"/><Relationship Id="rId2" Type="http://schemas.openxmlformats.org/officeDocument/2006/relationships/audio" Target="../media/media3.mp3"/><Relationship Id="rId1" Type="http://schemas.microsoft.com/office/2007/relationships/media" Target="../media/media3.mp3"/><Relationship Id="rId6" Type="http://schemas.openxmlformats.org/officeDocument/2006/relationships/image" Target="../media/image7.jpg"/><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0.png"/><Relationship Id="rId2" Type="http://schemas.openxmlformats.org/officeDocument/2006/relationships/audio" Target="../media/media4.mp3"/><Relationship Id="rId1" Type="http://schemas.microsoft.com/office/2007/relationships/media" Target="../media/media4.mp3"/><Relationship Id="rId6" Type="http://schemas.openxmlformats.org/officeDocument/2006/relationships/image" Target="../media/image2.png"/><Relationship Id="rId5" Type="http://schemas.openxmlformats.org/officeDocument/2006/relationships/image" Target="../media/image9.jpg"/><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086/703446" TargetMode="External"/><Relationship Id="rId7" Type="http://schemas.openxmlformats.org/officeDocument/2006/relationships/hyperlink" Target="https://doi.org/10.1007/s12103-019-09494-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oi.org/10.1016/j.childyouth.2019.05.016" TargetMode="External"/><Relationship Id="rId5" Type="http://schemas.openxmlformats.org/officeDocument/2006/relationships/hyperlink" Target="https://doi.org/10.1016/j.childyouth.2018.09.003" TargetMode="External"/><Relationship Id="rId4" Type="http://schemas.openxmlformats.org/officeDocument/2006/relationships/hyperlink" Target="https://doi.org/10.1177/00957984114297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Proposed solutions to the U.S. Correctional System Failures in Facilitating Family Values among Incarcerated Parents</a:t>
            </a:r>
            <a:endParaRPr lang="en-US" dirty="0"/>
          </a:p>
        </p:txBody>
      </p:sp>
      <p:sp>
        <p:nvSpPr>
          <p:cNvPr id="3" name="Content Placeholder 2"/>
          <p:cNvSpPr>
            <a:spLocks noGrp="1"/>
          </p:cNvSpPr>
          <p:nvPr>
            <p:ph idx="1"/>
          </p:nvPr>
        </p:nvSpPr>
        <p:spPr/>
        <p:txBody>
          <a:bodyPr>
            <a:normAutofit/>
          </a:bodyPr>
          <a:lstStyle/>
          <a:p>
            <a:pPr marL="0" indent="0" algn="ctr">
              <a:lnSpc>
                <a:spcPct val="200000"/>
              </a:lnSpc>
              <a:buNone/>
            </a:pPr>
            <a:r>
              <a:rPr lang="en-US" sz="2000" dirty="0" smtClean="0"/>
              <a:t>Student’s name </a:t>
            </a:r>
          </a:p>
          <a:p>
            <a:pPr marL="0" indent="0" algn="ctr">
              <a:lnSpc>
                <a:spcPct val="200000"/>
              </a:lnSpc>
              <a:buNone/>
            </a:pPr>
            <a:r>
              <a:rPr lang="en-US" sz="2000" dirty="0" smtClean="0"/>
              <a:t>Institution affiliation</a:t>
            </a:r>
          </a:p>
          <a:p>
            <a:pPr marL="0" indent="0" algn="ctr">
              <a:lnSpc>
                <a:spcPct val="200000"/>
              </a:lnSpc>
              <a:buNone/>
            </a:pPr>
            <a:r>
              <a:rPr lang="en-US" sz="2000" dirty="0" smtClean="0"/>
              <a:t>Course</a:t>
            </a:r>
          </a:p>
          <a:p>
            <a:pPr marL="0" indent="0" algn="ctr">
              <a:lnSpc>
                <a:spcPct val="200000"/>
              </a:lnSpc>
              <a:buNone/>
            </a:pPr>
            <a:r>
              <a:rPr lang="en-US" sz="2000" dirty="0" smtClean="0"/>
              <a:t>Instructor</a:t>
            </a:r>
          </a:p>
          <a:p>
            <a:pPr marL="0" indent="0" algn="ctr">
              <a:lnSpc>
                <a:spcPct val="200000"/>
              </a:lnSpc>
              <a:buNone/>
            </a:pPr>
            <a:r>
              <a:rPr lang="en-US" sz="2000" dirty="0" smtClean="0"/>
              <a:t>Due date</a:t>
            </a:r>
            <a:endParaRPr lang="en-US" sz="2000" dirty="0"/>
          </a:p>
        </p:txBody>
      </p:sp>
    </p:spTree>
    <p:extLst>
      <p:ext uri="{BB962C8B-B14F-4D97-AF65-F5344CB8AC3E}">
        <p14:creationId xmlns:p14="http://schemas.microsoft.com/office/powerpoint/2010/main" val="307597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718B8D9-E95D-45D1-B9E5-2361422283E1}"/>
              </a:ext>
            </a:extLst>
          </p:cNvPr>
          <p:cNvSpPr txBox="1">
            <a:spLocks/>
          </p:cNvSpPr>
          <p:nvPr/>
        </p:nvSpPr>
        <p:spPr>
          <a:xfrm>
            <a:off x="169868" y="190094"/>
            <a:ext cx="8774627" cy="222059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CA"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Proposed solutions to the U.S. Correctional System Failures in Facilitating Family Values among Incarcerated Parents</a:t>
            </a:r>
            <a:r>
              <a:rPr lang="en-US"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
            </a:r>
            <a:br>
              <a:rPr lang="en-US"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endParaRPr lang="en-US" sz="2800" dirty="0"/>
          </a:p>
        </p:txBody>
      </p:sp>
      <p:pic>
        <p:nvPicPr>
          <p:cNvPr id="5" name="Picture 4">
            <a:extLst>
              <a:ext uri="{FF2B5EF4-FFF2-40B4-BE49-F238E27FC236}">
                <a16:creationId xmlns:a16="http://schemas.microsoft.com/office/drawing/2014/main" xmlns="" id="{48C4C94A-DA9A-49CE-9DDF-9557223F76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61805"/>
            <a:ext cx="3731343" cy="2139630"/>
          </a:xfrm>
          <a:prstGeom prst="rect">
            <a:avLst/>
          </a:prstGeom>
        </p:spPr>
      </p:pic>
      <p:sp>
        <p:nvSpPr>
          <p:cNvPr id="6" name="TextBox 5">
            <a:extLst>
              <a:ext uri="{FF2B5EF4-FFF2-40B4-BE49-F238E27FC236}">
                <a16:creationId xmlns:a16="http://schemas.microsoft.com/office/drawing/2014/main" xmlns="" id="{6D382780-ACDD-49A1-BAB5-A91C27A5284E}"/>
              </a:ext>
            </a:extLst>
          </p:cNvPr>
          <p:cNvSpPr txBox="1"/>
          <p:nvPr/>
        </p:nvSpPr>
        <p:spPr>
          <a:xfrm>
            <a:off x="3731342" y="1964338"/>
            <a:ext cx="3701845" cy="4154984"/>
          </a:xfrm>
          <a:prstGeom prst="rect">
            <a:avLst/>
          </a:prstGeom>
          <a:noFill/>
        </p:spPr>
        <p:txBody>
          <a:bodyPr wrap="square" rtlCol="0">
            <a:spAutoFit/>
          </a:bodyPr>
          <a:lstStyle/>
          <a:p>
            <a:r>
              <a:rPr lang="en-US" sz="3600" b="1" dirty="0">
                <a:solidFill>
                  <a:schemeClr val="accent2"/>
                </a:solidFill>
              </a:rPr>
              <a:t>OVERVIEW</a:t>
            </a:r>
          </a:p>
          <a:p>
            <a:pPr marL="342900" indent="-342900">
              <a:buFont typeface="Wingdings" panose="05000000000000000000" pitchFamily="2" charset="2"/>
              <a:buChar char="Ø"/>
            </a:pPr>
            <a:r>
              <a:rPr lang="en-US" sz="2400" dirty="0"/>
              <a:t>Aim</a:t>
            </a:r>
            <a:r>
              <a:rPr lang="en-US" sz="3600" dirty="0"/>
              <a:t> </a:t>
            </a:r>
          </a:p>
          <a:p>
            <a:pPr marL="342900" indent="-342900">
              <a:buFont typeface="Wingdings" panose="05000000000000000000" pitchFamily="2" charset="2"/>
              <a:buChar char="Ø"/>
            </a:pPr>
            <a:r>
              <a:rPr lang="en-US" sz="2400" dirty="0"/>
              <a:t>Introduction </a:t>
            </a:r>
          </a:p>
          <a:p>
            <a:pPr marL="342900" indent="-342900">
              <a:buFont typeface="Wingdings" panose="05000000000000000000" pitchFamily="2" charset="2"/>
              <a:buChar char="Ø"/>
            </a:pPr>
            <a:r>
              <a:rPr lang="en-US" sz="2400" dirty="0"/>
              <a:t>Background</a:t>
            </a:r>
          </a:p>
          <a:p>
            <a:pPr marL="342900" indent="-342900">
              <a:buFont typeface="Wingdings" panose="05000000000000000000" pitchFamily="2" charset="2"/>
              <a:buChar char="Ø"/>
            </a:pPr>
            <a:r>
              <a:rPr lang="en-US" sz="2400" dirty="0"/>
              <a:t>Statement of Research Problem</a:t>
            </a:r>
          </a:p>
          <a:p>
            <a:pPr marL="342900" indent="-342900">
              <a:buFont typeface="Wingdings" panose="05000000000000000000" pitchFamily="2" charset="2"/>
              <a:buChar char="Ø"/>
            </a:pPr>
            <a:r>
              <a:rPr lang="en-US" sz="2400" dirty="0"/>
              <a:t>Scope </a:t>
            </a:r>
          </a:p>
          <a:p>
            <a:pPr marL="342900" indent="-342900">
              <a:buFont typeface="Wingdings" panose="05000000000000000000" pitchFamily="2" charset="2"/>
              <a:buChar char="Ø"/>
            </a:pPr>
            <a:r>
              <a:rPr lang="en-US" sz="2400" dirty="0"/>
              <a:t>Method/ A approaches</a:t>
            </a:r>
          </a:p>
          <a:p>
            <a:pPr marL="342900" indent="-342900">
              <a:buFont typeface="Wingdings" panose="05000000000000000000" pitchFamily="2" charset="2"/>
              <a:buChar char="Ø"/>
            </a:pPr>
            <a:r>
              <a:rPr lang="en-US" sz="2400" dirty="0"/>
              <a:t>Proposed Solutions </a:t>
            </a:r>
          </a:p>
          <a:p>
            <a:pPr marL="342900" indent="-342900">
              <a:buFont typeface="Wingdings" panose="05000000000000000000" pitchFamily="2" charset="2"/>
              <a:buChar char="Ø"/>
            </a:pPr>
            <a:r>
              <a:rPr lang="en-US" sz="2400" dirty="0" smtClean="0"/>
              <a:t>Conclusion</a:t>
            </a:r>
            <a:endParaRPr lang="en-US" sz="2400" dirty="0"/>
          </a:p>
        </p:txBody>
      </p:sp>
      <p:pic>
        <p:nvPicPr>
          <p:cNvPr id="2" name="1638407131880-voicemaker.in-speech.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991032" y="385992"/>
            <a:ext cx="609600" cy="6096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101435"/>
            <a:ext cx="3731342" cy="221087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39024" y="1724024"/>
            <a:ext cx="4752975" cy="4588286"/>
          </a:xfrm>
          <a:prstGeom prst="rect">
            <a:avLst/>
          </a:prstGeom>
        </p:spPr>
      </p:pic>
    </p:spTree>
    <p:extLst>
      <p:ext uri="{BB962C8B-B14F-4D97-AF65-F5344CB8AC3E}">
        <p14:creationId xmlns:p14="http://schemas.microsoft.com/office/powerpoint/2010/main" val="16462641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47"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a:extLst>
              <a:ext uri="{FF2B5EF4-FFF2-40B4-BE49-F238E27FC236}">
                <a16:creationId xmlns:a16="http://schemas.microsoft.com/office/drawing/2014/main" xmlns="" id="{CA1FFE0B-ABC2-4248-B42F-2B4EF03FB65D}"/>
              </a:ext>
            </a:extLst>
          </p:cNvPr>
          <p:cNvSpPr>
            <a:spLocks noGrp="1"/>
          </p:cNvSpPr>
          <p:nvPr>
            <p:ph idx="1"/>
          </p:nvPr>
        </p:nvSpPr>
        <p:spPr>
          <a:xfrm>
            <a:off x="4775210" y="337944"/>
            <a:ext cx="4513541" cy="5989114"/>
          </a:xfrm>
        </p:spPr>
        <p:txBody>
          <a:bodyPr>
            <a:noAutofit/>
          </a:bodyPr>
          <a:lstStyle/>
          <a:p>
            <a:pPr algn="ctr"/>
            <a:r>
              <a:rPr lang="en-US" sz="2000" b="1" dirty="0">
                <a:solidFill>
                  <a:schemeClr val="accent2"/>
                </a:solidFill>
                <a:latin typeface="Times New Roman" panose="02020603050405020304" pitchFamily="18" charset="0"/>
                <a:cs typeface="Times New Roman" panose="02020603050405020304" pitchFamily="18" charset="0"/>
              </a:rPr>
              <a:t>Aim</a:t>
            </a:r>
          </a:p>
          <a:p>
            <a:pPr algn="just"/>
            <a:r>
              <a:rPr lang="en-US" sz="1600" dirty="0">
                <a:solidFill>
                  <a:schemeClr val="tx1"/>
                </a:solidFill>
                <a:latin typeface="Times New Roman" panose="02020603050405020304" pitchFamily="18" charset="0"/>
                <a:cs typeface="Times New Roman" panose="02020603050405020304" pitchFamily="18" charset="0"/>
              </a:rPr>
              <a:t>The aim is  to investigate and correct the gaps of the correctional system to provide and maintain family ties and values when parents are incarcerated</a:t>
            </a:r>
            <a:r>
              <a:rPr lang="en-US" sz="1600" b="1" dirty="0">
                <a:solidFill>
                  <a:schemeClr val="tx1"/>
                </a:solidFill>
                <a:latin typeface="Times New Roman" panose="02020603050405020304" pitchFamily="18" charset="0"/>
                <a:cs typeface="Times New Roman" panose="02020603050405020304" pitchFamily="18" charset="0"/>
              </a:rPr>
              <a:t>.</a:t>
            </a:r>
          </a:p>
          <a:p>
            <a:pPr algn="ctr"/>
            <a:r>
              <a:rPr lang="en-US" sz="1600" b="1" dirty="0">
                <a:solidFill>
                  <a:schemeClr val="accent2"/>
                </a:solidFill>
                <a:latin typeface="Times New Roman" panose="02020603050405020304" pitchFamily="18" charset="0"/>
                <a:cs typeface="Times New Roman" panose="02020603050405020304" pitchFamily="18" charset="0"/>
              </a:rPr>
              <a:t>Introduction</a:t>
            </a:r>
          </a:p>
          <a:p>
            <a:pPr algn="just"/>
            <a:r>
              <a:rPr lang="en-US" sz="1600" dirty="0">
                <a:solidFill>
                  <a:schemeClr val="tx1"/>
                </a:solidFill>
                <a:latin typeface="Times New Roman" panose="02020603050405020304" pitchFamily="18" charset="0"/>
                <a:cs typeface="Times New Roman" panose="02020603050405020304" pitchFamily="18" charset="0"/>
              </a:rPr>
              <a:t>The immediate implication of the incarceration of a parent is the social stigma, shame, weakened ties to the parent, poor performance in school, and loss of financial, social, and emotional support from the parent. It is crucial that correctional systems find a method to ensure this gap left by an incarcerated parent is filled and family ties and values and maintained.</a:t>
            </a:r>
          </a:p>
          <a:p>
            <a:pPr algn="ctr"/>
            <a:r>
              <a:rPr lang="en-US" sz="1600" b="1" dirty="0">
                <a:solidFill>
                  <a:schemeClr val="accent2"/>
                </a:solidFill>
                <a:latin typeface="Times New Roman" panose="02020603050405020304" pitchFamily="18" charset="0"/>
                <a:cs typeface="Times New Roman" panose="02020603050405020304" pitchFamily="18" charset="0"/>
              </a:rPr>
              <a:t>Background </a:t>
            </a:r>
          </a:p>
          <a:p>
            <a:pPr algn="just"/>
            <a:r>
              <a:rPr lang="en-US" sz="1600" dirty="0">
                <a:solidFill>
                  <a:schemeClr val="tx1"/>
                </a:solidFill>
                <a:latin typeface="Times New Roman" panose="02020603050405020304" pitchFamily="18" charset="0"/>
                <a:cs typeface="Times New Roman" panose="02020603050405020304" pitchFamily="18" charset="0"/>
              </a:rPr>
              <a:t>Previous research indicates that the U.S. correctional system has implemented social programs for incarcerated parents. The institutions have implemented social programs and initiatives to allow adults sufficient access with their family members.</a:t>
            </a:r>
          </a:p>
        </p:txBody>
      </p:sp>
      <p:sp>
        <p:nvSpPr>
          <p:cNvPr id="7" name="Text Placeholder 6"/>
          <p:cNvSpPr>
            <a:spLocks noGrp="1"/>
          </p:cNvSpPr>
          <p:nvPr>
            <p:ph type="body" sz="half" idx="2"/>
          </p:nvPr>
        </p:nvSpPr>
        <p:spPr/>
        <p:txBody>
          <a:bodyPr/>
          <a:lstStyle/>
          <a:p>
            <a:endParaRPr lang="en-US" dirty="0"/>
          </a:p>
        </p:txBody>
      </p:sp>
      <p:pic>
        <p:nvPicPr>
          <p:cNvPr id="2" name="ttsMP3.com_VoiceText_2021-12-2_3_52_14.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538748" y="764458"/>
            <a:ext cx="609600" cy="6096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6303" y="572729"/>
            <a:ext cx="4490884" cy="318811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6303" y="3760839"/>
            <a:ext cx="4490884" cy="2462980"/>
          </a:xfrm>
          <a:prstGeom prst="rect">
            <a:avLst/>
          </a:prstGeom>
        </p:spPr>
      </p:pic>
    </p:spTree>
    <p:extLst>
      <p:ext uri="{BB962C8B-B14F-4D97-AF65-F5344CB8AC3E}">
        <p14:creationId xmlns:p14="http://schemas.microsoft.com/office/powerpoint/2010/main" val="23709072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2769"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84157A-C1D4-4C8C-A1EB-54C8217FADC4}"/>
              </a:ext>
            </a:extLst>
          </p:cNvPr>
          <p:cNvSpPr>
            <a:spLocks noGrp="1"/>
          </p:cNvSpPr>
          <p:nvPr>
            <p:ph idx="1"/>
          </p:nvPr>
        </p:nvSpPr>
        <p:spPr/>
        <p:txBody>
          <a:bodyPr>
            <a:normAutofit fontScale="77500" lnSpcReduction="20000"/>
          </a:bodyPr>
          <a:lstStyle/>
          <a:p>
            <a:pPr marL="0" indent="0" algn="ctr">
              <a:buNone/>
            </a:pPr>
            <a:r>
              <a:rPr lang="en-US" sz="2000" b="1" kern="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Statement of Research Problem</a:t>
            </a:r>
            <a:endParaRPr lang="en-US" sz="2000" b="1" dirty="0">
              <a:solidFill>
                <a:schemeClr val="accent2"/>
              </a:solidFill>
            </a:endParaRPr>
          </a:p>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The U.S. correctional system must ensure that convicted persons serve their sentences as directed by the court. The agency is mandated to ensure that jailed individuals leave the institution as productive community members (Kjellstrand et al., 2019).</a:t>
            </a:r>
          </a:p>
          <a:p>
            <a:pPr marL="0" indent="0" algn="ctr">
              <a:buNone/>
            </a:pPr>
            <a:r>
              <a:rPr lang="en-US" sz="2000" b="1" dirty="0">
                <a:solidFill>
                  <a:schemeClr val="accent2"/>
                </a:solidFill>
              </a:rPr>
              <a:t>Scope</a:t>
            </a:r>
          </a:p>
          <a:p>
            <a:pPr marL="0" indent="0" algn="just">
              <a:buNone/>
            </a:pPr>
            <a:r>
              <a:rPr lang="en-US" sz="2000" dirty="0">
                <a:solidFill>
                  <a:srgbClr val="000000"/>
                </a:solidFill>
                <a:latin typeface="Times New Roman" panose="02020603050405020304" pitchFamily="18" charset="0"/>
                <a:ea typeface="Arial" panose="020B0604020202020204" pitchFamily="34" charset="0"/>
              </a:rPr>
              <a:t>T</a:t>
            </a:r>
            <a:r>
              <a:rPr lang="en-US" sz="2000" dirty="0">
                <a:solidFill>
                  <a:srgbClr val="000000"/>
                </a:solidFill>
                <a:effectLst/>
                <a:latin typeface="Times New Roman" panose="02020603050405020304" pitchFamily="18" charset="0"/>
                <a:ea typeface="Arial" panose="020B0604020202020204" pitchFamily="34" charset="0"/>
              </a:rPr>
              <a:t>his research will include several key stakeholders of the U.S. correctional system. . It will cover the practical feasibility of implementing social programs that allow convicted persons with children sufficient family time (Charles et al., 2019). The initiatives would contrast with conventional visiting practices that offer limited interaction time between inmates and their visitors.</a:t>
            </a:r>
          </a:p>
          <a:p>
            <a:pPr marL="0" indent="0" algn="ctr">
              <a:buNone/>
            </a:pPr>
            <a:r>
              <a:rPr lang="en-US" sz="2000" b="1" dirty="0">
                <a:solidFill>
                  <a:schemeClr val="accent2"/>
                </a:solidFill>
                <a:latin typeface="Times New Roman" panose="02020603050405020304" pitchFamily="18" charset="0"/>
              </a:rPr>
              <a:t>Methods/approach</a:t>
            </a:r>
          </a:p>
          <a:p>
            <a:pPr marL="0" indent="0" algn="just">
              <a:buNone/>
            </a:pPr>
            <a:r>
              <a:rPr lang="en-US" sz="2000" dirty="0">
                <a:solidFill>
                  <a:srgbClr val="000000"/>
                </a:solidFill>
                <a:effectLst/>
                <a:latin typeface="Times New Roman" panose="02020603050405020304" pitchFamily="18" charset="0"/>
                <a:ea typeface="Arial" panose="020B0604020202020204" pitchFamily="34" charset="0"/>
              </a:rPr>
              <a:t>In essence, the research methodology will include an integrated approach to data collection for the target population. It will include a qualitative research design that measures the satisfaction levels of incarcerated parents when meeting their loved ones (DeGruy et al., 2012).</a:t>
            </a:r>
            <a:endParaRPr lang="en-US" sz="2000" dirty="0"/>
          </a:p>
        </p:txBody>
      </p:sp>
      <p:sp>
        <p:nvSpPr>
          <p:cNvPr id="5" name="Text Placeholder 4"/>
          <p:cNvSpPr>
            <a:spLocks noGrp="1"/>
          </p:cNvSpPr>
          <p:nvPr>
            <p:ph type="body" sz="half" idx="2"/>
          </p:nvPr>
        </p:nvSpPr>
        <p:spPr>
          <a:xfrm>
            <a:off x="677334" y="1047135"/>
            <a:ext cx="3854528" cy="4314383"/>
          </a:xfrm>
        </p:spPr>
        <p:txBody>
          <a:bodyPr/>
          <a:lstStyle/>
          <a:p>
            <a:endParaRPr lang="en-US" dirty="0"/>
          </a:p>
        </p:txBody>
      </p:sp>
      <p:pic>
        <p:nvPicPr>
          <p:cNvPr id="2" name="1638406850182-voicemaker.in-speech.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759975" y="1634613"/>
            <a:ext cx="609600" cy="6096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4793" y="560438"/>
            <a:ext cx="3775587" cy="2757949"/>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174" y="3318388"/>
            <a:ext cx="3878826" cy="2224242"/>
          </a:xfrm>
          <a:prstGeom prst="rect">
            <a:avLst/>
          </a:prstGeom>
        </p:spPr>
      </p:pic>
    </p:spTree>
    <p:extLst>
      <p:ext uri="{BB962C8B-B14F-4D97-AF65-F5344CB8AC3E}">
        <p14:creationId xmlns:p14="http://schemas.microsoft.com/office/powerpoint/2010/main" val="6874264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47"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F60280C-5ECE-411D-B9DE-1B18B1A5CC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0639" y="114940"/>
            <a:ext cx="7071361" cy="3114957"/>
          </a:xfrm>
          <a:prstGeom prst="rect">
            <a:avLst/>
          </a:prstGeom>
        </p:spPr>
      </p:pic>
      <p:sp>
        <p:nvSpPr>
          <p:cNvPr id="3" name="Content Placeholder 2">
            <a:extLst>
              <a:ext uri="{FF2B5EF4-FFF2-40B4-BE49-F238E27FC236}">
                <a16:creationId xmlns:a16="http://schemas.microsoft.com/office/drawing/2014/main" xmlns="" id="{22DEF706-B443-4D6E-B342-372547947103}"/>
              </a:ext>
            </a:extLst>
          </p:cNvPr>
          <p:cNvSpPr>
            <a:spLocks noGrp="1"/>
          </p:cNvSpPr>
          <p:nvPr>
            <p:ph idx="1"/>
          </p:nvPr>
        </p:nvSpPr>
        <p:spPr>
          <a:xfrm>
            <a:off x="411479" y="114940"/>
            <a:ext cx="4289367" cy="5427789"/>
          </a:xfrm>
        </p:spPr>
        <p:txBody>
          <a:bodyPr>
            <a:noAutofit/>
          </a:bodyPr>
          <a:lstStyle/>
          <a:p>
            <a:pPr marL="0" indent="0" algn="ctr">
              <a:buNone/>
            </a:pPr>
            <a:r>
              <a:rPr lang="en-US" sz="2100" b="1" dirty="0">
                <a:solidFill>
                  <a:schemeClr val="accent2"/>
                </a:solidFill>
              </a:rPr>
              <a:t>Proposed solution</a:t>
            </a:r>
          </a:p>
          <a:p>
            <a:pPr marL="0" indent="0" algn="just">
              <a:buNone/>
            </a:pPr>
            <a:r>
              <a:rPr lang="en-US" sz="2100" dirty="0">
                <a:solidFill>
                  <a:srgbClr val="000000"/>
                </a:solidFill>
                <a:effectLst/>
                <a:latin typeface="Times New Roman" panose="02020603050405020304" pitchFamily="18" charset="0"/>
                <a:ea typeface="Arial" panose="020B0604020202020204" pitchFamily="34" charset="0"/>
              </a:rPr>
              <a:t> The institution can develop exchange programs that allow imprisoned persons to engage in parental duties similar to home. </a:t>
            </a:r>
          </a:p>
          <a:p>
            <a:pPr marL="0" indent="0" algn="just">
              <a:buNone/>
            </a:pPr>
            <a:r>
              <a:rPr lang="en-US" sz="2100" dirty="0">
                <a:solidFill>
                  <a:srgbClr val="000000"/>
                </a:solidFill>
                <a:latin typeface="Times New Roman" panose="02020603050405020304" pitchFamily="18" charset="0"/>
                <a:ea typeface="Arial" panose="020B0604020202020204" pitchFamily="34" charset="0"/>
              </a:rPr>
              <a:t>T</a:t>
            </a:r>
            <a:r>
              <a:rPr lang="en-US" sz="2100" dirty="0">
                <a:solidFill>
                  <a:srgbClr val="000000"/>
                </a:solidFill>
                <a:effectLst/>
                <a:latin typeface="Times New Roman" panose="02020603050405020304" pitchFamily="18" charset="0"/>
                <a:ea typeface="Arial" panose="020B0604020202020204" pitchFamily="34" charset="0"/>
              </a:rPr>
              <a:t>he proposed solution entails allocating more time and resources to implement an initiative that allows incarcerated parents to interact with their children. </a:t>
            </a:r>
          </a:p>
          <a:p>
            <a:pPr marL="0" indent="0" algn="just">
              <a:buNone/>
            </a:pPr>
            <a:r>
              <a:rPr lang="en-US" sz="2100" dirty="0">
                <a:solidFill>
                  <a:srgbClr val="000000"/>
                </a:solidFill>
                <a:effectLst/>
                <a:latin typeface="Times New Roman" panose="02020603050405020304" pitchFamily="18" charset="0"/>
                <a:ea typeface="Arial" panose="020B0604020202020204" pitchFamily="34" charset="0"/>
              </a:rPr>
              <a:t>Another measure that can be taken is to ensure young children below the age of ten are allocated more time to familiarize themselves and bond with parents. </a:t>
            </a:r>
          </a:p>
        </p:txBody>
      </p:sp>
      <p:sp>
        <p:nvSpPr>
          <p:cNvPr id="6" name="TextBox 5">
            <a:extLst>
              <a:ext uri="{FF2B5EF4-FFF2-40B4-BE49-F238E27FC236}">
                <a16:creationId xmlns:a16="http://schemas.microsoft.com/office/drawing/2014/main" xmlns="" id="{37D2D8C1-E2D9-4EE9-BF80-EE1C311A4B18}"/>
              </a:ext>
            </a:extLst>
          </p:cNvPr>
          <p:cNvSpPr txBox="1"/>
          <p:nvPr/>
        </p:nvSpPr>
        <p:spPr>
          <a:xfrm>
            <a:off x="411479" y="5542730"/>
            <a:ext cx="8815647" cy="1292662"/>
          </a:xfrm>
          <a:prstGeom prst="rect">
            <a:avLst/>
          </a:prstGeom>
          <a:noFill/>
        </p:spPr>
        <p:txBody>
          <a:bodyPr wrap="square">
            <a:spAutoFit/>
          </a:bodyPr>
          <a:lstStyle/>
          <a:p>
            <a:pPr marL="0" indent="0" algn="ctr">
              <a:buNone/>
            </a:pPr>
            <a:r>
              <a:rPr lang="en-US" sz="1800" b="1" dirty="0">
                <a:solidFill>
                  <a:schemeClr val="accent2"/>
                </a:solidFill>
                <a:latin typeface="Times New Roman" panose="02020603050405020304" pitchFamily="18" charset="0"/>
              </a:rPr>
              <a:t>Conclusion</a:t>
            </a:r>
          </a:p>
          <a:p>
            <a:pPr marL="0" indent="0" algn="just">
              <a:buNone/>
            </a:pPr>
            <a:r>
              <a:rPr lang="en-US" sz="2000" dirty="0">
                <a:solidFill>
                  <a:srgbClr val="000000"/>
                </a:solidFill>
                <a:effectLst/>
                <a:latin typeface="Times New Roman" panose="02020603050405020304" pitchFamily="18" charset="0"/>
                <a:ea typeface="Arial" panose="020B0604020202020204" pitchFamily="34" charset="0"/>
              </a:rPr>
              <a:t>The gap identified for this research is fundamental in enhancing progressive societies in modern times. Family values enable the peaceful re-integration of imprisoned persons with the public once released. </a:t>
            </a:r>
            <a:endParaRPr lang="en-US" sz="2000" dirty="0"/>
          </a:p>
        </p:txBody>
      </p:sp>
      <p:pic>
        <p:nvPicPr>
          <p:cNvPr id="2" name="1638406995738-voicemaker.in-speech.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509252" y="218768"/>
            <a:ext cx="609600" cy="609600"/>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20639" y="3229897"/>
            <a:ext cx="7071361" cy="2312834"/>
          </a:xfrm>
          <a:prstGeom prst="rect">
            <a:avLst/>
          </a:prstGeom>
        </p:spPr>
      </p:pic>
    </p:spTree>
    <p:extLst>
      <p:ext uri="{BB962C8B-B14F-4D97-AF65-F5344CB8AC3E}">
        <p14:creationId xmlns:p14="http://schemas.microsoft.com/office/powerpoint/2010/main" val="25882795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407"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2386"/>
            <a:ext cx="8596668" cy="898013"/>
          </a:xfrm>
        </p:spPr>
        <p:txBody>
          <a:bodyPr/>
          <a:lstStyle/>
          <a:p>
            <a:r>
              <a:rPr lang="en-US" dirty="0" err="1" smtClean="0"/>
              <a:t>REferences</a:t>
            </a:r>
            <a:endParaRPr lang="en-US" dirty="0"/>
          </a:p>
        </p:txBody>
      </p:sp>
      <p:sp>
        <p:nvSpPr>
          <p:cNvPr id="3" name="Content Placeholder 2"/>
          <p:cNvSpPr>
            <a:spLocks noGrp="1"/>
          </p:cNvSpPr>
          <p:nvPr>
            <p:ph idx="1"/>
          </p:nvPr>
        </p:nvSpPr>
        <p:spPr/>
        <p:txBody>
          <a:bodyPr>
            <a:normAutofit fontScale="85000" lnSpcReduction="10000"/>
          </a:bodyPr>
          <a:lstStyle/>
          <a:p>
            <a:pPr marL="0" indent="-457200" algn="ctr">
              <a:buNone/>
            </a:pPr>
            <a:r>
              <a:rPr lang="en-CA" dirty="0" smtClean="0"/>
              <a:t>Charles</a:t>
            </a:r>
            <a:r>
              <a:rPr lang="en-CA" dirty="0"/>
              <a:t>, P., </a:t>
            </a:r>
            <a:r>
              <a:rPr lang="en-CA" dirty="0" err="1"/>
              <a:t>Muentner</a:t>
            </a:r>
            <a:r>
              <a:rPr lang="en-CA" dirty="0"/>
              <a:t>, L., &amp; </a:t>
            </a:r>
            <a:r>
              <a:rPr lang="en-CA" dirty="0" err="1"/>
              <a:t>Kjellstrand</a:t>
            </a:r>
            <a:r>
              <a:rPr lang="en-CA" dirty="0"/>
              <a:t>, J. (2019). Parenting and incarceration: Perspectives on father-child involvement during </a:t>
            </a:r>
            <a:r>
              <a:rPr lang="en-CA" dirty="0" err="1"/>
              <a:t>reentry</a:t>
            </a:r>
            <a:r>
              <a:rPr lang="en-CA" dirty="0"/>
              <a:t> from prison. Social Service Review, 93(2), 218-261. </a:t>
            </a:r>
            <a:r>
              <a:rPr lang="en-CA" u="sng" dirty="0">
                <a:hlinkClick r:id="rId3"/>
              </a:rPr>
              <a:t>https://doi.org/10.1086/703446</a:t>
            </a:r>
            <a:endParaRPr lang="en-US" dirty="0"/>
          </a:p>
          <a:p>
            <a:pPr marL="0" indent="-457200" algn="ctr">
              <a:buNone/>
            </a:pPr>
            <a:r>
              <a:rPr lang="en-CA" dirty="0" err="1"/>
              <a:t>DeGruy</a:t>
            </a:r>
            <a:r>
              <a:rPr lang="en-CA" dirty="0"/>
              <a:t>, J., </a:t>
            </a:r>
            <a:r>
              <a:rPr lang="en-CA" dirty="0" err="1"/>
              <a:t>Kjellstrand</a:t>
            </a:r>
            <a:r>
              <a:rPr lang="en-CA" dirty="0"/>
              <a:t>, J. M., Briggs, H. E., &amp; Brennan, E. M. (2012). Racial respect and racial socialization as protective factors for African American male youth. Journal of Black Psychology, 38(4), 395-420. </a:t>
            </a:r>
            <a:r>
              <a:rPr lang="en-CA" u="sng" dirty="0">
                <a:hlinkClick r:id="rId4"/>
              </a:rPr>
              <a:t>https://doi.org/10.1177/0095798411429744</a:t>
            </a:r>
            <a:endParaRPr lang="en-US" dirty="0"/>
          </a:p>
          <a:p>
            <a:pPr marL="0" indent="-457200" algn="ctr">
              <a:buNone/>
            </a:pPr>
            <a:r>
              <a:rPr lang="en-CA" dirty="0" err="1"/>
              <a:t>Kjellstrand</a:t>
            </a:r>
            <a:r>
              <a:rPr lang="en-CA" dirty="0"/>
              <a:t>, J. M., </a:t>
            </a:r>
            <a:r>
              <a:rPr lang="en-CA" dirty="0" err="1"/>
              <a:t>Reinke</a:t>
            </a:r>
            <a:r>
              <a:rPr lang="en-CA" dirty="0"/>
              <a:t>, W. M., &amp; Eddy, J. M. (2018). Children of incarcerated parents: Development of externalizing behaviors across adolescence. Children and Youth Services Review, 94, 628-635. </a:t>
            </a:r>
            <a:r>
              <a:rPr lang="en-CA" u="sng" dirty="0">
                <a:hlinkClick r:id="rId5" tooltip="Persistent link using digital object identifier"/>
              </a:rPr>
              <a:t>https://doi.org/10.1016/j.childyouth.2018.09.003</a:t>
            </a:r>
            <a:endParaRPr lang="en-US" dirty="0"/>
          </a:p>
          <a:p>
            <a:pPr marL="0" indent="-457200" algn="ctr">
              <a:buNone/>
            </a:pPr>
            <a:r>
              <a:rPr lang="en-CA" dirty="0" err="1"/>
              <a:t>Kjellstrand</a:t>
            </a:r>
            <a:r>
              <a:rPr lang="en-CA" dirty="0"/>
              <a:t>, J., Yu, G., &amp; Eddy, J. M. (2019). Parental incarceration as a predictor of developmental trajectories of externalizing behaviors across adolescence. Children and Youth Services Review, 103, 10-17. </a:t>
            </a:r>
            <a:r>
              <a:rPr lang="en-CA" u="sng" dirty="0">
                <a:hlinkClick r:id="rId6" tooltip="Persistent link using digital object identifier"/>
              </a:rPr>
              <a:t>https://doi.org/10.1016/j.childyouth.2019.05.016</a:t>
            </a:r>
            <a:endParaRPr lang="en-US" dirty="0"/>
          </a:p>
          <a:p>
            <a:pPr marL="0" indent="-457200" algn="ctr">
              <a:buNone/>
            </a:pPr>
            <a:r>
              <a:rPr lang="en-CA" dirty="0" err="1"/>
              <a:t>Kjellstrand</a:t>
            </a:r>
            <a:r>
              <a:rPr lang="en-CA" dirty="0"/>
              <a:t>, J., Yu, G., Eddy, J. M., &amp; Clark, M. (2020). Children with incarcerated parents and developmental trajectories of internalizing problems across adolescence. American Journal of Criminal Justice, 45(1), 48-69. </a:t>
            </a:r>
            <a:r>
              <a:rPr lang="en-CA" u="sng" dirty="0">
                <a:hlinkClick r:id="rId7"/>
              </a:rPr>
              <a:t>https://doi.org/10.1007/s12103-019-09494-4</a:t>
            </a:r>
            <a:endParaRPr lang="en-US" dirty="0"/>
          </a:p>
          <a:p>
            <a:pPr marL="0" indent="-457200" algn="ctr">
              <a:buNone/>
            </a:pPr>
            <a:endParaRPr lang="en-US" dirty="0"/>
          </a:p>
        </p:txBody>
      </p:sp>
    </p:spTree>
    <p:extLst>
      <p:ext uri="{BB962C8B-B14F-4D97-AF65-F5344CB8AC3E}">
        <p14:creationId xmlns:p14="http://schemas.microsoft.com/office/powerpoint/2010/main" val="3696039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759</Words>
  <Application>Microsoft Office PowerPoint</Application>
  <PresentationFormat>Widescreen</PresentationFormat>
  <Paragraphs>61</Paragraphs>
  <Slides>6</Slides>
  <Notes>4</Notes>
  <HiddenSlides>0</HiddenSlides>
  <MMClips>4</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Times New Roman</vt:lpstr>
      <vt:lpstr>Trebuchet MS</vt:lpstr>
      <vt:lpstr>Wingdings</vt:lpstr>
      <vt:lpstr>Wingdings 3</vt:lpstr>
      <vt:lpstr>Facet</vt:lpstr>
      <vt:lpstr>Proposed solutions to the U.S. Correctional System Failures in Facilitating Family Values among Incarcerated Parents</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2021-12-02T06:39:32Z</dcterms:created>
  <dcterms:modified xsi:type="dcterms:W3CDTF">2021-12-02T06:39:42Z</dcterms:modified>
</cp:coreProperties>
</file>