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3" r:id="rId7"/>
    <p:sldId id="263" r:id="rId8"/>
    <p:sldId id="264" r:id="rId9"/>
    <p:sldId id="265" r:id="rId10"/>
    <p:sldId id="266" r:id="rId11"/>
    <p:sldId id="267" r:id="rId12"/>
    <p:sldId id="269" r:id="rId13"/>
    <p:sldId id="259" r:id="rId14"/>
    <p:sldId id="258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ri.hhs.gov/education/products/ncstate/ca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Cats and their use in Biomedical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Course</a:t>
            </a:r>
          </a:p>
          <a:p>
            <a:pPr algn="ctr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8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Uses in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Cats are used in a variety of research studies for different purposes that are designed to mimic the human condition and provide data that may be useful in human studies </a:t>
            </a:r>
          </a:p>
          <a:p>
            <a:r>
              <a:rPr lang="en-US" sz="2800" dirty="0" smtClean="0"/>
              <a:t>Cats may be used to study orthopedic and skeletal problems, neurological and spinal conditions, muscle inflammation, infectious diseases, genetic conditions, digestive diseases, cancer, and other conditions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745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96721"/>
            <a:ext cx="8596668" cy="1320800"/>
          </a:xfrm>
        </p:spPr>
        <p:txBody>
          <a:bodyPr/>
          <a:lstStyle/>
          <a:p>
            <a:r>
              <a:rPr lang="en-US" dirty="0" smtClean="0"/>
              <a:t>Synopsis of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 study by Li et.al (2015) examined the role of feline herpesvirus (FeHV-1) and its impact on ocular diseases and </a:t>
            </a:r>
            <a:r>
              <a:rPr lang="en-US" sz="2400" dirty="0" err="1" smtClean="0"/>
              <a:t>rhinotracheitis</a:t>
            </a:r>
            <a:r>
              <a:rPr lang="en-US" sz="2400" dirty="0" smtClean="0"/>
              <a:t> in cats</a:t>
            </a:r>
          </a:p>
          <a:p>
            <a:r>
              <a:rPr lang="en-US" sz="2400" dirty="0" smtClean="0"/>
              <a:t>Ocular and respiratory mucosa explants were extracted from three euthanized cats, ages four and nine</a:t>
            </a:r>
          </a:p>
          <a:p>
            <a:pPr lvl="1"/>
            <a:r>
              <a:rPr lang="en-US" sz="2200" dirty="0" smtClean="0"/>
              <a:t>The corneas, palpebral conjunctiva, and proximal trachea were harvested for further analysis using a laminar flow hood</a:t>
            </a:r>
          </a:p>
          <a:p>
            <a:pPr lvl="1"/>
            <a:r>
              <a:rPr lang="en-US" sz="2200" dirty="0" smtClean="0"/>
              <a:t>Explants were derived by extracting tissues from the animals to create cultures that were inoculated with the </a:t>
            </a:r>
            <a:r>
              <a:rPr lang="en-US" sz="2200" dirty="0" err="1" smtClean="0"/>
              <a:t>FeH</a:t>
            </a:r>
            <a:r>
              <a:rPr lang="en-US" sz="2200" dirty="0" err="1" smtClean="0"/>
              <a:t>V</a:t>
            </a:r>
            <a:r>
              <a:rPr lang="en-US" sz="2200" dirty="0" smtClean="0"/>
              <a:t>- virus</a:t>
            </a:r>
            <a:endParaRPr lang="en-US" sz="2200" dirty="0" smtClean="0"/>
          </a:p>
          <a:p>
            <a:r>
              <a:rPr lang="en-US" sz="2400" dirty="0" smtClean="0"/>
              <a:t>Inoculating the explants with FeHV-1 demonstrated the emergence of infection in the respiratory mucosa at a higher level than in ocular mucosa </a:t>
            </a:r>
          </a:p>
          <a:p>
            <a:pPr marL="0" indent="0">
              <a:buNone/>
            </a:pPr>
            <a:r>
              <a:rPr lang="en-US" sz="1400" dirty="0" smtClean="0"/>
              <a:t>Source: Li et.al, 2015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89945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This research study was useful because it </a:t>
            </a:r>
            <a:r>
              <a:rPr lang="en-US" sz="2400" dirty="0" smtClean="0"/>
              <a:t>evaluated the conditions under which feline herpesvirus has a significant impact on respiratory and ocular infection development in cats</a:t>
            </a:r>
            <a:endParaRPr lang="en-US" sz="2400" dirty="0"/>
          </a:p>
          <a:p>
            <a:r>
              <a:rPr lang="en-US" sz="2400" dirty="0" smtClean="0"/>
              <a:t>This approach is effective because fewer cats are required for experiments when explants are able to be produced in the laboratory setting</a:t>
            </a:r>
          </a:p>
          <a:p>
            <a:r>
              <a:rPr lang="en-US" sz="2400" dirty="0" smtClean="0"/>
              <a:t>This concept balances the concept of </a:t>
            </a:r>
            <a:r>
              <a:rPr lang="en-US" sz="2400" i="1" dirty="0" smtClean="0"/>
              <a:t>in vitro </a:t>
            </a:r>
            <a:r>
              <a:rPr lang="en-US" sz="2400" dirty="0" smtClean="0"/>
              <a:t>cell cultures and </a:t>
            </a:r>
            <a:r>
              <a:rPr lang="en-US" sz="2400" i="1" dirty="0" smtClean="0"/>
              <a:t>in vivo </a:t>
            </a:r>
            <a:r>
              <a:rPr lang="en-US" sz="2400" dirty="0" smtClean="0"/>
              <a:t>animals that are required for laboratory experiments </a:t>
            </a:r>
          </a:p>
          <a:p>
            <a:r>
              <a:rPr lang="en-US" sz="2400" dirty="0" smtClean="0"/>
              <a:t>The impact of FeHV-1 on ocular tissues is conjunctivitis and may be used to evaluate the human form of the disease that occurs as a result of </a:t>
            </a:r>
            <a:r>
              <a:rPr lang="en-US" sz="2400" smtClean="0"/>
              <a:t>viral influence </a:t>
            </a:r>
            <a:endParaRPr lang="en-US" sz="2400" dirty="0" smtClean="0"/>
          </a:p>
          <a:p>
            <a:r>
              <a:rPr lang="en-US" sz="1400" dirty="0" smtClean="0"/>
              <a:t>Source: Li et.al, 2015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94083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2283"/>
            <a:ext cx="8596668" cy="521594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Since cats are considered as pets in many cultures, their use in research studies is often opposed in many communities</a:t>
            </a:r>
          </a:p>
          <a:p>
            <a:r>
              <a:rPr lang="en-US" sz="2400" dirty="0" smtClean="0"/>
              <a:t>Animals must be provided with adequate food, shelter, and water under the appropriate temperatures</a:t>
            </a:r>
          </a:p>
          <a:p>
            <a:r>
              <a:rPr lang="en-US" sz="2400" dirty="0" smtClean="0"/>
              <a:t>Cats must be properly handled within research laboratories and by using methods that lead to a low risk of discomfort, distress, and pain</a:t>
            </a:r>
          </a:p>
          <a:p>
            <a:r>
              <a:rPr lang="en-US" sz="2400" dirty="0" smtClean="0"/>
              <a:t>All training must be properly conducted and evaluated prior to handling animals</a:t>
            </a:r>
          </a:p>
          <a:p>
            <a:r>
              <a:rPr lang="en-US" sz="2400" dirty="0" smtClean="0"/>
              <a:t>Any breaches of ethics must be addressed and disciplined as necessary</a:t>
            </a:r>
          </a:p>
          <a:p>
            <a:r>
              <a:rPr lang="en-US" sz="1400" dirty="0" smtClean="0"/>
              <a:t>Source: University of Minnesota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08277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Requirements and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55443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Cats must be treated under humane circumstances at all times when used for research purposes</a:t>
            </a:r>
          </a:p>
          <a:p>
            <a:r>
              <a:rPr lang="en-US" sz="2400" dirty="0" smtClean="0"/>
              <a:t>Cats used for scientific research must be protected under the regulations set forth by federal organizations and governed by Institutional Animal Care and Use Committees (IACUCs) within research organizations</a:t>
            </a:r>
          </a:p>
          <a:p>
            <a:r>
              <a:rPr lang="en-US" sz="2400" dirty="0" smtClean="0"/>
              <a:t>Cats should be used sparingly in research studies and only when other options have been exhausted </a:t>
            </a:r>
          </a:p>
          <a:p>
            <a:r>
              <a:rPr lang="en-US" sz="2400" dirty="0" smtClean="0"/>
              <a:t>All researchers must be properly trained in the treatment of cats</a:t>
            </a:r>
          </a:p>
          <a:p>
            <a:r>
              <a:rPr lang="en-US" sz="2400" dirty="0" smtClean="0"/>
              <a:t>Anesthesia and drugs must be used according to strict regulations</a:t>
            </a:r>
          </a:p>
          <a:p>
            <a:r>
              <a:rPr lang="en-US" sz="1400" dirty="0" smtClean="0"/>
              <a:t>Source: University of Minnesota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4268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Feelings and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 a cat owner, I find it difficult to use cats for research purposes, but I recognize their appeal and attractiveness for researchers</a:t>
            </a:r>
          </a:p>
          <a:p>
            <a:r>
              <a:rPr lang="en-US" sz="2400" dirty="0" smtClean="0"/>
              <a:t>It is important to develop strategies that will promote safe and humane practices for cats used in research</a:t>
            </a:r>
          </a:p>
          <a:p>
            <a:r>
              <a:rPr lang="en-US" sz="2400" dirty="0" smtClean="0"/>
              <a:t>In spite of my personal objections to using cats for research purposes, dissection in high school and college laboratories is a useful educational tool</a:t>
            </a:r>
          </a:p>
          <a:p>
            <a:r>
              <a:rPr lang="en-US" sz="2400" dirty="0" smtClean="0"/>
              <a:t>Cats possess strong personal meaning, but their mammalian characteristics are undoubtedly appropriate for research on some levels</a:t>
            </a:r>
          </a:p>
        </p:txBody>
      </p:sp>
    </p:spTree>
    <p:extLst>
      <p:ext uri="{BB962C8B-B14F-4D97-AF65-F5344CB8AC3E}">
        <p14:creationId xmlns:p14="http://schemas.microsoft.com/office/powerpoint/2010/main" val="3112670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Cats are a complex species with a unique set of instincts and level of intelligence</a:t>
            </a:r>
          </a:p>
          <a:p>
            <a:r>
              <a:rPr lang="en-US" sz="2400" dirty="0" smtClean="0"/>
              <a:t>Cats must possess specific characteristics in order to be effectively utilized in research studies</a:t>
            </a:r>
          </a:p>
          <a:p>
            <a:r>
              <a:rPr lang="en-US" sz="2400" dirty="0" smtClean="0"/>
              <a:t>Cats possess mammalian anatomy and physiology characteristics that are commonly recognized</a:t>
            </a:r>
          </a:p>
          <a:p>
            <a:r>
              <a:rPr lang="en-US" sz="2400" dirty="0" smtClean="0"/>
              <a:t>Their size and relative docility make them ideal for some research studies</a:t>
            </a:r>
          </a:p>
          <a:p>
            <a:r>
              <a:rPr lang="en-US" sz="2400" dirty="0" smtClean="0"/>
              <a:t>Cats must be handled carefully, safely and in an ethically responsible manner at all times when used for research studies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410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Cornell University. Cat husbandry. Retrieved from</a:t>
            </a:r>
          </a:p>
          <a:p>
            <a:pPr lvl="1"/>
            <a:r>
              <a:rPr lang="en-US" dirty="0"/>
              <a:t>https://www.research.cornell.edu/care/documents/ACUPs/ACUP516.pdf</a:t>
            </a:r>
            <a:endParaRPr lang="en-US" dirty="0" smtClean="0"/>
          </a:p>
          <a:p>
            <a:r>
              <a:rPr lang="en-US" dirty="0" smtClean="0"/>
              <a:t>Department of Health and Human Services. Cats. Retrieved from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ori.hhs.gov/education/products/ncstate/cat.htm</a:t>
            </a:r>
            <a:endParaRPr lang="en-US" dirty="0" smtClean="0"/>
          </a:p>
          <a:p>
            <a:r>
              <a:rPr lang="en-US" dirty="0" smtClean="0"/>
              <a:t>The Humane Society of the United States. Cat chat: understanding feline language. </a:t>
            </a:r>
            <a:r>
              <a:rPr lang="en-US" dirty="0"/>
              <a:t>Retrieved from http://www.humanesociety.org/animals/cats/tips/cat_communication.html?referrer=https://www.google.com/</a:t>
            </a:r>
            <a:endParaRPr lang="en-US" dirty="0" smtClean="0"/>
          </a:p>
          <a:p>
            <a:r>
              <a:rPr lang="en-US" dirty="0"/>
              <a:t>Li, Y., Van </a:t>
            </a:r>
            <a:r>
              <a:rPr lang="en-US" dirty="0" err="1"/>
              <a:t>Cleemput</a:t>
            </a:r>
            <a:r>
              <a:rPr lang="en-US" dirty="0"/>
              <a:t>, J., </a:t>
            </a:r>
            <a:r>
              <a:rPr lang="en-US" dirty="0" err="1"/>
              <a:t>Qiu</a:t>
            </a:r>
            <a:r>
              <a:rPr lang="en-US" dirty="0"/>
              <a:t>, Y., Reddy, V. R., </a:t>
            </a:r>
            <a:r>
              <a:rPr lang="en-US" dirty="0" err="1"/>
              <a:t>Mateusen</a:t>
            </a:r>
            <a:r>
              <a:rPr lang="en-US" dirty="0"/>
              <a:t>, B., &amp; </a:t>
            </a:r>
            <a:r>
              <a:rPr lang="en-US" dirty="0" err="1"/>
              <a:t>Nauwynck</a:t>
            </a:r>
            <a:r>
              <a:rPr lang="en-US" dirty="0"/>
              <a:t>, H. J. </a:t>
            </a:r>
            <a:r>
              <a:rPr lang="en-US" dirty="0" smtClean="0"/>
              <a:t>(</a:t>
            </a:r>
            <a:r>
              <a:rPr lang="en-US" dirty="0"/>
              <a:t>2015). Ex vivo modeling of feline herpesvirus replication in ocular and respiratory mucosae, the primary targets of infection. </a:t>
            </a:r>
            <a:r>
              <a:rPr lang="en-US" i="1" dirty="0"/>
              <a:t>Virus research</a:t>
            </a:r>
            <a:r>
              <a:rPr lang="en-US" dirty="0"/>
              <a:t>, </a:t>
            </a:r>
            <a:r>
              <a:rPr lang="en-US" i="1" dirty="0"/>
              <a:t>210</a:t>
            </a:r>
            <a:r>
              <a:rPr lang="en-US" dirty="0"/>
              <a:t>, 227-231.</a:t>
            </a:r>
            <a:r>
              <a:rPr lang="en-US" dirty="0" smtClean="0"/>
              <a:t>University </a:t>
            </a:r>
            <a:r>
              <a:rPr lang="en-US" dirty="0" smtClean="0"/>
              <a:t>of Minnesota. Ethics and alternatives. Retrieved </a:t>
            </a:r>
            <a:r>
              <a:rPr lang="en-US" dirty="0" smtClean="0"/>
              <a:t>from https</a:t>
            </a:r>
            <a:r>
              <a:rPr lang="en-US" dirty="0"/>
              <a:t>://www.ahc.umn.edu/rar/ethics.html</a:t>
            </a:r>
            <a:endParaRPr lang="en-US" dirty="0" smtClean="0"/>
          </a:p>
          <a:p>
            <a:r>
              <a:rPr lang="en-US" dirty="0" smtClean="0"/>
              <a:t>University of Washington. Cat anatomy and physiology. Retrieved from</a:t>
            </a:r>
          </a:p>
          <a:p>
            <a:pPr lvl="1"/>
            <a:r>
              <a:rPr lang="en-US" dirty="0"/>
              <a:t>http://4h.wsu.edu/em2778cd/pdf/EM4289E.pdf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137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Also known as </a:t>
            </a:r>
            <a:r>
              <a:rPr lang="en-US" sz="2400" dirty="0" err="1" smtClean="0"/>
              <a:t>Felis</a:t>
            </a:r>
            <a:r>
              <a:rPr lang="en-US" sz="2400" dirty="0" smtClean="0"/>
              <a:t> </a:t>
            </a:r>
            <a:r>
              <a:rPr lang="en-US" sz="2400" dirty="0" err="1" smtClean="0"/>
              <a:t>sylvestris</a:t>
            </a:r>
            <a:r>
              <a:rPr lang="en-US" sz="2400" dirty="0" smtClean="0"/>
              <a:t> </a:t>
            </a:r>
            <a:r>
              <a:rPr lang="en-US" sz="2400" dirty="0" err="1" smtClean="0"/>
              <a:t>catus</a:t>
            </a:r>
            <a:r>
              <a:rPr lang="en-US" sz="2400" dirty="0" smtClean="0"/>
              <a:t>, Order </a:t>
            </a:r>
            <a:r>
              <a:rPr lang="en-US" sz="2400" dirty="0" err="1" smtClean="0"/>
              <a:t>Carnivora</a:t>
            </a:r>
            <a:r>
              <a:rPr lang="en-US" sz="2400" dirty="0" smtClean="0"/>
              <a:t>, Family </a:t>
            </a:r>
            <a:r>
              <a:rPr lang="en-US" sz="2400" dirty="0" err="1" smtClean="0"/>
              <a:t>Felidae</a:t>
            </a:r>
            <a:endParaRPr lang="en-US" sz="2400" dirty="0" smtClean="0"/>
          </a:p>
          <a:p>
            <a:r>
              <a:rPr lang="en-US" sz="2400" dirty="0" smtClean="0"/>
              <a:t>Cats were in existence in ancient Egypt and were often used to reduce rodent populations</a:t>
            </a:r>
          </a:p>
          <a:p>
            <a:r>
              <a:rPr lang="en-US" sz="2400" dirty="0" smtClean="0"/>
              <a:t>The British were introduced to cats during the Roman Empire </a:t>
            </a:r>
          </a:p>
          <a:p>
            <a:r>
              <a:rPr lang="en-US" sz="2400" dirty="0" smtClean="0"/>
              <a:t>Feral (wild/non-domesticated) cats are very common and overpopulated in some areas; population control efforts have been controversial and have led to interest in recombinant DNA technology as a source of contraception</a:t>
            </a:r>
          </a:p>
          <a:p>
            <a:r>
              <a:rPr lang="en-US" sz="1400" dirty="0" smtClean="0"/>
              <a:t>Source: Department of Health &amp;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368918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Cat use in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0919"/>
            <a:ext cx="8596668" cy="4650444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Stray cats used very early by Claude Bernard due to their size and availability </a:t>
            </a:r>
          </a:p>
          <a:p>
            <a:r>
              <a:rPr lang="en-US" sz="2400" dirty="0"/>
              <a:t>Popular in neurological, brain, vision, and toxicology studies </a:t>
            </a:r>
          </a:p>
          <a:p>
            <a:r>
              <a:rPr lang="en-US" sz="2400" dirty="0"/>
              <a:t>Used as a common mammalian model</a:t>
            </a:r>
          </a:p>
          <a:p>
            <a:r>
              <a:rPr lang="en-US" sz="2400" dirty="0"/>
              <a:t>Often used for dissection as a learning tool </a:t>
            </a:r>
          </a:p>
          <a:p>
            <a:r>
              <a:rPr lang="en-US" sz="2400" dirty="0" smtClean="0"/>
              <a:t>Cats used for research are purpose bred and are docile in order to facilitate effective outcomes; feral cats are not ideal for these conditions</a:t>
            </a:r>
          </a:p>
          <a:p>
            <a:r>
              <a:rPr lang="en-US" sz="2400" dirty="0" smtClean="0"/>
              <a:t>Cats bred for research are free of infectious diseases to better control the variables that impact research studies</a:t>
            </a:r>
          </a:p>
          <a:p>
            <a:r>
              <a:rPr lang="en-US" sz="1600" dirty="0" smtClean="0"/>
              <a:t>Source: Department of Health &amp; Human Services</a:t>
            </a:r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435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Breeds used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Cats used in research studies must be acquired from legal organizations who breed cats for this specific purpose</a:t>
            </a:r>
          </a:p>
          <a:p>
            <a:r>
              <a:rPr lang="en-US" sz="2400" dirty="0" smtClean="0"/>
              <a:t>Cats are typically bred on purpose to serve as subjects for research studies</a:t>
            </a:r>
          </a:p>
          <a:p>
            <a:r>
              <a:rPr lang="en-US" sz="2400" dirty="0" smtClean="0"/>
              <a:t>These cats do not possess infectious diseases </a:t>
            </a:r>
          </a:p>
          <a:p>
            <a:r>
              <a:rPr lang="en-US" sz="2400" dirty="0" smtClean="0"/>
              <a:t>Cats are generally even-tempered and do not experience the same levels of stress as cats who are feral or who are raised as house pets</a:t>
            </a:r>
          </a:p>
          <a:p>
            <a:r>
              <a:rPr lang="en-US" sz="2400" dirty="0" smtClean="0"/>
              <a:t>Cats must be acquired from organizations who provide humane treatment of the animals </a:t>
            </a:r>
          </a:p>
          <a:p>
            <a:r>
              <a:rPr lang="en-US" sz="2400" dirty="0" smtClean="0"/>
              <a:t>Cat breeds include domestic shorthair; cats are non-feral</a:t>
            </a:r>
          </a:p>
          <a:p>
            <a:r>
              <a:rPr lang="en-US" sz="1400" dirty="0" smtClean="0"/>
              <a:t>Source: Department of Health &amp; Human Services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518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and 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053527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 smtClean="0"/>
              <a:t>Cats possess all five senses and can see and hear extremely well</a:t>
            </a:r>
          </a:p>
          <a:p>
            <a:r>
              <a:rPr lang="en-US" sz="2600" dirty="0" smtClean="0"/>
              <a:t>The papillae of a cat’s tongue supports licking the skin clean and meat off of a bone, and each papillae contains taste buds</a:t>
            </a:r>
          </a:p>
          <a:p>
            <a:r>
              <a:rPr lang="en-US" sz="2600" dirty="0" smtClean="0"/>
              <a:t>Cats have 230 bones and comprise five separate areas: skull, ribs, forelegs hind legs, and spinal column</a:t>
            </a:r>
          </a:p>
          <a:p>
            <a:r>
              <a:rPr lang="en-US" sz="2600" dirty="0" smtClean="0"/>
              <a:t>Cat muscles are designed to walk, run, twist, and leap and are comprised of cardiac, striated, and smooth muscles</a:t>
            </a:r>
          </a:p>
          <a:p>
            <a:r>
              <a:rPr lang="en-US" sz="2600" dirty="0" smtClean="0"/>
              <a:t>There are 30 teeth in the adult cat (4 canines, 12 incisors, 10 premolars, 4 molars</a:t>
            </a:r>
          </a:p>
          <a:p>
            <a:r>
              <a:rPr lang="en-US" sz="2600" dirty="0" smtClean="0"/>
              <a:t>Cats mate by using a special yowl, using induced ovulation and a pregnancy period </a:t>
            </a:r>
            <a:r>
              <a:rPr lang="en-US" sz="2600" smtClean="0"/>
              <a:t>of approximately 68 days</a:t>
            </a:r>
            <a:endParaRPr lang="en-US" sz="2600" dirty="0" smtClean="0"/>
          </a:p>
          <a:p>
            <a:r>
              <a:rPr lang="en-US" sz="1400" dirty="0" smtClean="0"/>
              <a:t>Source: Washington State University 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150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and 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529321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Cats have several gaits, including the walk with 4 beats; trot with 2 beats; and the run with 3 beats</a:t>
            </a:r>
          </a:p>
          <a:p>
            <a:r>
              <a:rPr lang="en-US" sz="2400" dirty="0" smtClean="0"/>
              <a:t>Cats have mammalian respiratory system function, including a diaphragm</a:t>
            </a:r>
          </a:p>
          <a:p>
            <a:r>
              <a:rPr lang="en-US" sz="2400" dirty="0" smtClean="0"/>
              <a:t>The resting heart rate of a cat is 120 beats per minute</a:t>
            </a:r>
          </a:p>
          <a:p>
            <a:r>
              <a:rPr lang="en-US" sz="2400" dirty="0" smtClean="0"/>
              <a:t>The digestive system includes the esophagus, stomach, small intestine, large intestine, liver, and pancreas</a:t>
            </a:r>
          </a:p>
          <a:p>
            <a:r>
              <a:rPr lang="en-US" sz="2400" dirty="0" smtClean="0"/>
              <a:t>Cats possess a high fertility rate and must be spayed or neutered in order to prevent reproduction</a:t>
            </a:r>
          </a:p>
          <a:p>
            <a:r>
              <a:rPr lang="en-US" sz="2400" dirty="0" smtClean="0"/>
              <a:t>Cat behavior is nuanced, intelligent, and highly unique in many ways</a:t>
            </a:r>
          </a:p>
          <a:p>
            <a:r>
              <a:rPr lang="en-US" sz="1400" dirty="0" smtClean="0"/>
              <a:t>Source: Washington State </a:t>
            </a:r>
            <a:r>
              <a:rPr lang="en-US" sz="1400" dirty="0" err="1" smtClean="0"/>
              <a:t>UNiversity</a:t>
            </a:r>
            <a:r>
              <a:rPr lang="en-US" sz="1400" dirty="0" smtClean="0"/>
              <a:t>.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8556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and Restraint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792111"/>
          </a:xfrm>
        </p:spPr>
        <p:txBody>
          <a:bodyPr>
            <a:normAutofit fontScale="55000" lnSpcReduction="20000"/>
          </a:bodyPr>
          <a:lstStyle/>
          <a:p>
            <a:r>
              <a:rPr lang="en-US" sz="2900" dirty="0" smtClean="0"/>
              <a:t>Cats possess a complex behavioral acumen and intelligence that enable some degree of analytical thought</a:t>
            </a:r>
          </a:p>
          <a:p>
            <a:r>
              <a:rPr lang="en-US" sz="2900" dirty="0" smtClean="0"/>
              <a:t>Cats’ temperaments vary from one animal to the next and prefer habits rather than change</a:t>
            </a:r>
          </a:p>
          <a:p>
            <a:r>
              <a:rPr lang="en-US" sz="2900" dirty="0" smtClean="0"/>
              <a:t>Cats may possess physiological and psychological challenges that must be distinguished</a:t>
            </a:r>
          </a:p>
          <a:p>
            <a:r>
              <a:rPr lang="en-US" sz="2900" dirty="0" smtClean="0"/>
              <a:t>Cats may possess anger, courage and affection</a:t>
            </a:r>
          </a:p>
          <a:p>
            <a:r>
              <a:rPr lang="en-US" sz="2900" dirty="0" smtClean="0"/>
              <a:t>Cats must be handled carefully in order to minimize stress and prevent retaliation and anger in the form of biting, scratching or other behaviors</a:t>
            </a:r>
          </a:p>
          <a:p>
            <a:r>
              <a:rPr lang="en-US" sz="2900" dirty="0" smtClean="0"/>
              <a:t>Cats are handled on the back of the neck where there is loose skin; blankets or heavy towels are also used over the head to manipulate the cat and then they are picked up normally </a:t>
            </a:r>
          </a:p>
          <a:p>
            <a:r>
              <a:rPr lang="en-US" sz="2900" dirty="0" smtClean="0"/>
              <a:t>Cat bags may be used to restrain laboratory cats</a:t>
            </a:r>
          </a:p>
          <a:p>
            <a:r>
              <a:rPr lang="en-US" sz="2900" dirty="0" smtClean="0"/>
              <a:t>Extending the hind limbs while holding the scruff is a form of restraint and results in stretching the cat</a:t>
            </a:r>
          </a:p>
          <a:p>
            <a:r>
              <a:rPr lang="en-US" sz="2900" dirty="0" smtClean="0"/>
              <a:t>Cats are administered injections in the cephalic vein, quadriceps, and scruff of the back</a:t>
            </a:r>
            <a:endParaRPr lang="en-US" sz="2400" dirty="0" smtClean="0"/>
          </a:p>
          <a:p>
            <a:r>
              <a:rPr lang="en-US" sz="1400" dirty="0" smtClean="0"/>
              <a:t>Source: Washington University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1764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Husbandry and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330" y="1403797"/>
            <a:ext cx="8596668" cy="4637565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 smtClean="0"/>
              <a:t>Cages must be appropriately sized to allow cats to move around, and cages must have options for sanitation </a:t>
            </a:r>
          </a:p>
          <a:p>
            <a:r>
              <a:rPr lang="en-US" sz="2400" dirty="0" smtClean="0"/>
              <a:t>Surfaces should be smooth and with limited angles in order to prevent dirt and debris from accumulating in these cages</a:t>
            </a:r>
          </a:p>
          <a:p>
            <a:r>
              <a:rPr lang="en-US" sz="2400" dirty="0" smtClean="0"/>
              <a:t>Enclosures should be designed to prevent escape and injury </a:t>
            </a:r>
          </a:p>
          <a:p>
            <a:r>
              <a:rPr lang="en-US" sz="2400" dirty="0" smtClean="0"/>
              <a:t>Food must be used to prevent spoilage and bowls should be used for the same cages</a:t>
            </a:r>
          </a:p>
          <a:p>
            <a:r>
              <a:rPr lang="en-US" sz="2400" dirty="0" smtClean="0"/>
              <a:t>Cats must be fed food that meets proper nutritional standards, using feline nutritional guidelines from the National Research Council</a:t>
            </a:r>
          </a:p>
          <a:p>
            <a:r>
              <a:rPr lang="en-US" sz="2400" dirty="0" smtClean="0"/>
              <a:t>Food should be administered in a bowl that is attached to the inside of the cage, typically 70 grams of dry or 190 grams of canned food daily </a:t>
            </a:r>
          </a:p>
          <a:p>
            <a:r>
              <a:rPr lang="en-US" sz="2400" dirty="0" smtClean="0"/>
              <a:t>Food should be properly stored off the floor and in vermin-resistant containers, along with proper management of perishable foods to prevent spoiling </a:t>
            </a:r>
          </a:p>
          <a:p>
            <a:r>
              <a:rPr lang="en-US" sz="2400" dirty="0" smtClean="0"/>
              <a:t>Many diets include foods with preservatives that last up to six months, unless Vitamin C is present, which lasts around three months</a:t>
            </a:r>
          </a:p>
          <a:p>
            <a:r>
              <a:rPr lang="en-US" sz="2400" dirty="0" smtClean="0"/>
              <a:t>Fresh water should be given daily </a:t>
            </a:r>
          </a:p>
          <a:p>
            <a:r>
              <a:rPr lang="en-US" sz="2400" dirty="0" smtClean="0"/>
              <a:t>Facility temperatures must meet approved guidelines </a:t>
            </a:r>
          </a:p>
          <a:p>
            <a:r>
              <a:rPr lang="en-US" sz="1400" dirty="0" smtClean="0"/>
              <a:t>Source: Cornell </a:t>
            </a:r>
            <a:r>
              <a:rPr lang="en-US" sz="1400" dirty="0" err="1" smtClean="0"/>
              <a:t>Unviersity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531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and Environmental Enrichment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2283"/>
            <a:ext cx="8596668" cy="51773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Cats possess a unique set of behaviors and speak their own type of language</a:t>
            </a:r>
          </a:p>
          <a:p>
            <a:r>
              <a:rPr lang="en-US" sz="2400" dirty="0" smtClean="0"/>
              <a:t>Cats vocalize in different ways, including meowing, chirping, trilling, purring, howling, growling, hissing, spitting, chattering, and twittering </a:t>
            </a:r>
          </a:p>
          <a:p>
            <a:r>
              <a:rPr lang="en-US" sz="2400" dirty="0" smtClean="0"/>
              <a:t>Cat ears may be forward (happy or alert); backward or sideways (frightened or angry); and swiveling (attentive)</a:t>
            </a:r>
          </a:p>
          <a:p>
            <a:r>
              <a:rPr lang="en-US" sz="2400" dirty="0" smtClean="0"/>
              <a:t>Cat pupils may be constricted (aggressive or content) or dilated (nervous, playful, submissive)</a:t>
            </a:r>
          </a:p>
          <a:p>
            <a:r>
              <a:rPr lang="en-US" sz="2400" dirty="0" smtClean="0"/>
              <a:t>Cat tails may be erect (happy and alert); going back and forth (agitated); and tucked between legs (anxious)</a:t>
            </a:r>
          </a:p>
          <a:p>
            <a:r>
              <a:rPr lang="en-US" sz="1400" dirty="0" smtClean="0"/>
              <a:t>Source: The Humane Society of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38544399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1712</Words>
  <Application>Microsoft Office PowerPoint</Application>
  <PresentationFormat>Widescreen</PresentationFormat>
  <Paragraphs>122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Cats and their use in Biomedical Research</vt:lpstr>
      <vt:lpstr>General Background </vt:lpstr>
      <vt:lpstr>History of Cat use in Research </vt:lpstr>
      <vt:lpstr>Specific Breeds used in Research</vt:lpstr>
      <vt:lpstr>Anatomy and Physiology</vt:lpstr>
      <vt:lpstr>Anatomy and Physiology</vt:lpstr>
      <vt:lpstr>Handling and Restraint</vt:lpstr>
      <vt:lpstr>Husbandry and Diet</vt:lpstr>
      <vt:lpstr>Behavior and Environmental Enrichment</vt:lpstr>
      <vt:lpstr>Specific Uses in Research </vt:lpstr>
      <vt:lpstr>Synopsis of Experiment</vt:lpstr>
      <vt:lpstr>Benefits of the Experiment</vt:lpstr>
      <vt:lpstr>Ethical Issues</vt:lpstr>
      <vt:lpstr>Special Requirements and Regulations</vt:lpstr>
      <vt:lpstr>Personal Feelings and Impressions</vt:lpstr>
      <vt:lpstr>Summary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2015-11-09T01:22:50Z</dcterms:created>
  <dcterms:modified xsi:type="dcterms:W3CDTF">2015-11-15T20:19:25Z</dcterms:modified>
</cp:coreProperties>
</file>