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56" r:id="rId2"/>
    <p:sldId id="257" r:id="rId3"/>
    <p:sldId id="258" r:id="rId4"/>
    <p:sldId id="262" r:id="rId5"/>
    <p:sldId id="263" r:id="rId6"/>
    <p:sldId id="259" r:id="rId7"/>
    <p:sldId id="260" r:id="rId8"/>
    <p:sldId id="261" r:id="rId9"/>
    <p:sldId id="26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-1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11/4/15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11/4/15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11/4/15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11/4/15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11/4/15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11/4/15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11/4/15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11/4/15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11/4/15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11/4/15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11/4/15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11/4/15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Health Policy Presentation: HIV Screening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Name</a:t>
            </a:r>
          </a:p>
          <a:p>
            <a:r>
              <a:rPr lang="en-US" dirty="0" smtClean="0"/>
              <a:t>Class</a:t>
            </a:r>
          </a:p>
          <a:p>
            <a:r>
              <a:rPr lang="en-US" dirty="0" smtClean="0"/>
              <a:t>Professor</a:t>
            </a:r>
          </a:p>
          <a:p>
            <a:r>
              <a:rPr lang="en-US" dirty="0" smtClean="0"/>
              <a:t>November 3,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268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HIV?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317" y="1600200"/>
            <a:ext cx="3422109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HIV is the human immunodeficiency virus</a:t>
            </a:r>
          </a:p>
          <a:p>
            <a:endParaRPr lang="en-US" dirty="0"/>
          </a:p>
          <a:p>
            <a:r>
              <a:rPr lang="en-US" dirty="0" smtClean="0"/>
              <a:t>It attacks the immune system of infected individuals, causing them to become sick easily (</a:t>
            </a:r>
            <a:r>
              <a:rPr lang="en-US" dirty="0" err="1" smtClean="0"/>
              <a:t>Douek</a:t>
            </a:r>
            <a:r>
              <a:rPr lang="en-US" dirty="0" smtClean="0"/>
              <a:t> et al., 2009)</a:t>
            </a:r>
          </a:p>
          <a:p>
            <a:endParaRPr lang="en-US" dirty="0"/>
          </a:p>
          <a:p>
            <a:r>
              <a:rPr lang="en-US" dirty="0" smtClean="0"/>
              <a:t>As of 2014, there were 36.9 million people living with HIV (</a:t>
            </a:r>
            <a:r>
              <a:rPr lang="en-US" dirty="0" err="1" smtClean="0"/>
              <a:t>Ku,mar</a:t>
            </a:r>
            <a:r>
              <a:rPr lang="en-US" dirty="0" smtClean="0"/>
              <a:t>, 2012)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8382" y="2026279"/>
            <a:ext cx="4178818" cy="314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889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HIV Detection Initiatives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9252" y="1600200"/>
            <a:ext cx="3437947" cy="4800600"/>
          </a:xfrm>
        </p:spPr>
        <p:txBody>
          <a:bodyPr/>
          <a:lstStyle/>
          <a:p>
            <a:r>
              <a:rPr lang="en-US" dirty="0" smtClean="0"/>
              <a:t>Approximately 1.3 million die from HIV-induced AIDS each year</a:t>
            </a:r>
          </a:p>
          <a:p>
            <a:endParaRPr lang="en-US" dirty="0"/>
          </a:p>
          <a:p>
            <a:r>
              <a:rPr lang="en-US" dirty="0" smtClean="0"/>
              <a:t>Many people with HIV are not aware of immune system damage until it is too late</a:t>
            </a:r>
          </a:p>
          <a:p>
            <a:endParaRPr lang="en-US" dirty="0"/>
          </a:p>
          <a:p>
            <a:r>
              <a:rPr lang="en-US" dirty="0" smtClean="0"/>
              <a:t>Advanced screening for HIV can save thousands of lives each year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50" y="1796142"/>
            <a:ext cx="4555702" cy="4075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313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r>
              <a:rPr lang="en-US" dirty="0" smtClean="0"/>
              <a:t>Type of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91083"/>
            <a:ext cx="3419878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Currently, this HIV screening legislation is being implemented by NYC but it would be beneficial to expand it to the state and nation (Health NY, </a:t>
            </a:r>
            <a:r>
              <a:rPr lang="en-US" dirty="0" err="1" smtClean="0"/>
              <a:t>n.d.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Specifically, this law was passed by NYC congress</a:t>
            </a:r>
          </a:p>
          <a:p>
            <a:endParaRPr lang="en-US" dirty="0"/>
          </a:p>
          <a:p>
            <a:r>
              <a:rPr lang="en-US" dirty="0" smtClean="0"/>
              <a:t>This will influence nursing practice because it will allow us to provide patients with more comprehensive care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00" y="2101625"/>
            <a:ext cx="4477100" cy="2979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115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the 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HIV is transmitted either sexually or through the sharing of needles (Weiss, 1993)</a:t>
            </a:r>
          </a:p>
          <a:p>
            <a:endParaRPr lang="en-US" dirty="0"/>
          </a:p>
          <a:p>
            <a:r>
              <a:rPr lang="en-US" dirty="0" smtClean="0"/>
              <a:t>While there are treatments available for the disease, there is no cure (Gilbert et al., 2003)</a:t>
            </a:r>
          </a:p>
          <a:p>
            <a:endParaRPr lang="en-US" dirty="0"/>
          </a:p>
          <a:p>
            <a:r>
              <a:rPr lang="en-US" dirty="0" smtClean="0"/>
              <a:t>HIV functions by slowing destroying the immune system (Levy, 1993)</a:t>
            </a:r>
          </a:p>
          <a:p>
            <a:endParaRPr lang="en-US" dirty="0"/>
          </a:p>
          <a:p>
            <a:r>
              <a:rPr lang="en-US" dirty="0" smtClean="0"/>
              <a:t>Individuals with AIDs are more likely to die from common illnesses, such as the common cold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643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Methods of Addressing the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3646714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New York City currently requires that emergency departments ask every patient whether they would like to be screened for HIV</a:t>
            </a:r>
          </a:p>
          <a:p>
            <a:endParaRPr lang="en-US" dirty="0"/>
          </a:p>
          <a:p>
            <a:r>
              <a:rPr lang="en-US" dirty="0" smtClean="0"/>
              <a:t>This initiative has increased the number of individuals that have access to detection methods</a:t>
            </a:r>
          </a:p>
          <a:p>
            <a:endParaRPr lang="en-US" dirty="0"/>
          </a:p>
          <a:p>
            <a:r>
              <a:rPr lang="en-US" dirty="0" smtClean="0"/>
              <a:t>If more people are aware of their disease status, they are more able to receive immediate medical treatment and slow down the spread of HIV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5736" y="1854200"/>
            <a:ext cx="4379178" cy="4259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683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8999" y="1600200"/>
            <a:ext cx="3755571" cy="4800600"/>
          </a:xfrm>
        </p:spPr>
        <p:txBody>
          <a:bodyPr/>
          <a:lstStyle/>
          <a:p>
            <a:r>
              <a:rPr lang="en-US" dirty="0" smtClean="0"/>
              <a:t>There are many stakeholders for this problem including:</a:t>
            </a:r>
          </a:p>
          <a:p>
            <a:pPr lvl="1"/>
            <a:r>
              <a:rPr lang="en-US" dirty="0" smtClean="0"/>
              <a:t>Patients</a:t>
            </a:r>
          </a:p>
          <a:p>
            <a:pPr lvl="1"/>
            <a:r>
              <a:rPr lang="en-US" dirty="0" smtClean="0"/>
              <a:t>Pharmaceutical companies</a:t>
            </a:r>
          </a:p>
          <a:p>
            <a:pPr lvl="1"/>
            <a:r>
              <a:rPr lang="en-US" dirty="0" smtClean="0"/>
              <a:t>Pharmacies</a:t>
            </a:r>
          </a:p>
          <a:p>
            <a:pPr lvl="1"/>
            <a:r>
              <a:rPr lang="en-US" dirty="0" smtClean="0"/>
              <a:t>Medical professionals</a:t>
            </a:r>
          </a:p>
          <a:p>
            <a:pPr lvl="1"/>
            <a:r>
              <a:rPr lang="en-US" dirty="0" smtClean="0"/>
              <a:t>Friends and families of those with HIV</a:t>
            </a:r>
          </a:p>
          <a:p>
            <a:pPr lvl="1"/>
            <a:r>
              <a:rPr lang="en-US" dirty="0" smtClean="0"/>
              <a:t>Future sexual partners of those with HIV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056" y="2084614"/>
            <a:ext cx="4457376" cy="3031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579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 and Benefits of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9428" y="1600200"/>
            <a:ext cx="3918858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More people will have access to HIV detection methods</a:t>
            </a:r>
          </a:p>
          <a:p>
            <a:r>
              <a:rPr lang="en-US" dirty="0" smtClean="0"/>
              <a:t>The population will become more educated about HIV</a:t>
            </a:r>
          </a:p>
          <a:p>
            <a:r>
              <a:rPr lang="en-US" dirty="0" smtClean="0"/>
              <a:t>Insurance companies will pay for these tests</a:t>
            </a:r>
          </a:p>
          <a:p>
            <a:r>
              <a:rPr lang="en-US" dirty="0" smtClean="0"/>
              <a:t>HIV will be less likely to be unknowingly spread through the population</a:t>
            </a:r>
          </a:p>
          <a:p>
            <a:r>
              <a:rPr lang="en-US" dirty="0" smtClean="0"/>
              <a:t>The uninsured will still have a difficult time accessing these tests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90" y="2485571"/>
            <a:ext cx="4204138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593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06822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Douek</a:t>
            </a:r>
            <a:r>
              <a:rPr lang="en-US" dirty="0"/>
              <a:t> DC, </a:t>
            </a:r>
            <a:r>
              <a:rPr lang="en-US" dirty="0" err="1"/>
              <a:t>Roederer</a:t>
            </a:r>
            <a:r>
              <a:rPr lang="en-US" dirty="0"/>
              <a:t> M, </a:t>
            </a:r>
            <a:r>
              <a:rPr lang="en-US" dirty="0" err="1"/>
              <a:t>Koup</a:t>
            </a:r>
            <a:r>
              <a:rPr lang="en-US" dirty="0"/>
              <a:t> RA (2009). </a:t>
            </a:r>
            <a:r>
              <a:rPr lang="en-US" dirty="0" smtClean="0"/>
              <a:t>Emerging </a:t>
            </a:r>
            <a:r>
              <a:rPr lang="en-US" dirty="0"/>
              <a:t>Concepts in the Immunopathogenesis of </a:t>
            </a:r>
            <a:r>
              <a:rPr lang="en-US" dirty="0" smtClean="0"/>
              <a:t>AIDS. </a:t>
            </a:r>
            <a:r>
              <a:rPr lang="en-US" i="1" dirty="0" err="1"/>
              <a:t>Annu</a:t>
            </a:r>
            <a:r>
              <a:rPr lang="en-US" i="1" dirty="0"/>
              <a:t>. Rev</a:t>
            </a:r>
            <a:r>
              <a:rPr lang="en-US" dirty="0" smtClean="0"/>
              <a:t>., </a:t>
            </a:r>
            <a:r>
              <a:rPr lang="en-US" dirty="0"/>
              <a:t>Med. </a:t>
            </a:r>
            <a:r>
              <a:rPr lang="en-US" b="1" dirty="0"/>
              <a:t>60</a:t>
            </a:r>
            <a:r>
              <a:rPr lang="en-US" dirty="0"/>
              <a:t>: 471–84. </a:t>
            </a:r>
            <a:endParaRPr lang="en-US" dirty="0" smtClean="0"/>
          </a:p>
          <a:p>
            <a:r>
              <a:rPr lang="en-US" dirty="0"/>
              <a:t>Gilbert PB, </a:t>
            </a:r>
            <a:r>
              <a:rPr lang="en-US" dirty="0" err="1"/>
              <a:t>McKeague</a:t>
            </a:r>
            <a:r>
              <a:rPr lang="en-US" dirty="0"/>
              <a:t> IW, </a:t>
            </a:r>
            <a:r>
              <a:rPr lang="en-US" dirty="0" err="1"/>
              <a:t>Eisen</a:t>
            </a:r>
            <a:r>
              <a:rPr lang="en-US" dirty="0"/>
              <a:t> G, Mullins C, </a:t>
            </a:r>
            <a:r>
              <a:rPr lang="en-US" dirty="0" err="1"/>
              <a:t>Guéye-NDiaye</a:t>
            </a:r>
            <a:r>
              <a:rPr lang="en-US" dirty="0"/>
              <a:t> A, </a:t>
            </a:r>
            <a:r>
              <a:rPr lang="en-US" dirty="0" err="1"/>
              <a:t>Mboup</a:t>
            </a:r>
            <a:r>
              <a:rPr lang="en-US" dirty="0"/>
              <a:t> S, </a:t>
            </a:r>
            <a:r>
              <a:rPr lang="en-US" dirty="0" err="1"/>
              <a:t>Kanki</a:t>
            </a:r>
            <a:r>
              <a:rPr lang="en-US" dirty="0"/>
              <a:t> </a:t>
            </a:r>
            <a:r>
              <a:rPr lang="en-US" dirty="0" smtClean="0"/>
              <a:t>PJ. (2003</a:t>
            </a:r>
            <a:r>
              <a:rPr lang="en-US" dirty="0"/>
              <a:t>). </a:t>
            </a:r>
            <a:r>
              <a:rPr lang="en-US" dirty="0" smtClean="0"/>
              <a:t>Comparison </a:t>
            </a:r>
            <a:r>
              <a:rPr lang="en-US" dirty="0"/>
              <a:t>of HIV-1 and HIV-2 infectivity from a prospective cohort study in </a:t>
            </a:r>
            <a:r>
              <a:rPr lang="en-US" dirty="0" smtClean="0"/>
              <a:t>Senegal. </a:t>
            </a:r>
            <a:r>
              <a:rPr lang="en-US" i="1" dirty="0"/>
              <a:t>Statistics in </a:t>
            </a:r>
            <a:r>
              <a:rPr lang="en-US" i="1" dirty="0" smtClean="0"/>
              <a:t>Medicine, </a:t>
            </a:r>
            <a:r>
              <a:rPr lang="en-US" b="1" dirty="0"/>
              <a:t>22</a:t>
            </a:r>
            <a:r>
              <a:rPr lang="en-US" dirty="0"/>
              <a:t> (4): 573–593</a:t>
            </a:r>
            <a:endParaRPr lang="en-US" b="1" dirty="0" smtClean="0"/>
          </a:p>
          <a:p>
            <a:r>
              <a:rPr lang="en-US" dirty="0" smtClean="0"/>
              <a:t>Health NY. (</a:t>
            </a:r>
            <a:r>
              <a:rPr lang="en-US" dirty="0" err="1" smtClean="0"/>
              <a:t>n.d.</a:t>
            </a:r>
            <a:r>
              <a:rPr lang="en-US" dirty="0" smtClean="0"/>
              <a:t>). FAQ. </a:t>
            </a:r>
            <a:r>
              <a:rPr lang="en-US" dirty="0"/>
              <a:t>Retrieved from https://</a:t>
            </a:r>
            <a:r>
              <a:rPr lang="en-US" dirty="0" err="1"/>
              <a:t>www.health.ny.gov</a:t>
            </a:r>
            <a:r>
              <a:rPr lang="en-US" dirty="0"/>
              <a:t>/diseases/aids/providers/testing/law/</a:t>
            </a:r>
            <a:r>
              <a:rPr lang="en-US" dirty="0" err="1"/>
              <a:t>faqs.htm</a:t>
            </a:r>
            <a:endParaRPr lang="en-US" dirty="0"/>
          </a:p>
          <a:p>
            <a:r>
              <a:rPr lang="en-US" dirty="0" smtClean="0"/>
              <a:t>Kumar</a:t>
            </a:r>
            <a:r>
              <a:rPr lang="en-US" dirty="0"/>
              <a:t>, </a:t>
            </a:r>
            <a:r>
              <a:rPr lang="en-US" dirty="0" err="1"/>
              <a:t>Vinay</a:t>
            </a:r>
            <a:r>
              <a:rPr lang="en-US" dirty="0"/>
              <a:t> (2012). Robbins Basic Pathology (9th ed.</a:t>
            </a:r>
            <a:r>
              <a:rPr lang="en-US" dirty="0" smtClean="0"/>
              <a:t>)</a:t>
            </a:r>
          </a:p>
          <a:p>
            <a:r>
              <a:rPr lang="en-US" dirty="0"/>
              <a:t>Levy </a:t>
            </a:r>
            <a:r>
              <a:rPr lang="en-US" dirty="0" smtClean="0"/>
              <a:t>JA. </a:t>
            </a:r>
            <a:r>
              <a:rPr lang="en-US" dirty="0"/>
              <a:t>(1993). </a:t>
            </a:r>
            <a:r>
              <a:rPr lang="en-US" dirty="0" smtClean="0"/>
              <a:t>HIV </a:t>
            </a:r>
            <a:r>
              <a:rPr lang="en-US" dirty="0"/>
              <a:t>pathogenesis and long-term </a:t>
            </a:r>
            <a:r>
              <a:rPr lang="en-US" dirty="0" smtClean="0"/>
              <a:t>survival. </a:t>
            </a:r>
            <a:r>
              <a:rPr lang="en-US" i="1" dirty="0" smtClean="0"/>
              <a:t>AIDS,</a:t>
            </a:r>
            <a:r>
              <a:rPr lang="en-US" dirty="0" smtClean="0"/>
              <a:t> </a:t>
            </a:r>
            <a:r>
              <a:rPr lang="en-US" b="1" dirty="0"/>
              <a:t>7</a:t>
            </a:r>
            <a:r>
              <a:rPr lang="en-US" dirty="0"/>
              <a:t> (11): 1401–10.</a:t>
            </a:r>
            <a:endParaRPr lang="en-US" dirty="0" smtClean="0"/>
          </a:p>
          <a:p>
            <a:r>
              <a:rPr lang="en-US" dirty="0" smtClean="0"/>
              <a:t>Weiss RA. (1993</a:t>
            </a:r>
            <a:r>
              <a:rPr lang="en-US" dirty="0"/>
              <a:t>). </a:t>
            </a:r>
            <a:r>
              <a:rPr lang="en-US" dirty="0" smtClean="0"/>
              <a:t>How </a:t>
            </a:r>
            <a:r>
              <a:rPr lang="en-US" dirty="0"/>
              <a:t>does HIV cause AIDS</a:t>
            </a:r>
            <a:r>
              <a:rPr lang="en-US" dirty="0" smtClean="0"/>
              <a:t>?. </a:t>
            </a:r>
            <a:r>
              <a:rPr lang="en-US" i="1" dirty="0" smtClean="0"/>
              <a:t>Science,</a:t>
            </a:r>
            <a:r>
              <a:rPr lang="en-US" dirty="0" smtClean="0"/>
              <a:t> </a:t>
            </a:r>
            <a:r>
              <a:rPr lang="en-US" b="1" dirty="0"/>
              <a:t>260</a:t>
            </a:r>
            <a:r>
              <a:rPr lang="en-US" dirty="0"/>
              <a:t> (5112): 1273–9.</a:t>
            </a:r>
          </a:p>
        </p:txBody>
      </p:sp>
    </p:spTree>
    <p:extLst>
      <p:ext uri="{BB962C8B-B14F-4D97-AF65-F5344CB8AC3E}">
        <p14:creationId xmlns:p14="http://schemas.microsoft.com/office/powerpoint/2010/main" val="41463889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53</TotalTime>
  <Words>571</Words>
  <Application>Microsoft Macintosh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Adjacency</vt:lpstr>
      <vt:lpstr>Health Policy Presentation: HIV Screening</vt:lpstr>
      <vt:lpstr>What is HIV?</vt:lpstr>
      <vt:lpstr>HIV Detection Initiatives</vt:lpstr>
      <vt:lpstr>Type of Legislation</vt:lpstr>
      <vt:lpstr>Review of the Literature</vt:lpstr>
      <vt:lpstr>Possible Methods of Addressing the Issue</vt:lpstr>
      <vt:lpstr>Stakeholders</vt:lpstr>
      <vt:lpstr>Risks and Benefits of Changes</vt:lpstr>
      <vt:lpstr>References</vt:lpstr>
    </vt:vector>
  </TitlesOfParts>
  <Company>NYC Department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Policy Presentation: HIV Screening</dc:title>
  <dc:creator>User</dc:creator>
  <cp:lastModifiedBy>User</cp:lastModifiedBy>
  <cp:revision>10</cp:revision>
  <dcterms:created xsi:type="dcterms:W3CDTF">2015-11-04T13:52:58Z</dcterms:created>
  <dcterms:modified xsi:type="dcterms:W3CDTF">2015-11-04T14:46:57Z</dcterms:modified>
</cp:coreProperties>
</file>