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Lst>
  <p:notesMasterIdLst>
    <p:notesMasterId r:id="rId10"/>
  </p:notesMasterIdLst>
  <p:sldIdLst>
    <p:sldId id="256" r:id="rId3"/>
    <p:sldId id="262" r:id="rId4"/>
    <p:sldId id="257" r:id="rId5"/>
    <p:sldId id="259" r:id="rId6"/>
    <p:sldId id="260" r:id="rId7"/>
    <p:sldId id="263" r:id="rId8"/>
    <p:sldId id="261"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4014" autoAdjust="0"/>
  </p:normalViewPr>
  <p:slideViewPr>
    <p:cSldViewPr snapToGrid="0">
      <p:cViewPr varScale="1">
        <p:scale>
          <a:sx n="85" d="100"/>
          <a:sy n="85" d="100"/>
        </p:scale>
        <p:origin x="162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Haiti Poverty Levels</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0521-46C0-A672-159E17F85618}"/>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0521-46C0-A672-159E17F85618}"/>
              </c:ext>
            </c:extLst>
          </c:dPt>
          <c:dLbls>
            <c:dLbl>
              <c:idx val="0"/>
              <c:layout>
                <c:manualLayout>
                  <c:x val="-0.18592410323709535"/>
                  <c:y val="-0.15910505978419365"/>
                </c:manualLayout>
              </c:layout>
              <c:tx>
                <c:rich>
                  <a:bodyPr/>
                  <a:lstStyle/>
                  <a:p>
                    <a:r>
                      <a:rPr lang="en-US" dirty="0"/>
                      <a:t>Urgan-</a:t>
                    </a:r>
                    <a:fld id="{A452DDAA-8273-4F3D-A883-624CDDEF6DFC}" type="PERCENTAGE">
                      <a:rPr lang="en-US"/>
                      <a:pPr/>
                      <a:t>[PERCENTAGE]</a:t>
                    </a:fld>
                    <a:endParaRPr lang="en-US" dirty="0"/>
                  </a:p>
                </c:rich>
              </c:tx>
              <c:showLegendKey val="0"/>
              <c:showVal val="0"/>
              <c:showCatName val="0"/>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1-0521-46C0-A672-159E17F85618}"/>
                </c:ext>
              </c:extLst>
            </c:dLbl>
            <c:dLbl>
              <c:idx val="1"/>
              <c:layout/>
              <c:tx>
                <c:rich>
                  <a:bodyPr/>
                  <a:lstStyle/>
                  <a:p>
                    <a:r>
                      <a:rPr lang="en-US" dirty="0"/>
                      <a:t>Rural-</a:t>
                    </a:r>
                    <a:fld id="{C2252D7F-8780-4235-BAD1-DAECA7B329A5}" type="PERCENTAGE">
                      <a:rPr lang="en-US"/>
                      <a:pPr/>
                      <a:t>[PERCENTAGE]</a:t>
                    </a:fld>
                    <a:endParaRPr lang="en-US" dirty="0"/>
                  </a:p>
                </c:rich>
              </c:tx>
              <c:showLegendKey val="0"/>
              <c:showVal val="0"/>
              <c:showCatName val="0"/>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3-0521-46C0-A672-159E17F85618}"/>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Sheet1!$B$6:$B$7</c:f>
              <c:strCache>
                <c:ptCount val="2"/>
                <c:pt idx="0">
                  <c:v>Rual</c:v>
                </c:pt>
                <c:pt idx="1">
                  <c:v>Urban</c:v>
                </c:pt>
              </c:strCache>
            </c:strRef>
          </c:cat>
          <c:val>
            <c:numRef>
              <c:f>Sheet1!$C$6:$C$7</c:f>
              <c:numCache>
                <c:formatCode>0.00%</c:formatCode>
                <c:ptCount val="2"/>
                <c:pt idx="0">
                  <c:v>0.752</c:v>
                </c:pt>
                <c:pt idx="1">
                  <c:v>0.40799999999999997</c:v>
                </c:pt>
              </c:numCache>
            </c:numRef>
          </c:val>
          <c:extLst>
            <c:ext xmlns:c16="http://schemas.microsoft.com/office/drawing/2014/chart" uri="{C3380CC4-5D6E-409C-BE32-E72D297353CC}">
              <c16:uniqueId val="{00000004-0521-46C0-A672-159E17F85618}"/>
            </c:ext>
          </c:extLst>
        </c:ser>
        <c:dLbls>
          <c:showLegendKey val="0"/>
          <c:showVal val="0"/>
          <c:showCatName val="0"/>
          <c:showSerName val="0"/>
          <c:showPercent val="1"/>
          <c:showBubbleSize val="0"/>
          <c:showLeaderLines val="1"/>
        </c:dLbls>
      </c:pie3DChart>
      <c:spPr>
        <a:noFill/>
        <a:ln>
          <a:noFill/>
        </a:ln>
        <a:effectLst/>
      </c:spPr>
    </c:plotArea>
    <c:legend>
      <c:legendPos val="r"/>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dirty="0"/>
          </a:p>
        </p:txBody>
      </p:sp>
      <p:sp>
        <p:nvSpPr>
          <p:cNvPr id="3891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dirty="0"/>
          </a:p>
        </p:txBody>
      </p:sp>
      <p:sp>
        <p:nvSpPr>
          <p:cNvPr id="3891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891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891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dirty="0"/>
          </a:p>
        </p:txBody>
      </p:sp>
      <p:sp>
        <p:nvSpPr>
          <p:cNvPr id="3891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B198605F-CA61-49DF-BFD5-BDA9365B19CA}" type="slidenum">
              <a:rPr lang="en-US" altLang="en-US"/>
              <a:pPr/>
              <a:t>‹#›</a:t>
            </a:fld>
            <a:endParaRPr lang="en-US" alt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t>
            </a:r>
            <a:r>
              <a:rPr lang="en-US" i="1" dirty="0" smtClean="0"/>
              <a:t>2013 MDG Report: Haiti, a New Look </a:t>
            </a:r>
            <a:r>
              <a:rPr lang="en-US" dirty="0" smtClean="0"/>
              <a:t>shows that the country has steadily boosted net enrollment rate in primary education from 47 percent in 1993 to 88 percent in 2011, achieving equal participation of boys and girls in education (MDG 2). Haiti has also halved the number of underweight children under five years old (MDG 1) three years ahead of the 2015 deadline</a:t>
            </a:r>
          </a:p>
          <a:p>
            <a:endParaRPr lang="en-US" dirty="0" smtClean="0"/>
          </a:p>
          <a:p>
            <a:r>
              <a:rPr lang="en-US" dirty="0" smtClean="0"/>
              <a:t>Thank</a:t>
            </a:r>
            <a:r>
              <a:rPr lang="en-US" baseline="0" dirty="0" smtClean="0"/>
              <a:t> you ladies and gentlemen for listening for my presentation today on Haiti MDG. Here is a short snapshot of their progress:</a:t>
            </a:r>
          </a:p>
          <a:p>
            <a:endParaRPr lang="en-US" dirty="0" smtClean="0"/>
          </a:p>
          <a:p>
            <a:r>
              <a:rPr lang="en-US" dirty="0" smtClean="0"/>
              <a:t>The country also made notable progress in health indicators, with infant mortality (MDG 4) decreasing 44 percent since 1990, faster than the global average. Additionally, the number of pregnant women participating in at least one antenatal visit rose from 68 percent in 1990 to 90 percent in 2010 which contributed significantly to the reduction of maternal mortality (MDG 5).</a:t>
            </a:r>
            <a:br>
              <a:rPr lang="en-US" dirty="0" smtClean="0"/>
            </a:br>
            <a:r>
              <a:rPr lang="en-US" dirty="0" smtClean="0"/>
              <a:t/>
            </a:r>
            <a:br>
              <a:rPr lang="en-US" dirty="0" smtClean="0"/>
            </a:br>
            <a:r>
              <a:rPr lang="en-US" dirty="0" smtClean="0"/>
              <a:t>Moreover, nearly 65 percent of households have improved access to water, compared to only 36.5 percent in 1995. The report also indicated that prevalence of HIV/AIDS has stabilized at 0.9 percent among those aged 15-24 (MDG 6).</a:t>
            </a:r>
            <a:br>
              <a:rPr lang="en-US" dirty="0" smtClean="0"/>
            </a:br>
            <a:r>
              <a:rPr lang="en-US" dirty="0" smtClean="0"/>
              <a:t/>
            </a:r>
            <a:br>
              <a:rPr lang="en-US" dirty="0" smtClean="0"/>
            </a:br>
            <a:r>
              <a:rPr lang="en-US" dirty="0" smtClean="0"/>
              <a:t>"The Haitian government will spare no effort to improve Haiti’s MDG achievements,” said Haitian Prime Minister Laurent S. Lamothe. “We want our children in school, our mothers to be proud, a regenerating environment, women and men who are working for a better future for their children. Our initiatives will be increasingly strengthened and we invite civil society to join us in the fight against poverty and to improve Haitians’ living conditions"</a:t>
            </a:r>
            <a:br>
              <a:rPr lang="en-US" dirty="0" smtClean="0"/>
            </a:br>
            <a:r>
              <a:rPr lang="en-US" dirty="0" smtClean="0"/>
              <a:t/>
            </a:r>
            <a:br>
              <a:rPr lang="en-US" dirty="0" smtClean="0"/>
            </a:br>
            <a:r>
              <a:rPr lang="en-US" dirty="0" smtClean="0"/>
              <a:t>The report highlights that among the key obstacles in achieving the MDGs is recurrent budgetary constraints - which also hinders public administration - as well as the difficulties to effectively coordinate key stakeholders (government, public authorities, international community and Haitian civil society).</a:t>
            </a:r>
            <a:br>
              <a:rPr lang="en-US" dirty="0" smtClean="0"/>
            </a:br>
            <a:r>
              <a:rPr lang="en-US" dirty="0" smtClean="0"/>
              <a:t/>
            </a:r>
            <a:br>
              <a:rPr lang="en-US" dirty="0" smtClean="0"/>
            </a:br>
            <a:r>
              <a:rPr lang="en-US" dirty="0" smtClean="0"/>
              <a:t>"The Ministry of Planning and External Cooperation is making this report a strategic reference tool,” said the Secretary of State for External Cooperation, Robert Labrousse, welcoming the “participatory and strategic nature of the report.” We will use it to design and adapt our new public policies to deliver better services to the Haitian people," Labrousse said.</a:t>
            </a:r>
            <a:br>
              <a:rPr lang="en-US" dirty="0" smtClean="0"/>
            </a:br>
            <a:r>
              <a:rPr lang="en-US" dirty="0" smtClean="0"/>
              <a:t/>
            </a:r>
            <a:br>
              <a:rPr lang="en-US" dirty="0" smtClean="0"/>
            </a:br>
            <a:r>
              <a:rPr lang="en-US" b="1" dirty="0" smtClean="0"/>
              <a:t>Key report figures:</a:t>
            </a:r>
            <a:r>
              <a:rPr lang="en-US" dirty="0" smtClean="0"/>
              <a:t/>
            </a:r>
            <a:br>
              <a:rPr lang="en-US" dirty="0" smtClean="0"/>
            </a:br>
            <a:r>
              <a:rPr lang="en-US" dirty="0" smtClean="0"/>
              <a:t/>
            </a:r>
            <a:br>
              <a:rPr lang="en-US" dirty="0" smtClean="0"/>
            </a:br>
            <a:r>
              <a:rPr lang="en-US" dirty="0" smtClean="0"/>
              <a:t>MDG 1: There is a new baseline for poverty assessment in Haiti, based on consumption. The national poverty rate is 58.6 percent, the extreme poverty rate: 24.7 percent. Currently, the richest one percent of Haitians own the same wealth as 45 percent of the poorest population.</a:t>
            </a:r>
            <a:br>
              <a:rPr lang="en-US" dirty="0" smtClean="0"/>
            </a:br>
            <a:endParaRPr lang="en-US" dirty="0" smtClean="0"/>
          </a:p>
          <a:p>
            <a:r>
              <a:rPr lang="en-US" dirty="0" smtClean="0"/>
              <a:t>MDG 2: The net enrollment rate in primary education has increased steadily from 47 percent in 1993 to 88 percent in 2011.</a:t>
            </a:r>
            <a:br>
              <a:rPr lang="en-US" dirty="0" smtClean="0"/>
            </a:br>
            <a:r>
              <a:rPr lang="en-US" dirty="0" smtClean="0"/>
              <a:t/>
            </a:r>
            <a:br>
              <a:rPr lang="en-US" dirty="0" smtClean="0"/>
            </a:br>
            <a:r>
              <a:rPr lang="en-US" dirty="0" smtClean="0"/>
              <a:t>MDG 3: Women occupy more than 20 percent of government positions, but only 4.3 percent of seats in parliament.</a:t>
            </a:r>
            <a:br>
              <a:rPr lang="en-US" dirty="0" smtClean="0"/>
            </a:br>
            <a:r>
              <a:rPr lang="en-US" dirty="0" smtClean="0"/>
              <a:t/>
            </a:r>
            <a:br>
              <a:rPr lang="en-US" dirty="0" smtClean="0"/>
            </a:br>
            <a:r>
              <a:rPr lang="en-US" dirty="0" smtClean="0"/>
              <a:t>MDG 4: The number of children vaccinated against measles increased from 25.80 percent in 1987 to 85 percent in 2013.</a:t>
            </a:r>
            <a:br>
              <a:rPr lang="en-US" dirty="0" smtClean="0"/>
            </a:br>
            <a:r>
              <a:rPr lang="en-US" dirty="0" smtClean="0"/>
              <a:t/>
            </a:r>
            <a:br>
              <a:rPr lang="en-US" dirty="0" smtClean="0"/>
            </a:br>
            <a:r>
              <a:rPr lang="en-US" dirty="0" smtClean="0"/>
              <a:t>MDG 5: In rural areas, 75 percent of births are still without the assistance of qualified personnel in obstetrics. In urban areas, the majority of women give birth with medical assistance - nearly 60 percent.</a:t>
            </a:r>
            <a:br>
              <a:rPr lang="en-US" dirty="0" smtClean="0"/>
            </a:br>
            <a:r>
              <a:rPr lang="en-US" dirty="0" smtClean="0"/>
              <a:t/>
            </a:r>
            <a:br>
              <a:rPr lang="en-US" dirty="0" smtClean="0"/>
            </a:br>
            <a:r>
              <a:rPr lang="en-US" dirty="0" smtClean="0"/>
              <a:t>MDG 6: HIV/AIDS prevalence has stabilized between Haitians aged 15-24 years, from one percent in 2006 to 0.9 percent in 2012. Additionally, 46 percent of women know that HIV can be transmitted through breastfeeding.</a:t>
            </a:r>
            <a:br>
              <a:rPr lang="en-US" dirty="0" smtClean="0"/>
            </a:br>
            <a:r>
              <a:rPr lang="en-US" dirty="0" smtClean="0"/>
              <a:t/>
            </a:r>
            <a:br>
              <a:rPr lang="en-US" dirty="0" smtClean="0"/>
            </a:br>
            <a:r>
              <a:rPr lang="en-US" dirty="0" smtClean="0"/>
              <a:t>MDG 7: 16,000 hectares of forest have been planted since 1990.</a:t>
            </a:r>
            <a:br>
              <a:rPr lang="en-US" dirty="0" smtClean="0"/>
            </a:br>
            <a:r>
              <a:rPr lang="en-US" dirty="0" smtClean="0"/>
              <a:t/>
            </a:r>
            <a:br>
              <a:rPr lang="en-US" dirty="0" smtClean="0"/>
            </a:br>
            <a:r>
              <a:rPr lang="en-US" dirty="0" smtClean="0"/>
              <a:t>MDG 8: From 2012 to 2013, the Department of the West received 34 percent Official Development Assistance, compared to one percent in Nippes and the Northeast.</a:t>
            </a:r>
            <a:br>
              <a:rPr lang="en-US" dirty="0" smtClean="0"/>
            </a:br>
            <a:r>
              <a:rPr lang="en-US" dirty="0" smtClean="0"/>
              <a:t>  </a:t>
            </a:r>
          </a:p>
          <a:p>
            <a:endParaRPr lang="en-US" dirty="0"/>
          </a:p>
        </p:txBody>
      </p:sp>
      <p:sp>
        <p:nvSpPr>
          <p:cNvPr id="4" name="Slide Number Placeholder 3"/>
          <p:cNvSpPr>
            <a:spLocks noGrp="1"/>
          </p:cNvSpPr>
          <p:nvPr>
            <p:ph type="sldNum" sz="quarter" idx="10"/>
          </p:nvPr>
        </p:nvSpPr>
        <p:spPr/>
        <p:txBody>
          <a:bodyPr/>
          <a:lstStyle/>
          <a:p>
            <a:fld id="{B198605F-CA61-49DF-BFD5-BDA9365B19CA}" type="slidenum">
              <a:rPr lang="en-US" altLang="en-US" smtClean="0"/>
              <a:pPr/>
              <a:t>3</a:t>
            </a:fld>
            <a:endParaRPr lang="en-US" altLang="en-US" dirty="0"/>
          </a:p>
        </p:txBody>
      </p:sp>
    </p:spTree>
    <p:extLst>
      <p:ext uri="{BB962C8B-B14F-4D97-AF65-F5344CB8AC3E}">
        <p14:creationId xmlns:p14="http://schemas.microsoft.com/office/powerpoint/2010/main" val="17879217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Haiti has made significant progress to achieve most of the eight Millennium Development Goals (MDGs), having reached—or almost reached—several development targets, according to a new report launched today by the Haitian Government and the UN Development Programme (UNDP).</a:t>
            </a:r>
          </a:p>
          <a:p>
            <a:endParaRPr lang="en-US" dirty="0" smtClean="0"/>
          </a:p>
          <a:p>
            <a:r>
              <a:rPr lang="en-US" dirty="0" smtClean="0"/>
              <a:t>Improvement MDG</a:t>
            </a:r>
          </a:p>
          <a:p>
            <a:r>
              <a:rPr lang="en-US" dirty="0" smtClean="0"/>
              <a:t> </a:t>
            </a:r>
          </a:p>
          <a:p>
            <a:r>
              <a:rPr lang="en-US" dirty="0" smtClean="0"/>
              <a:t>The 2013 MDG Report</a:t>
            </a:r>
            <a:r>
              <a:rPr lang="en-US" i="1" dirty="0" smtClean="0"/>
              <a:t> Haiti a New Look</a:t>
            </a:r>
            <a:r>
              <a:rPr lang="en-US" dirty="0" smtClean="0"/>
              <a:t> (available in French) shows that the country has steadily boosted net enrollment rate in primary education from 47 percent in 1993 to 88 percent in 2011, achieving equal participation of boys and girls in education (MDG 2). Haiti has also halved the number of underweight children under five years old (MDG 1) three years ahead of the 2015 deadline. And extreme poverty has stabilized at 24 percent in 2012.</a:t>
            </a:r>
          </a:p>
          <a:p>
            <a:r>
              <a:rPr lang="en-US" dirty="0" smtClean="0"/>
              <a:t> </a:t>
            </a:r>
          </a:p>
          <a:p>
            <a:r>
              <a:rPr lang="en-US" dirty="0" smtClean="0"/>
              <a:t>Improvement</a:t>
            </a:r>
          </a:p>
          <a:p>
            <a:r>
              <a:rPr lang="en-US" dirty="0" smtClean="0"/>
              <a:t>In spite of the devastating 2010 earthquake which killed at least 200,000 people—including 30 percent of Haitian civil servants—the country also made notable progress in health indicators, with infant mortality decreasing 44 percent since 1990, faster than the global average (MDG 4). The number of pregnant women having at least one antenatal visit rose from 68 percent in 1990 to 90 percent in 2010 contributing significantly to reduce maternal mortality (MDG 5).</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B198605F-CA61-49DF-BFD5-BDA9365B19CA}" type="slidenum">
              <a:rPr lang="en-US" altLang="en-US" smtClean="0"/>
              <a:pPr/>
              <a:t>4</a:t>
            </a:fld>
            <a:endParaRPr lang="en-US" altLang="en-US" dirty="0"/>
          </a:p>
        </p:txBody>
      </p:sp>
    </p:spTree>
    <p:extLst>
      <p:ext uri="{BB962C8B-B14F-4D97-AF65-F5344CB8AC3E}">
        <p14:creationId xmlns:p14="http://schemas.microsoft.com/office/powerpoint/2010/main" val="37557466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Haiti ranks  at an alarming number of 168 out of 187 on the 2014 Human Development Index. This clearly indicates how bad the poverty levels are reached in Haiti. The Poverty in Haiti is mainly rural, at 75.2%, vs. 40.8% in urban areas. Over two-thirds of the labor force do not have formal jobs. 50 percent of children do not attend school. Approximately 30% of children attending primary school will not make it to third grade; 60% will abandon school before sixth grade. Approximately 75% of all teachers lack adequate training; many have just a 9th grade or 12th grade education, with no teacher training at all. </a:t>
            </a:r>
            <a:endParaRPr lang="en-US" dirty="0"/>
          </a:p>
        </p:txBody>
      </p:sp>
      <p:sp>
        <p:nvSpPr>
          <p:cNvPr id="4" name="Slide Number Placeholder 3"/>
          <p:cNvSpPr>
            <a:spLocks noGrp="1"/>
          </p:cNvSpPr>
          <p:nvPr>
            <p:ph type="sldNum" sz="quarter" idx="10"/>
          </p:nvPr>
        </p:nvSpPr>
        <p:spPr/>
        <p:txBody>
          <a:bodyPr/>
          <a:lstStyle/>
          <a:p>
            <a:fld id="{B198605F-CA61-49DF-BFD5-BDA9365B19CA}" type="slidenum">
              <a:rPr lang="en-US" altLang="en-US" smtClean="0"/>
              <a:pPr/>
              <a:t>5</a:t>
            </a:fld>
            <a:endParaRPr lang="en-US" altLang="en-US" dirty="0"/>
          </a:p>
        </p:txBody>
      </p:sp>
    </p:spTree>
    <p:extLst>
      <p:ext uri="{BB962C8B-B14F-4D97-AF65-F5344CB8AC3E}">
        <p14:creationId xmlns:p14="http://schemas.microsoft.com/office/powerpoint/2010/main" val="23977555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eight Millennium Development Goals – which range from halving extreme poverty rates to halting the spread of HIV/AIDS and providing universal primary education, all by the target date of 2015 – form a blueprint agreed to by all the world’s countries and all the world’s leading development institutions. They have galvanized unprecedented efforts to meet the needs of the world’s poorest. </a:t>
            </a:r>
          </a:p>
          <a:p>
            <a:r>
              <a:rPr lang="en-US" dirty="0" smtClean="0"/>
              <a:t>Moreover, nearly 65 percent of households now have improved access to water, compared to  36.5 percent in 1995, according to the new Government of Haiti-UNDP report, which also stresses that HIV/AIDS has stabilized with a prevalence of 0.9 percent among the population aged 15-24 (MDG 6).</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B198605F-CA61-49DF-BFD5-BDA9365B19CA}" type="slidenum">
              <a:rPr lang="en-US" altLang="en-US" smtClean="0"/>
              <a:pPr/>
              <a:t>6</a:t>
            </a:fld>
            <a:endParaRPr lang="en-US" altLang="en-US" dirty="0"/>
          </a:p>
        </p:txBody>
      </p:sp>
    </p:spTree>
    <p:extLst>
      <p:ext uri="{BB962C8B-B14F-4D97-AF65-F5344CB8AC3E}">
        <p14:creationId xmlns:p14="http://schemas.microsoft.com/office/powerpoint/2010/main" val="179737888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image" Target="../media/image2.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ctrTitle"/>
            <p:custDataLst>
              <p:tags r:id="rId1"/>
            </p:custDataLst>
          </p:nvPr>
        </p:nvSpPr>
        <p:spPr>
          <a:xfrm>
            <a:off x="2701925" y="2130425"/>
            <a:ext cx="4800600" cy="1470025"/>
          </a:xfrm>
        </p:spPr>
        <p:txBody>
          <a:bodyPr/>
          <a:lstStyle>
            <a:lvl1pPr>
              <a:buClr>
                <a:srgbClr val="FFFFFF"/>
              </a:buClr>
              <a:defRPr/>
            </a:lvl1pPr>
          </a:lstStyle>
          <a:p>
            <a:pPr lvl="0"/>
            <a:r>
              <a:rPr lang="en-US" altLang="en-US" noProof="0" smtClean="0"/>
              <a:t>Click to edit Master title style</a:t>
            </a:r>
          </a:p>
        </p:txBody>
      </p:sp>
      <p:sp>
        <p:nvSpPr>
          <p:cNvPr id="20483" name="Rectangle 3"/>
          <p:cNvSpPr>
            <a:spLocks noGrp="1" noChangeArrowheads="1"/>
          </p:cNvSpPr>
          <p:nvPr>
            <p:ph type="subTitle" idx="1"/>
            <p:custDataLst>
              <p:tags r:id="rId2"/>
            </p:custDataLst>
          </p:nvPr>
        </p:nvSpPr>
        <p:spPr>
          <a:xfrm>
            <a:off x="2701925" y="3886200"/>
            <a:ext cx="4114800" cy="1752600"/>
          </a:xfrm>
        </p:spPr>
        <p:txBody>
          <a:bodyPr/>
          <a:lstStyle>
            <a:lvl1pPr marL="0" indent="0">
              <a:buClr>
                <a:srgbClr val="FFFFFF"/>
              </a:buClr>
              <a:buFontTx/>
              <a:buNone/>
              <a:defRPr/>
            </a:lvl1pPr>
          </a:lstStyle>
          <a:p>
            <a:pPr lvl="0"/>
            <a:r>
              <a:rPr lang="en-US" altLang="en-US" noProof="0" smtClean="0"/>
              <a:t>Click to edit Master subtitle style</a:t>
            </a:r>
          </a:p>
        </p:txBody>
      </p:sp>
      <p:sp>
        <p:nvSpPr>
          <p:cNvPr id="20484" name="Rectangle 4"/>
          <p:cNvSpPr>
            <a:spLocks noGrp="1" noChangeArrowheads="1"/>
          </p:cNvSpPr>
          <p:nvPr>
            <p:ph type="dt" sz="half" idx="2"/>
          </p:nvPr>
        </p:nvSpPr>
        <p:spPr/>
        <p:txBody>
          <a:bodyPr/>
          <a:lstStyle>
            <a:lvl1pPr>
              <a:defRPr/>
            </a:lvl1pPr>
          </a:lstStyle>
          <a:p>
            <a:endParaRPr lang="en-US" altLang="en-US" dirty="0"/>
          </a:p>
        </p:txBody>
      </p:sp>
      <p:sp>
        <p:nvSpPr>
          <p:cNvPr id="20485" name="Rectangle 5"/>
          <p:cNvSpPr>
            <a:spLocks noGrp="1" noChangeArrowheads="1"/>
          </p:cNvSpPr>
          <p:nvPr>
            <p:ph type="ftr" sz="quarter" idx="3"/>
          </p:nvPr>
        </p:nvSpPr>
        <p:spPr/>
        <p:txBody>
          <a:bodyPr/>
          <a:lstStyle>
            <a:lvl1pPr>
              <a:defRPr/>
            </a:lvl1pPr>
          </a:lstStyle>
          <a:p>
            <a:endParaRPr lang="en-US" altLang="en-US" dirty="0"/>
          </a:p>
        </p:txBody>
      </p:sp>
      <p:sp>
        <p:nvSpPr>
          <p:cNvPr id="20486" name="Rectangle 6"/>
          <p:cNvSpPr>
            <a:spLocks noGrp="1" noChangeArrowheads="1"/>
          </p:cNvSpPr>
          <p:nvPr>
            <p:ph type="sldNum" sz="quarter" idx="4"/>
          </p:nvPr>
        </p:nvSpPr>
        <p:spPr/>
        <p:txBody>
          <a:bodyPr/>
          <a:lstStyle>
            <a:lvl1pPr>
              <a:defRPr/>
            </a:lvl1pPr>
          </a:lstStyle>
          <a:p>
            <a:fld id="{0A35244A-88BE-4BA4-858E-07646239A279}" type="slidenum">
              <a:rPr lang="en-US" altLang="en-US"/>
              <a:pPr/>
              <a:t>‹#›</a:t>
            </a:fld>
            <a:endParaRPr lang="en-US"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6386F7A4-2F81-414C-AB92-874DBCEB4177}" type="slidenum">
              <a:rPr lang="en-US" altLang="en-US"/>
              <a:pPr/>
              <a:t>‹#›</a:t>
            </a:fld>
            <a:endParaRPr lang="en-US" altLang="en-US" dirty="0"/>
          </a:p>
        </p:txBody>
      </p:sp>
    </p:spTree>
    <p:extLst>
      <p:ext uri="{BB962C8B-B14F-4D97-AF65-F5344CB8AC3E}">
        <p14:creationId xmlns:p14="http://schemas.microsoft.com/office/powerpoint/2010/main" val="40066575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39025" y="274638"/>
            <a:ext cx="15811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693988" y="274638"/>
            <a:ext cx="4592637" cy="58515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9C9C566A-87F6-4F7D-9237-923D01A77915}" type="slidenum">
              <a:rPr lang="en-US" altLang="en-US"/>
              <a:pPr/>
              <a:t>‹#›</a:t>
            </a:fld>
            <a:endParaRPr lang="en-US" altLang="en-US" dirty="0"/>
          </a:p>
        </p:txBody>
      </p:sp>
    </p:spTree>
    <p:extLst>
      <p:ext uri="{BB962C8B-B14F-4D97-AF65-F5344CB8AC3E}">
        <p14:creationId xmlns:p14="http://schemas.microsoft.com/office/powerpoint/2010/main" val="25436693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136525" y="136525"/>
            <a:ext cx="8866188" cy="6581775"/>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7651" name="Rectangle 3"/>
          <p:cNvSpPr>
            <a:spLocks noGrp="1" noChangeArrowheads="1"/>
          </p:cNvSpPr>
          <p:nvPr>
            <p:ph type="ctrTitle"/>
            <p:custDataLst>
              <p:tags r:id="rId1"/>
            </p:custDataLst>
          </p:nvPr>
        </p:nvSpPr>
        <p:spPr>
          <a:xfrm>
            <a:off x="455613" y="2130425"/>
            <a:ext cx="7313612" cy="1470025"/>
          </a:xfrm>
        </p:spPr>
        <p:txBody>
          <a:bodyPr/>
          <a:lstStyle>
            <a:lvl1pPr>
              <a:defRPr/>
            </a:lvl1pPr>
          </a:lstStyle>
          <a:p>
            <a:pPr lvl="0"/>
            <a:r>
              <a:rPr lang="en-US" altLang="en-US" noProof="0" smtClean="0"/>
              <a:t>Click to edit Master title style</a:t>
            </a:r>
          </a:p>
        </p:txBody>
      </p:sp>
      <p:sp>
        <p:nvSpPr>
          <p:cNvPr id="27652" name="Rectangle 4"/>
          <p:cNvSpPr>
            <a:spLocks noGrp="1" noChangeArrowheads="1"/>
          </p:cNvSpPr>
          <p:nvPr>
            <p:ph type="subTitle" idx="1"/>
            <p:custDataLst>
              <p:tags r:id="rId2"/>
            </p:custDataLst>
          </p:nvPr>
        </p:nvSpPr>
        <p:spPr>
          <a:xfrm>
            <a:off x="455613" y="3886200"/>
            <a:ext cx="7313612" cy="1752600"/>
          </a:xfrm>
        </p:spPr>
        <p:txBody>
          <a:bodyPr/>
          <a:lstStyle>
            <a:lvl1pPr marL="0" indent="0">
              <a:buClr>
                <a:srgbClr val="FFFFFF"/>
              </a:buClr>
              <a:buFontTx/>
              <a:buNone/>
              <a:defRPr/>
            </a:lvl1pPr>
          </a:lstStyle>
          <a:p>
            <a:pPr lvl="0"/>
            <a:r>
              <a:rPr lang="en-US" altLang="en-US" noProof="0" smtClean="0"/>
              <a:t>Click to edit Master subtitle style</a:t>
            </a:r>
          </a:p>
        </p:txBody>
      </p:sp>
      <p:sp>
        <p:nvSpPr>
          <p:cNvPr id="27653" name="Rectangle 5"/>
          <p:cNvSpPr>
            <a:spLocks noGrp="1" noChangeArrowheads="1"/>
          </p:cNvSpPr>
          <p:nvPr>
            <p:ph type="dt" sz="half" idx="2"/>
          </p:nvPr>
        </p:nvSpPr>
        <p:spPr/>
        <p:txBody>
          <a:bodyPr/>
          <a:lstStyle>
            <a:lvl1pPr>
              <a:defRPr/>
            </a:lvl1pPr>
          </a:lstStyle>
          <a:p>
            <a:endParaRPr lang="en-US" altLang="en-US" dirty="0"/>
          </a:p>
        </p:txBody>
      </p:sp>
      <p:sp>
        <p:nvSpPr>
          <p:cNvPr id="27654" name="Rectangle 6"/>
          <p:cNvSpPr>
            <a:spLocks noGrp="1" noChangeArrowheads="1"/>
          </p:cNvSpPr>
          <p:nvPr>
            <p:ph type="ftr" sz="quarter" idx="3"/>
          </p:nvPr>
        </p:nvSpPr>
        <p:spPr/>
        <p:txBody>
          <a:bodyPr/>
          <a:lstStyle>
            <a:lvl1pPr>
              <a:defRPr/>
            </a:lvl1pPr>
          </a:lstStyle>
          <a:p>
            <a:endParaRPr lang="en-US" altLang="en-US" dirty="0"/>
          </a:p>
        </p:txBody>
      </p:sp>
      <p:sp>
        <p:nvSpPr>
          <p:cNvPr id="27655" name="Rectangle 7"/>
          <p:cNvSpPr>
            <a:spLocks noGrp="1" noChangeArrowheads="1"/>
          </p:cNvSpPr>
          <p:nvPr>
            <p:ph type="sldNum" sz="quarter" idx="4"/>
          </p:nvPr>
        </p:nvSpPr>
        <p:spPr/>
        <p:txBody>
          <a:bodyPr/>
          <a:lstStyle>
            <a:lvl1pPr>
              <a:defRPr/>
            </a:lvl1pPr>
          </a:lstStyle>
          <a:p>
            <a:fld id="{273F583B-0B79-43AA-BF5E-CA5B2FE66937}" type="slidenum">
              <a:rPr lang="en-US" altLang="en-US"/>
              <a:pPr/>
              <a:t>‹#›</a:t>
            </a:fld>
            <a:endParaRPr lang="en-US" alt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896FF499-7A38-4B9B-9806-8A6B5247545C}" type="slidenum">
              <a:rPr lang="en-US" altLang="en-US"/>
              <a:pPr/>
              <a:t>‹#›</a:t>
            </a:fld>
            <a:endParaRPr lang="en-US" altLang="en-US" dirty="0"/>
          </a:p>
        </p:txBody>
      </p:sp>
    </p:spTree>
    <p:extLst>
      <p:ext uri="{BB962C8B-B14F-4D97-AF65-F5344CB8AC3E}">
        <p14:creationId xmlns:p14="http://schemas.microsoft.com/office/powerpoint/2010/main" val="5904450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C0DEA19A-7764-4BB6-8917-95D9D9B0EDE5}" type="slidenum">
              <a:rPr lang="en-US" altLang="en-US"/>
              <a:pPr/>
              <a:t>‹#›</a:t>
            </a:fld>
            <a:endParaRPr lang="en-US" altLang="en-US" dirty="0"/>
          </a:p>
        </p:txBody>
      </p:sp>
    </p:spTree>
    <p:extLst>
      <p:ext uri="{BB962C8B-B14F-4D97-AF65-F5344CB8AC3E}">
        <p14:creationId xmlns:p14="http://schemas.microsoft.com/office/powerpoint/2010/main" val="22969338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600200"/>
            <a:ext cx="4037012"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600200"/>
            <a:ext cx="4037013"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EDE530F9-98CF-48A9-BB00-EA9527459EA7}" type="slidenum">
              <a:rPr lang="en-US" altLang="en-US"/>
              <a:pPr/>
              <a:t>‹#›</a:t>
            </a:fld>
            <a:endParaRPr lang="en-US" altLang="en-US" dirty="0"/>
          </a:p>
        </p:txBody>
      </p:sp>
    </p:spTree>
    <p:extLst>
      <p:ext uri="{BB962C8B-B14F-4D97-AF65-F5344CB8AC3E}">
        <p14:creationId xmlns:p14="http://schemas.microsoft.com/office/powerpoint/2010/main" val="11428694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dirty="0"/>
          </a:p>
        </p:txBody>
      </p:sp>
      <p:sp>
        <p:nvSpPr>
          <p:cNvPr id="8" name="Footer Placeholder 7"/>
          <p:cNvSpPr>
            <a:spLocks noGrp="1"/>
          </p:cNvSpPr>
          <p:nvPr>
            <p:ph type="ftr" sz="quarter" idx="11"/>
          </p:nvPr>
        </p:nvSpPr>
        <p:spPr/>
        <p:txBody>
          <a:bodyPr/>
          <a:lstStyle>
            <a:lvl1pPr>
              <a:defRPr/>
            </a:lvl1pPr>
          </a:lstStyle>
          <a:p>
            <a:endParaRPr lang="en-US" altLang="en-US" dirty="0"/>
          </a:p>
        </p:txBody>
      </p:sp>
      <p:sp>
        <p:nvSpPr>
          <p:cNvPr id="9" name="Slide Number Placeholder 8"/>
          <p:cNvSpPr>
            <a:spLocks noGrp="1"/>
          </p:cNvSpPr>
          <p:nvPr>
            <p:ph type="sldNum" sz="quarter" idx="12"/>
          </p:nvPr>
        </p:nvSpPr>
        <p:spPr/>
        <p:txBody>
          <a:bodyPr/>
          <a:lstStyle>
            <a:lvl1pPr>
              <a:defRPr/>
            </a:lvl1pPr>
          </a:lstStyle>
          <a:p>
            <a:fld id="{EA7D272F-C72A-4B1A-AD81-14D9FF784E61}" type="slidenum">
              <a:rPr lang="en-US" altLang="en-US"/>
              <a:pPr/>
              <a:t>‹#›</a:t>
            </a:fld>
            <a:endParaRPr lang="en-US" altLang="en-US" dirty="0"/>
          </a:p>
        </p:txBody>
      </p:sp>
    </p:spTree>
    <p:extLst>
      <p:ext uri="{BB962C8B-B14F-4D97-AF65-F5344CB8AC3E}">
        <p14:creationId xmlns:p14="http://schemas.microsoft.com/office/powerpoint/2010/main" val="10209993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dirty="0"/>
          </a:p>
        </p:txBody>
      </p:sp>
      <p:sp>
        <p:nvSpPr>
          <p:cNvPr id="4" name="Footer Placeholder 3"/>
          <p:cNvSpPr>
            <a:spLocks noGrp="1"/>
          </p:cNvSpPr>
          <p:nvPr>
            <p:ph type="ftr" sz="quarter" idx="11"/>
          </p:nvPr>
        </p:nvSpPr>
        <p:spPr/>
        <p:txBody>
          <a:bodyPr/>
          <a:lstStyle>
            <a:lvl1pPr>
              <a:defRPr/>
            </a:lvl1pPr>
          </a:lstStyle>
          <a:p>
            <a:endParaRPr lang="en-US" altLang="en-US" dirty="0"/>
          </a:p>
        </p:txBody>
      </p:sp>
      <p:sp>
        <p:nvSpPr>
          <p:cNvPr id="5" name="Slide Number Placeholder 4"/>
          <p:cNvSpPr>
            <a:spLocks noGrp="1"/>
          </p:cNvSpPr>
          <p:nvPr>
            <p:ph type="sldNum" sz="quarter" idx="12"/>
          </p:nvPr>
        </p:nvSpPr>
        <p:spPr/>
        <p:txBody>
          <a:bodyPr/>
          <a:lstStyle>
            <a:lvl1pPr>
              <a:defRPr/>
            </a:lvl1pPr>
          </a:lstStyle>
          <a:p>
            <a:fld id="{1A216C05-9E6F-47C8-AAE5-FCE6D25275DA}" type="slidenum">
              <a:rPr lang="en-US" altLang="en-US"/>
              <a:pPr/>
              <a:t>‹#›</a:t>
            </a:fld>
            <a:endParaRPr lang="en-US" altLang="en-US" dirty="0"/>
          </a:p>
        </p:txBody>
      </p:sp>
    </p:spTree>
    <p:extLst>
      <p:ext uri="{BB962C8B-B14F-4D97-AF65-F5344CB8AC3E}">
        <p14:creationId xmlns:p14="http://schemas.microsoft.com/office/powerpoint/2010/main" val="15516382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dirty="0"/>
          </a:p>
        </p:txBody>
      </p:sp>
      <p:sp>
        <p:nvSpPr>
          <p:cNvPr id="3" name="Footer Placeholder 2"/>
          <p:cNvSpPr>
            <a:spLocks noGrp="1"/>
          </p:cNvSpPr>
          <p:nvPr>
            <p:ph type="ftr" sz="quarter" idx="11"/>
          </p:nvPr>
        </p:nvSpPr>
        <p:spPr/>
        <p:txBody>
          <a:bodyPr/>
          <a:lstStyle>
            <a:lvl1pPr>
              <a:defRPr/>
            </a:lvl1pPr>
          </a:lstStyle>
          <a:p>
            <a:endParaRPr lang="en-US" altLang="en-US" dirty="0"/>
          </a:p>
        </p:txBody>
      </p:sp>
      <p:sp>
        <p:nvSpPr>
          <p:cNvPr id="4" name="Slide Number Placeholder 3"/>
          <p:cNvSpPr>
            <a:spLocks noGrp="1"/>
          </p:cNvSpPr>
          <p:nvPr>
            <p:ph type="sldNum" sz="quarter" idx="12"/>
          </p:nvPr>
        </p:nvSpPr>
        <p:spPr/>
        <p:txBody>
          <a:bodyPr/>
          <a:lstStyle>
            <a:lvl1pPr>
              <a:defRPr/>
            </a:lvl1pPr>
          </a:lstStyle>
          <a:p>
            <a:fld id="{87C0AF35-F837-47FD-9556-4FE210B5F6BD}" type="slidenum">
              <a:rPr lang="en-US" altLang="en-US"/>
              <a:pPr/>
              <a:t>‹#›</a:t>
            </a:fld>
            <a:endParaRPr lang="en-US" altLang="en-US" dirty="0"/>
          </a:p>
        </p:txBody>
      </p:sp>
    </p:spTree>
    <p:extLst>
      <p:ext uri="{BB962C8B-B14F-4D97-AF65-F5344CB8AC3E}">
        <p14:creationId xmlns:p14="http://schemas.microsoft.com/office/powerpoint/2010/main" val="11456572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083C0CFB-8B87-47FF-8777-72E373BCC479}" type="slidenum">
              <a:rPr lang="en-US" altLang="en-US"/>
              <a:pPr/>
              <a:t>‹#›</a:t>
            </a:fld>
            <a:endParaRPr lang="en-US" altLang="en-US" dirty="0"/>
          </a:p>
        </p:txBody>
      </p:sp>
    </p:spTree>
    <p:extLst>
      <p:ext uri="{BB962C8B-B14F-4D97-AF65-F5344CB8AC3E}">
        <p14:creationId xmlns:p14="http://schemas.microsoft.com/office/powerpoint/2010/main" val="2207596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EAB5AA46-5472-45D5-ADD5-388439DDD2C9}" type="slidenum">
              <a:rPr lang="en-US" altLang="en-US"/>
              <a:pPr/>
              <a:t>‹#›</a:t>
            </a:fld>
            <a:endParaRPr lang="en-US" altLang="en-US" dirty="0"/>
          </a:p>
        </p:txBody>
      </p:sp>
    </p:spTree>
    <p:extLst>
      <p:ext uri="{BB962C8B-B14F-4D97-AF65-F5344CB8AC3E}">
        <p14:creationId xmlns:p14="http://schemas.microsoft.com/office/powerpoint/2010/main" val="10622959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EB6F13FA-8B7E-422C-9F8C-4484084EF116}" type="slidenum">
              <a:rPr lang="en-US" altLang="en-US"/>
              <a:pPr/>
              <a:t>‹#›</a:t>
            </a:fld>
            <a:endParaRPr lang="en-US" altLang="en-US" dirty="0"/>
          </a:p>
        </p:txBody>
      </p:sp>
    </p:spTree>
    <p:extLst>
      <p:ext uri="{BB962C8B-B14F-4D97-AF65-F5344CB8AC3E}">
        <p14:creationId xmlns:p14="http://schemas.microsoft.com/office/powerpoint/2010/main" val="24394975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77328597-E402-43C1-B809-94BA2FE601C7}" type="slidenum">
              <a:rPr lang="en-US" altLang="en-US"/>
              <a:pPr/>
              <a:t>‹#›</a:t>
            </a:fld>
            <a:endParaRPr lang="en-US" altLang="en-US" dirty="0"/>
          </a:p>
        </p:txBody>
      </p:sp>
    </p:spTree>
    <p:extLst>
      <p:ext uri="{BB962C8B-B14F-4D97-AF65-F5344CB8AC3E}">
        <p14:creationId xmlns:p14="http://schemas.microsoft.com/office/powerpoint/2010/main" val="16472371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274638"/>
            <a:ext cx="2055813"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274638"/>
            <a:ext cx="6018212" cy="58515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138FB1A1-840F-4921-8F59-A18A417B2D10}" type="slidenum">
              <a:rPr lang="en-US" altLang="en-US"/>
              <a:pPr/>
              <a:t>‹#›</a:t>
            </a:fld>
            <a:endParaRPr lang="en-US" altLang="en-US" dirty="0"/>
          </a:p>
        </p:txBody>
      </p:sp>
    </p:spTree>
    <p:extLst>
      <p:ext uri="{BB962C8B-B14F-4D97-AF65-F5344CB8AC3E}">
        <p14:creationId xmlns:p14="http://schemas.microsoft.com/office/powerpoint/2010/main" val="3682060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9D0A9058-F7A7-471A-A806-291278A0372D}" type="slidenum">
              <a:rPr lang="en-US" altLang="en-US"/>
              <a:pPr/>
              <a:t>‹#›</a:t>
            </a:fld>
            <a:endParaRPr lang="en-US" altLang="en-US" dirty="0"/>
          </a:p>
        </p:txBody>
      </p:sp>
    </p:spTree>
    <p:extLst>
      <p:ext uri="{BB962C8B-B14F-4D97-AF65-F5344CB8AC3E}">
        <p14:creationId xmlns:p14="http://schemas.microsoft.com/office/powerpoint/2010/main" val="1211588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693988" y="1600200"/>
            <a:ext cx="30861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32488" y="1600200"/>
            <a:ext cx="3087687"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47750D7D-067F-4599-B2DE-169A50F582F3}" type="slidenum">
              <a:rPr lang="en-US" altLang="en-US"/>
              <a:pPr/>
              <a:t>‹#›</a:t>
            </a:fld>
            <a:endParaRPr lang="en-US" altLang="en-US" dirty="0"/>
          </a:p>
        </p:txBody>
      </p:sp>
    </p:spTree>
    <p:extLst>
      <p:ext uri="{BB962C8B-B14F-4D97-AF65-F5344CB8AC3E}">
        <p14:creationId xmlns:p14="http://schemas.microsoft.com/office/powerpoint/2010/main" val="2792139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dirty="0"/>
          </a:p>
        </p:txBody>
      </p:sp>
      <p:sp>
        <p:nvSpPr>
          <p:cNvPr id="8" name="Footer Placeholder 7"/>
          <p:cNvSpPr>
            <a:spLocks noGrp="1"/>
          </p:cNvSpPr>
          <p:nvPr>
            <p:ph type="ftr" sz="quarter" idx="11"/>
          </p:nvPr>
        </p:nvSpPr>
        <p:spPr/>
        <p:txBody>
          <a:bodyPr/>
          <a:lstStyle>
            <a:lvl1pPr>
              <a:defRPr/>
            </a:lvl1pPr>
          </a:lstStyle>
          <a:p>
            <a:endParaRPr lang="en-US" altLang="en-US" dirty="0"/>
          </a:p>
        </p:txBody>
      </p:sp>
      <p:sp>
        <p:nvSpPr>
          <p:cNvPr id="9" name="Slide Number Placeholder 8"/>
          <p:cNvSpPr>
            <a:spLocks noGrp="1"/>
          </p:cNvSpPr>
          <p:nvPr>
            <p:ph type="sldNum" sz="quarter" idx="12"/>
          </p:nvPr>
        </p:nvSpPr>
        <p:spPr/>
        <p:txBody>
          <a:bodyPr/>
          <a:lstStyle>
            <a:lvl1pPr>
              <a:defRPr/>
            </a:lvl1pPr>
          </a:lstStyle>
          <a:p>
            <a:fld id="{80B4DB43-F25C-4716-B7BD-0363EB434C95}" type="slidenum">
              <a:rPr lang="en-US" altLang="en-US"/>
              <a:pPr/>
              <a:t>‹#›</a:t>
            </a:fld>
            <a:endParaRPr lang="en-US" altLang="en-US" dirty="0"/>
          </a:p>
        </p:txBody>
      </p:sp>
    </p:spTree>
    <p:extLst>
      <p:ext uri="{BB962C8B-B14F-4D97-AF65-F5344CB8AC3E}">
        <p14:creationId xmlns:p14="http://schemas.microsoft.com/office/powerpoint/2010/main" val="34977029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dirty="0"/>
          </a:p>
        </p:txBody>
      </p:sp>
      <p:sp>
        <p:nvSpPr>
          <p:cNvPr id="4" name="Footer Placeholder 3"/>
          <p:cNvSpPr>
            <a:spLocks noGrp="1"/>
          </p:cNvSpPr>
          <p:nvPr>
            <p:ph type="ftr" sz="quarter" idx="11"/>
          </p:nvPr>
        </p:nvSpPr>
        <p:spPr/>
        <p:txBody>
          <a:bodyPr/>
          <a:lstStyle>
            <a:lvl1pPr>
              <a:defRPr/>
            </a:lvl1pPr>
          </a:lstStyle>
          <a:p>
            <a:endParaRPr lang="en-US" altLang="en-US" dirty="0"/>
          </a:p>
        </p:txBody>
      </p:sp>
      <p:sp>
        <p:nvSpPr>
          <p:cNvPr id="5" name="Slide Number Placeholder 4"/>
          <p:cNvSpPr>
            <a:spLocks noGrp="1"/>
          </p:cNvSpPr>
          <p:nvPr>
            <p:ph type="sldNum" sz="quarter" idx="12"/>
          </p:nvPr>
        </p:nvSpPr>
        <p:spPr/>
        <p:txBody>
          <a:bodyPr/>
          <a:lstStyle>
            <a:lvl1pPr>
              <a:defRPr/>
            </a:lvl1pPr>
          </a:lstStyle>
          <a:p>
            <a:fld id="{76DAF8C1-7069-49A9-BCA3-E4B2CD0B7D15}" type="slidenum">
              <a:rPr lang="en-US" altLang="en-US"/>
              <a:pPr/>
              <a:t>‹#›</a:t>
            </a:fld>
            <a:endParaRPr lang="en-US" altLang="en-US" dirty="0"/>
          </a:p>
        </p:txBody>
      </p:sp>
    </p:spTree>
    <p:extLst>
      <p:ext uri="{BB962C8B-B14F-4D97-AF65-F5344CB8AC3E}">
        <p14:creationId xmlns:p14="http://schemas.microsoft.com/office/powerpoint/2010/main" val="517687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dirty="0"/>
          </a:p>
        </p:txBody>
      </p:sp>
      <p:sp>
        <p:nvSpPr>
          <p:cNvPr id="3" name="Footer Placeholder 2"/>
          <p:cNvSpPr>
            <a:spLocks noGrp="1"/>
          </p:cNvSpPr>
          <p:nvPr>
            <p:ph type="ftr" sz="quarter" idx="11"/>
          </p:nvPr>
        </p:nvSpPr>
        <p:spPr/>
        <p:txBody>
          <a:bodyPr/>
          <a:lstStyle>
            <a:lvl1pPr>
              <a:defRPr/>
            </a:lvl1pPr>
          </a:lstStyle>
          <a:p>
            <a:endParaRPr lang="en-US" altLang="en-US" dirty="0"/>
          </a:p>
        </p:txBody>
      </p:sp>
      <p:sp>
        <p:nvSpPr>
          <p:cNvPr id="4" name="Slide Number Placeholder 3"/>
          <p:cNvSpPr>
            <a:spLocks noGrp="1"/>
          </p:cNvSpPr>
          <p:nvPr>
            <p:ph type="sldNum" sz="quarter" idx="12"/>
          </p:nvPr>
        </p:nvSpPr>
        <p:spPr/>
        <p:txBody>
          <a:bodyPr/>
          <a:lstStyle>
            <a:lvl1pPr>
              <a:defRPr/>
            </a:lvl1pPr>
          </a:lstStyle>
          <a:p>
            <a:fld id="{B2A856C9-8D4A-4642-BFFA-5430D03A3943}" type="slidenum">
              <a:rPr lang="en-US" altLang="en-US"/>
              <a:pPr/>
              <a:t>‹#›</a:t>
            </a:fld>
            <a:endParaRPr lang="en-US" altLang="en-US" dirty="0"/>
          </a:p>
        </p:txBody>
      </p:sp>
    </p:spTree>
    <p:extLst>
      <p:ext uri="{BB962C8B-B14F-4D97-AF65-F5344CB8AC3E}">
        <p14:creationId xmlns:p14="http://schemas.microsoft.com/office/powerpoint/2010/main" val="3979037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7287731B-7F53-4676-82EE-56157C4B163E}" type="slidenum">
              <a:rPr lang="en-US" altLang="en-US"/>
              <a:pPr/>
              <a:t>‹#›</a:t>
            </a:fld>
            <a:endParaRPr lang="en-US" altLang="en-US" dirty="0"/>
          </a:p>
        </p:txBody>
      </p:sp>
    </p:spTree>
    <p:extLst>
      <p:ext uri="{BB962C8B-B14F-4D97-AF65-F5344CB8AC3E}">
        <p14:creationId xmlns:p14="http://schemas.microsoft.com/office/powerpoint/2010/main" val="1274881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D169628A-6A56-4EF7-AD99-944A5BF7FFD5}" type="slidenum">
              <a:rPr lang="en-US" altLang="en-US"/>
              <a:pPr/>
              <a:t>‹#›</a:t>
            </a:fld>
            <a:endParaRPr lang="en-US" altLang="en-US" dirty="0"/>
          </a:p>
        </p:txBody>
      </p:sp>
    </p:spTree>
    <p:extLst>
      <p:ext uri="{BB962C8B-B14F-4D97-AF65-F5344CB8AC3E}">
        <p14:creationId xmlns:p14="http://schemas.microsoft.com/office/powerpoint/2010/main" val="1272858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ags" Target="../tags/tag5.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ags" Target="../tags/tag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custDataLst>
              <p:tags r:id="rId13"/>
            </p:custDataLst>
          </p:nvPr>
        </p:nvSpPr>
        <p:spPr bwMode="auto">
          <a:xfrm>
            <a:off x="2703513" y="274638"/>
            <a:ext cx="6316662" cy="1143000"/>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endParaRPr lang="en-US" altLang="en-US" smtClean="0"/>
          </a:p>
        </p:txBody>
      </p:sp>
      <p:sp>
        <p:nvSpPr>
          <p:cNvPr id="1027" name="Rectangle 3"/>
          <p:cNvSpPr>
            <a:spLocks noGrp="1" noChangeArrowheads="1"/>
          </p:cNvSpPr>
          <p:nvPr>
            <p:ph type="body" idx="1"/>
            <p:custDataLst>
              <p:tags r:id="rId14"/>
            </p:custDataLst>
          </p:nvPr>
        </p:nvSpPr>
        <p:spPr bwMode="auto">
          <a:xfrm>
            <a:off x="2693988" y="1600200"/>
            <a:ext cx="6326187" cy="4525963"/>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A239199F-0674-4902-893B-3AC96FFD90A5}" type="slidenum">
              <a:rPr lang="en-US" altLang="en-US"/>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l" rtl="0" eaLnBrk="1" fontAlgn="base" hangingPunct="1">
        <a:spcBef>
          <a:spcPct val="0"/>
        </a:spcBef>
        <a:spcAft>
          <a:spcPct val="0"/>
        </a:spcAft>
        <a:buClr>
          <a:schemeClr val="tx1"/>
        </a:buClr>
        <a:defRPr sz="3200" kern="1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2pPr>
      <a:lvl3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3pPr>
      <a:lvl4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4pPr>
      <a:lvl5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5pPr>
      <a:lvl6pPr marL="4572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6pPr>
      <a:lvl7pPr marL="9144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7pPr>
      <a:lvl8pPr marL="13716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8pPr>
      <a:lvl9pPr marL="18288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9pPr>
    </p:titleStyle>
    <p:bodyStyle>
      <a:lvl1pPr marL="342900" indent="-342900" algn="l" rtl="0" eaLnBrk="1" fontAlgn="base" hangingPunct="1">
        <a:spcBef>
          <a:spcPct val="20000"/>
        </a:spcBef>
        <a:spcAft>
          <a:spcPct val="0"/>
        </a:spcAft>
        <a:buClr>
          <a:schemeClr val="tx1"/>
        </a:buClr>
        <a:buChar char="•"/>
        <a:defRPr sz="2400" kern="1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kern="1200">
          <a:solidFill>
            <a:schemeClr val="tx1"/>
          </a:solidFill>
          <a:latin typeface="+mn-lt"/>
          <a:ea typeface="+mn-ea"/>
          <a:cs typeface="+mn-cs"/>
        </a:defRPr>
      </a:lvl2pPr>
      <a:lvl3pPr marL="1143000" indent="-228600" algn="l" rtl="0" eaLnBrk="1" fontAlgn="base" hangingPunct="1">
        <a:spcBef>
          <a:spcPct val="20000"/>
        </a:spcBef>
        <a:spcAft>
          <a:spcPct val="0"/>
        </a:spcAft>
        <a:buClr>
          <a:schemeClr val="tx1"/>
        </a:buClr>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lr>
          <a:schemeClr val="tx1"/>
        </a:buClr>
        <a:buChar char="•"/>
        <a:defRPr sz="2400" kern="1200">
          <a:solidFill>
            <a:schemeClr val="tx1"/>
          </a:solidFill>
          <a:latin typeface="+mn-lt"/>
          <a:ea typeface="+mn-ea"/>
          <a:cs typeface="+mn-cs"/>
        </a:defRPr>
      </a:lvl4pPr>
      <a:lvl5pPr marL="2057400" indent="-228600" algn="l" rtl="0" eaLnBrk="1" fontAlgn="base" hangingPunct="1">
        <a:spcBef>
          <a:spcPct val="20000"/>
        </a:spcBef>
        <a:spcAft>
          <a:spcPct val="0"/>
        </a:spcAft>
        <a:buClr>
          <a:schemeClr val="tx1"/>
        </a:buClr>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136525" y="136525"/>
            <a:ext cx="8866188" cy="6581775"/>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6627" name="Rectangle 3"/>
          <p:cNvSpPr>
            <a:spLocks noGrp="1" noChangeArrowheads="1"/>
          </p:cNvSpPr>
          <p:nvPr>
            <p:ph type="title"/>
            <p:custDataLst>
              <p:tags r:id="rId13"/>
            </p:custDataLst>
          </p:nvPr>
        </p:nvSpPr>
        <p:spPr bwMode="auto">
          <a:xfrm>
            <a:off x="455613" y="274638"/>
            <a:ext cx="8226425" cy="1143000"/>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26628" name="Rectangle 4"/>
          <p:cNvSpPr>
            <a:spLocks noGrp="1" noChangeArrowheads="1"/>
          </p:cNvSpPr>
          <p:nvPr>
            <p:ph type="body" idx="1"/>
            <p:custDataLst>
              <p:tags r:id="rId14"/>
            </p:custDataLst>
          </p:nvPr>
        </p:nvSpPr>
        <p:spPr bwMode="auto">
          <a:xfrm>
            <a:off x="455613" y="1600200"/>
            <a:ext cx="8226425" cy="4525963"/>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6629" name="Rectangle 5"/>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dirty="0"/>
          </a:p>
        </p:txBody>
      </p:sp>
      <p:sp>
        <p:nvSpPr>
          <p:cNvPr id="26630" name="Rectangle 6"/>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dirty="0"/>
          </a:p>
        </p:txBody>
      </p:sp>
      <p:sp>
        <p:nvSpPr>
          <p:cNvPr id="26631" name="Rectangle 7"/>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1F6D29F3-81B5-4E1A-B19F-F63A7405B885}" type="slidenum">
              <a:rPr lang="en-US" altLang="en-US"/>
              <a:pPr/>
              <a:t>‹#›</a:t>
            </a:fld>
            <a:endParaRPr lang="en-US" altLang="en-US" dirty="0"/>
          </a:p>
        </p:txBody>
      </p:sp>
    </p:spTree>
  </p:cSld>
  <p:clrMap bg1="lt1" tx1="dk1" bg2="lt2" tx2="dk2" accent1="accent1" accent2="accent2" accent3="accent3" accent4="accent4" accent5="accent5" accent6="accent6" hlink="hlink" folHlink="folHlink"/>
  <p:sldLayoutIdLst>
    <p:sldLayoutId id="214748365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fontAlgn="base">
        <a:spcBef>
          <a:spcPct val="0"/>
        </a:spcBef>
        <a:spcAft>
          <a:spcPct val="0"/>
        </a:spcAft>
        <a:buClr>
          <a:schemeClr val="tx1"/>
        </a:buClr>
        <a:defRPr sz="3200" kern="1200">
          <a:solidFill>
            <a:schemeClr val="tx1"/>
          </a:solidFill>
          <a:latin typeface="+mj-lt"/>
          <a:ea typeface="+mj-ea"/>
          <a:cs typeface="+mj-cs"/>
        </a:defRPr>
      </a:lvl1pPr>
      <a:lvl2pPr algn="l" rtl="0" fontAlgn="base">
        <a:spcBef>
          <a:spcPct val="0"/>
        </a:spcBef>
        <a:spcAft>
          <a:spcPct val="0"/>
        </a:spcAft>
        <a:buClr>
          <a:schemeClr val="tx1"/>
        </a:buClr>
        <a:defRPr sz="3200">
          <a:solidFill>
            <a:schemeClr val="tx1"/>
          </a:solidFill>
          <a:latin typeface="Arial" panose="020B0604020202020204" pitchFamily="34" charset="0"/>
        </a:defRPr>
      </a:lvl2pPr>
      <a:lvl3pPr algn="l" rtl="0" fontAlgn="base">
        <a:spcBef>
          <a:spcPct val="0"/>
        </a:spcBef>
        <a:spcAft>
          <a:spcPct val="0"/>
        </a:spcAft>
        <a:buClr>
          <a:schemeClr val="tx1"/>
        </a:buClr>
        <a:defRPr sz="3200">
          <a:solidFill>
            <a:schemeClr val="tx1"/>
          </a:solidFill>
          <a:latin typeface="Arial" panose="020B0604020202020204" pitchFamily="34" charset="0"/>
        </a:defRPr>
      </a:lvl3pPr>
      <a:lvl4pPr algn="l" rtl="0" fontAlgn="base">
        <a:spcBef>
          <a:spcPct val="0"/>
        </a:spcBef>
        <a:spcAft>
          <a:spcPct val="0"/>
        </a:spcAft>
        <a:buClr>
          <a:schemeClr val="tx1"/>
        </a:buClr>
        <a:defRPr sz="3200">
          <a:solidFill>
            <a:schemeClr val="tx1"/>
          </a:solidFill>
          <a:latin typeface="Arial" panose="020B0604020202020204" pitchFamily="34" charset="0"/>
        </a:defRPr>
      </a:lvl4pPr>
      <a:lvl5pPr algn="l" rtl="0" fontAlgn="base">
        <a:spcBef>
          <a:spcPct val="0"/>
        </a:spcBef>
        <a:spcAft>
          <a:spcPct val="0"/>
        </a:spcAft>
        <a:buClr>
          <a:schemeClr val="tx1"/>
        </a:buClr>
        <a:defRPr sz="3200">
          <a:solidFill>
            <a:schemeClr val="tx1"/>
          </a:solidFill>
          <a:latin typeface="Arial" panose="020B0604020202020204" pitchFamily="34" charset="0"/>
        </a:defRPr>
      </a:lvl5pPr>
      <a:lvl6pPr marL="457200" algn="l" rtl="0" fontAlgn="base">
        <a:spcBef>
          <a:spcPct val="0"/>
        </a:spcBef>
        <a:spcAft>
          <a:spcPct val="0"/>
        </a:spcAft>
        <a:buClr>
          <a:schemeClr val="tx1"/>
        </a:buClr>
        <a:defRPr sz="3200">
          <a:solidFill>
            <a:schemeClr val="tx1"/>
          </a:solidFill>
          <a:latin typeface="Arial" panose="020B0604020202020204" pitchFamily="34" charset="0"/>
        </a:defRPr>
      </a:lvl6pPr>
      <a:lvl7pPr marL="914400" algn="l" rtl="0" fontAlgn="base">
        <a:spcBef>
          <a:spcPct val="0"/>
        </a:spcBef>
        <a:spcAft>
          <a:spcPct val="0"/>
        </a:spcAft>
        <a:buClr>
          <a:schemeClr val="tx1"/>
        </a:buClr>
        <a:defRPr sz="3200">
          <a:solidFill>
            <a:schemeClr val="tx1"/>
          </a:solidFill>
          <a:latin typeface="Arial" panose="020B0604020202020204" pitchFamily="34" charset="0"/>
        </a:defRPr>
      </a:lvl7pPr>
      <a:lvl8pPr marL="1371600" algn="l" rtl="0" fontAlgn="base">
        <a:spcBef>
          <a:spcPct val="0"/>
        </a:spcBef>
        <a:spcAft>
          <a:spcPct val="0"/>
        </a:spcAft>
        <a:buClr>
          <a:schemeClr val="tx1"/>
        </a:buClr>
        <a:defRPr sz="3200">
          <a:solidFill>
            <a:schemeClr val="tx1"/>
          </a:solidFill>
          <a:latin typeface="Arial" panose="020B0604020202020204" pitchFamily="34" charset="0"/>
        </a:defRPr>
      </a:lvl8pPr>
      <a:lvl9pPr marL="1828800" algn="l" rtl="0" fontAlgn="base">
        <a:spcBef>
          <a:spcPct val="0"/>
        </a:spcBef>
        <a:spcAft>
          <a:spcPct val="0"/>
        </a:spcAft>
        <a:buClr>
          <a:schemeClr val="tx1"/>
        </a:buClr>
        <a:defRPr sz="3200">
          <a:solidFill>
            <a:schemeClr val="tx1"/>
          </a:solidFill>
          <a:latin typeface="Arial" panose="020B0604020202020204" pitchFamily="34" charset="0"/>
        </a:defRPr>
      </a:lvl9pPr>
    </p:titleStyle>
    <p:bodyStyle>
      <a:lvl1pPr marL="342900" indent="-342900" algn="l" rtl="0" fontAlgn="base">
        <a:spcBef>
          <a:spcPct val="20000"/>
        </a:spcBef>
        <a:spcAft>
          <a:spcPct val="0"/>
        </a:spcAft>
        <a:buClr>
          <a:schemeClr val="tx1"/>
        </a:buClr>
        <a:buChar char="•"/>
        <a:defRPr sz="2400" kern="1200">
          <a:solidFill>
            <a:schemeClr val="tx1"/>
          </a:solidFill>
          <a:latin typeface="+mn-lt"/>
          <a:ea typeface="+mn-ea"/>
          <a:cs typeface="+mn-cs"/>
        </a:defRPr>
      </a:lvl1pPr>
      <a:lvl2pPr marL="742950" indent="-285750" algn="l" rtl="0" fontAlgn="base">
        <a:spcBef>
          <a:spcPct val="20000"/>
        </a:spcBef>
        <a:spcAft>
          <a:spcPct val="0"/>
        </a:spcAft>
        <a:buClr>
          <a:schemeClr val="tx1"/>
        </a:buClr>
        <a:buChar char="•"/>
        <a:defRPr sz="2400" kern="1200">
          <a:solidFill>
            <a:schemeClr val="tx1"/>
          </a:solidFill>
          <a:latin typeface="+mn-lt"/>
          <a:ea typeface="+mn-ea"/>
          <a:cs typeface="+mn-cs"/>
        </a:defRPr>
      </a:lvl2pPr>
      <a:lvl3pPr marL="1143000" indent="-228600" algn="l" rtl="0" fontAlgn="base">
        <a:spcBef>
          <a:spcPct val="20000"/>
        </a:spcBef>
        <a:spcAft>
          <a:spcPct val="0"/>
        </a:spcAft>
        <a:buClr>
          <a:schemeClr val="tx1"/>
        </a:buClr>
        <a:buChar char="•"/>
        <a:defRPr sz="2400" kern="1200">
          <a:solidFill>
            <a:schemeClr val="tx1"/>
          </a:solidFill>
          <a:latin typeface="+mn-lt"/>
          <a:ea typeface="+mn-ea"/>
          <a:cs typeface="+mn-cs"/>
        </a:defRPr>
      </a:lvl3pPr>
      <a:lvl4pPr marL="1600200" indent="-228600" algn="l" rtl="0" fontAlgn="base">
        <a:spcBef>
          <a:spcPct val="20000"/>
        </a:spcBef>
        <a:spcAft>
          <a:spcPct val="0"/>
        </a:spcAft>
        <a:buClr>
          <a:schemeClr val="tx1"/>
        </a:buClr>
        <a:buChar char="•"/>
        <a:defRPr sz="2400" kern="1200">
          <a:solidFill>
            <a:schemeClr val="tx1"/>
          </a:solidFill>
          <a:latin typeface="+mn-lt"/>
          <a:ea typeface="+mn-ea"/>
          <a:cs typeface="+mn-cs"/>
        </a:defRPr>
      </a:lvl4pPr>
      <a:lvl5pPr marL="2057400" indent="-228600" algn="l" rtl="0" fontAlgn="base">
        <a:spcBef>
          <a:spcPct val="20000"/>
        </a:spcBef>
        <a:spcAft>
          <a:spcPct val="0"/>
        </a:spcAft>
        <a:buClr>
          <a:schemeClr val="tx1"/>
        </a:buClr>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hyperlink" Target="http://haitipartners.org/about-us/haiti-statistics/" TargetMode="Externa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ctrTitle"/>
          </p:nvPr>
        </p:nvSpPr>
        <p:spPr/>
        <p:txBody>
          <a:bodyPr/>
          <a:lstStyle/>
          <a:p>
            <a:r>
              <a:rPr lang="en-US" altLang="en-US" dirty="0" smtClean="0"/>
              <a:t>Millennium Development Goals(MDG)-Haiti</a:t>
            </a:r>
            <a:endParaRPr lang="en-US" altLang="en-US" dirty="0"/>
          </a:p>
        </p:txBody>
      </p:sp>
      <p:sp>
        <p:nvSpPr>
          <p:cNvPr id="53251" name="Rectangle 3"/>
          <p:cNvSpPr>
            <a:spLocks noGrp="1" noChangeArrowheads="1"/>
          </p:cNvSpPr>
          <p:nvPr>
            <p:ph type="subTitle" idx="1"/>
          </p:nvPr>
        </p:nvSpPr>
        <p:spPr/>
        <p:txBody>
          <a:bodyPr/>
          <a:lstStyle/>
          <a:p>
            <a:r>
              <a:rPr lang="en-US" altLang="en-US" dirty="0" smtClean="0"/>
              <a:t>Student</a:t>
            </a:r>
            <a:endParaRPr lang="en-US"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Introduction</a:t>
            </a:r>
          </a:p>
          <a:p>
            <a:r>
              <a:rPr lang="en-US" dirty="0" smtClean="0"/>
              <a:t>MDG for Haiti 2000-2015</a:t>
            </a:r>
          </a:p>
          <a:p>
            <a:r>
              <a:rPr lang="en-US" dirty="0" smtClean="0"/>
              <a:t>Status of Poverty</a:t>
            </a:r>
          </a:p>
          <a:p>
            <a:r>
              <a:rPr lang="en-US" dirty="0" smtClean="0"/>
              <a:t>Target Date Poverty Status </a:t>
            </a:r>
          </a:p>
          <a:p>
            <a:r>
              <a:rPr lang="en-US" dirty="0" smtClean="0"/>
              <a:t>References</a:t>
            </a:r>
          </a:p>
          <a:p>
            <a:endParaRPr lang="en-US" dirty="0"/>
          </a:p>
        </p:txBody>
      </p:sp>
    </p:spTree>
    <p:extLst>
      <p:ext uri="{BB962C8B-B14F-4D97-AF65-F5344CB8AC3E}">
        <p14:creationId xmlns:p14="http://schemas.microsoft.com/office/powerpoint/2010/main" val="33983771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altLang="en-US" dirty="0" smtClean="0"/>
              <a:t>Introduction-MDG</a:t>
            </a:r>
            <a:endParaRPr lang="en-US" altLang="en-US" dirty="0"/>
          </a:p>
        </p:txBody>
      </p:sp>
      <p:sp>
        <p:nvSpPr>
          <p:cNvPr id="54275" name="Rectangle 3"/>
          <p:cNvSpPr>
            <a:spLocks noGrp="1" noChangeArrowheads="1"/>
          </p:cNvSpPr>
          <p:nvPr>
            <p:ph type="body" idx="1"/>
          </p:nvPr>
        </p:nvSpPr>
        <p:spPr/>
        <p:txBody>
          <a:bodyPr/>
          <a:lstStyle/>
          <a:p>
            <a:r>
              <a:rPr lang="en-US" altLang="en-US" sz="1800" dirty="0" smtClean="0"/>
              <a:t>The Millennium Development Goals (MDGs) are the eight international development goals that were established following the Millennium Summit of the United Nations in 2000.</a:t>
            </a:r>
          </a:p>
          <a:p>
            <a:pPr>
              <a:buFont typeface="+mj-lt"/>
              <a:buAutoNum type="arabicPeriod"/>
            </a:pPr>
            <a:r>
              <a:rPr lang="en-US" sz="1800" dirty="0" smtClean="0"/>
              <a:t>Eliminate poverty and hunger</a:t>
            </a:r>
          </a:p>
          <a:p>
            <a:pPr>
              <a:buFont typeface="+mj-lt"/>
              <a:buAutoNum type="arabicPeriod"/>
            </a:pPr>
            <a:r>
              <a:rPr lang="en-US" sz="1800" dirty="0" smtClean="0"/>
              <a:t>Universal education</a:t>
            </a:r>
          </a:p>
          <a:p>
            <a:pPr>
              <a:buFont typeface="+mj-lt"/>
              <a:buAutoNum type="arabicPeriod"/>
            </a:pPr>
            <a:r>
              <a:rPr lang="en-US" sz="1800" dirty="0" smtClean="0"/>
              <a:t>Gender equality</a:t>
            </a:r>
          </a:p>
          <a:p>
            <a:pPr>
              <a:buFont typeface="+mj-lt"/>
              <a:buAutoNum type="arabicPeriod"/>
            </a:pPr>
            <a:r>
              <a:rPr lang="en-US" sz="1800" dirty="0" smtClean="0"/>
              <a:t>Reduce children's mortality rate</a:t>
            </a:r>
          </a:p>
          <a:p>
            <a:pPr>
              <a:buFont typeface="+mj-lt"/>
              <a:buAutoNum type="arabicPeriod"/>
            </a:pPr>
            <a:r>
              <a:rPr lang="en-US" sz="1800" dirty="0" smtClean="0"/>
              <a:t>Improve maternal health services</a:t>
            </a:r>
          </a:p>
          <a:p>
            <a:pPr>
              <a:buFont typeface="+mj-lt"/>
              <a:buAutoNum type="arabicPeriod"/>
            </a:pPr>
            <a:r>
              <a:rPr lang="en-US" sz="1800" dirty="0" smtClean="0"/>
              <a:t>Actively address HIV/AIDS</a:t>
            </a:r>
          </a:p>
          <a:p>
            <a:pPr>
              <a:buFont typeface="+mj-lt"/>
              <a:buAutoNum type="arabicPeriod"/>
            </a:pPr>
            <a:r>
              <a:rPr lang="en-US" sz="1800" dirty="0" smtClean="0"/>
              <a:t>Ensure environmental sustainability</a:t>
            </a:r>
          </a:p>
          <a:p>
            <a:pPr>
              <a:buFont typeface="+mj-lt"/>
              <a:buAutoNum type="arabicPeriod"/>
            </a:pPr>
            <a:r>
              <a:rPr lang="en-US" sz="1800" dirty="0" smtClean="0"/>
              <a:t>Global partnership for development</a:t>
            </a:r>
          </a:p>
          <a:p>
            <a:endParaRPr lang="en-US"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altLang="en-US" dirty="0" smtClean="0"/>
              <a:t>MDG for Haiti 2000-2015</a:t>
            </a:r>
            <a:endParaRPr lang="en-US" altLang="en-US" dirty="0"/>
          </a:p>
        </p:txBody>
      </p:sp>
      <p:sp>
        <p:nvSpPr>
          <p:cNvPr id="56323" name="Rectangle 3"/>
          <p:cNvSpPr>
            <a:spLocks noGrp="1" noChangeArrowheads="1"/>
          </p:cNvSpPr>
          <p:nvPr>
            <p:ph type="body" idx="1"/>
          </p:nvPr>
        </p:nvSpPr>
        <p:spPr/>
        <p:txBody>
          <a:bodyPr/>
          <a:lstStyle/>
          <a:p>
            <a:r>
              <a:rPr lang="en-US" altLang="en-US" sz="2200" dirty="0" smtClean="0"/>
              <a:t>2000 MDG-Insufficient progress going down helping children under 5 years of age with nutrition-Miss goal 1-hunger and poverty</a:t>
            </a:r>
          </a:p>
          <a:p>
            <a:r>
              <a:rPr lang="en-US" altLang="en-US" sz="2200" dirty="0" smtClean="0"/>
              <a:t>2005-MDG-No progress in education enrollment-Miss goal-Miss goal 2-Universal education</a:t>
            </a:r>
          </a:p>
          <a:p>
            <a:r>
              <a:rPr lang="en-US" altLang="en-US" sz="2200" dirty="0" smtClean="0"/>
              <a:t>2010-MDG-No progress decreasing children mortality rates-MDG goal 4-Reducing child mortality rates</a:t>
            </a:r>
          </a:p>
          <a:p>
            <a:r>
              <a:rPr lang="en-US" altLang="en-US" sz="2200" dirty="0" smtClean="0"/>
              <a:t>2015-MDG-Haiti has made significant HIV/Aids causes have increases-No progress-MDG goal 6-Reducing HIV/Aids rates </a:t>
            </a:r>
          </a:p>
          <a:p>
            <a:r>
              <a:rPr lang="en-US" altLang="en-US" sz="2200" dirty="0" smtClean="0"/>
              <a:t>Overall from in 2015 education enrollment has increase from 47% to 88%, nutrition for children under 5 has improved and ahead of goals, child mortality rates have decreased by 44%,and improvement in maternal health by 68%. </a:t>
            </a:r>
          </a:p>
          <a:p>
            <a:r>
              <a:rPr lang="en-US" altLang="en-US" sz="1200" dirty="0" smtClean="0"/>
              <a:t>Latina America.(2014).2013 MDG report Haiti a new look. Retrieved from http://www.latinamerica.undp.org/content/rblac/en/home/library/mdg/HaitiMDGReport2013/</a:t>
            </a:r>
          </a:p>
          <a:p>
            <a:endParaRPr lang="en-US"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Status of Poverty</a:t>
            </a:r>
            <a:endParaRPr lang="en-US" dirty="0"/>
          </a:p>
        </p:txBody>
      </p:sp>
      <p:sp>
        <p:nvSpPr>
          <p:cNvPr id="3" name="Content Placeholder 2"/>
          <p:cNvSpPr>
            <a:spLocks noGrp="1"/>
          </p:cNvSpPr>
          <p:nvPr>
            <p:ph idx="1"/>
          </p:nvPr>
        </p:nvSpPr>
        <p:spPr/>
        <p:txBody>
          <a:bodyPr/>
          <a:lstStyle/>
          <a:p>
            <a:r>
              <a:rPr lang="en-US" dirty="0" smtClean="0"/>
              <a:t>80% of People in Haiti are below poverty levels</a:t>
            </a:r>
          </a:p>
          <a:p>
            <a:pPr marL="0" indent="0">
              <a:buNone/>
            </a:pPr>
            <a:endParaRPr lang="en-US" b="1" dirty="0"/>
          </a:p>
        </p:txBody>
      </p:sp>
      <p:graphicFrame>
        <p:nvGraphicFramePr>
          <p:cNvPr id="6" name="Chart 5"/>
          <p:cNvGraphicFramePr>
            <a:graphicFrameLocks/>
          </p:cNvGraphicFramePr>
          <p:nvPr>
            <p:extLst>
              <p:ext uri="{D42A27DB-BD31-4B8C-83A1-F6EECF244321}">
                <p14:modId xmlns:p14="http://schemas.microsoft.com/office/powerpoint/2010/main" val="2993749004"/>
              </p:ext>
            </p:extLst>
          </p:nvPr>
        </p:nvGraphicFramePr>
        <p:xfrm>
          <a:off x="2155913" y="2122311"/>
          <a:ext cx="6084975" cy="311247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2777067" y="6186609"/>
            <a:ext cx="5746044" cy="461665"/>
          </a:xfrm>
          <a:prstGeom prst="rect">
            <a:avLst/>
          </a:prstGeom>
          <a:noFill/>
        </p:spPr>
        <p:txBody>
          <a:bodyPr wrap="square" rtlCol="0">
            <a:spAutoFit/>
          </a:bodyPr>
          <a:lstStyle/>
          <a:p>
            <a:r>
              <a:rPr lang="en-US" sz="1200" dirty="0" smtClean="0"/>
              <a:t>Haiti Partners.(2014).Haiti Statistics: Poverty. Retrieved from</a:t>
            </a:r>
          </a:p>
          <a:p>
            <a:r>
              <a:rPr lang="en-US" sz="1200" dirty="0" smtClean="0"/>
              <a:t>http://haitipartners.org/about-us/haiti-statistics/</a:t>
            </a:r>
            <a:endParaRPr lang="en-US" sz="1200" dirty="0"/>
          </a:p>
        </p:txBody>
      </p:sp>
    </p:spTree>
    <p:extLst>
      <p:ext uri="{BB962C8B-B14F-4D97-AF65-F5344CB8AC3E}">
        <p14:creationId xmlns:p14="http://schemas.microsoft.com/office/powerpoint/2010/main" val="21757209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Target Date Status Haiti 2015</a:t>
            </a:r>
            <a:endParaRPr lang="en-US" dirty="0"/>
          </a:p>
        </p:txBody>
      </p:sp>
      <p:sp>
        <p:nvSpPr>
          <p:cNvPr id="3" name="Content Placeholder 2"/>
          <p:cNvSpPr>
            <a:spLocks noGrp="1"/>
          </p:cNvSpPr>
          <p:nvPr>
            <p:ph idx="1"/>
          </p:nvPr>
        </p:nvSpPr>
        <p:spPr/>
        <p:txBody>
          <a:bodyPr/>
          <a:lstStyle/>
          <a:p>
            <a:r>
              <a:rPr lang="en-US" dirty="0" smtClean="0"/>
              <a:t>The over progress of poverty since 2000 has been improved with Haiti government hitting goals and exceeding goals. There are not perfect but all indications show that improvement is on target or exceeding expected achievement of the eight Millennium Development Goals.</a:t>
            </a:r>
          </a:p>
          <a:p>
            <a:endParaRPr lang="en-US" dirty="0" smtClean="0"/>
          </a:p>
          <a:p>
            <a:pPr marL="0" indent="0">
              <a:buNone/>
            </a:pPr>
            <a:endParaRPr lang="en-US" b="1" dirty="0"/>
          </a:p>
        </p:txBody>
      </p:sp>
      <p:sp>
        <p:nvSpPr>
          <p:cNvPr id="5" name="TextBox 4"/>
          <p:cNvSpPr txBox="1"/>
          <p:nvPr/>
        </p:nvSpPr>
        <p:spPr>
          <a:xfrm>
            <a:off x="2540000" y="6126163"/>
            <a:ext cx="5746044" cy="646331"/>
          </a:xfrm>
          <a:prstGeom prst="rect">
            <a:avLst/>
          </a:prstGeom>
          <a:noFill/>
        </p:spPr>
        <p:txBody>
          <a:bodyPr wrap="square" rtlCol="0">
            <a:spAutoFit/>
          </a:bodyPr>
          <a:lstStyle/>
          <a:p>
            <a:r>
              <a:rPr lang="en-US" altLang="en-US" sz="1200" dirty="0" smtClean="0"/>
              <a:t>Latina America.(2014).2013 MDG report Haiti a new look. Retrieved from http://www.latinamerica.undp.org/content/rblac/en/home/library/mdg/HaitiMDGReport2013</a:t>
            </a:r>
            <a:endParaRPr lang="en-US" sz="1200" dirty="0"/>
          </a:p>
        </p:txBody>
      </p:sp>
    </p:spTree>
    <p:extLst>
      <p:ext uri="{BB962C8B-B14F-4D97-AF65-F5344CB8AC3E}">
        <p14:creationId xmlns:p14="http://schemas.microsoft.com/office/powerpoint/2010/main" val="26738376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a:t>Haiti Partners.(2014).Haiti Statistics: Poverty. Retrieved </a:t>
            </a:r>
            <a:r>
              <a:rPr lang="en-US" dirty="0" smtClean="0"/>
              <a:t>from </a:t>
            </a:r>
            <a:r>
              <a:rPr lang="en-US" dirty="0" smtClean="0">
                <a:hlinkClick r:id="rId2"/>
              </a:rPr>
              <a:t>http</a:t>
            </a:r>
            <a:r>
              <a:rPr lang="en-US" dirty="0">
                <a:hlinkClick r:id="rId2"/>
              </a:rPr>
              <a:t>://haitipartners.org/about-us/haiti-statistics</a:t>
            </a:r>
            <a:r>
              <a:rPr lang="en-US" dirty="0" smtClean="0">
                <a:hlinkClick r:id="rId2"/>
              </a:rPr>
              <a:t>/</a:t>
            </a:r>
            <a:endParaRPr lang="en-US" dirty="0" smtClean="0"/>
          </a:p>
          <a:p>
            <a:r>
              <a:rPr lang="en-US" altLang="en-US" dirty="0"/>
              <a:t>Latina America.(2014).2013 MDG report Haiti a new look. Retrieved from http://www.latinamerica.undp.org/content/rblac/en/home/library/mdg/HaitiMDGReport2013/</a:t>
            </a:r>
          </a:p>
          <a:p>
            <a:endParaRPr lang="en-US" dirty="0"/>
          </a:p>
          <a:p>
            <a:endParaRPr lang="en-US" dirty="0"/>
          </a:p>
        </p:txBody>
      </p:sp>
    </p:spTree>
    <p:extLst>
      <p:ext uri="{BB962C8B-B14F-4D97-AF65-F5344CB8AC3E}">
        <p14:creationId xmlns:p14="http://schemas.microsoft.com/office/powerpoint/2010/main" val="166752688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2.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3.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4.xml><?xml version="1.0" encoding="utf-8"?>
<p:tagLst xmlns:a="http://schemas.openxmlformats.org/drawingml/2006/main" xmlns:r="http://schemas.openxmlformats.org/officeDocument/2006/relationships" xmlns:p="http://schemas.openxmlformats.org/presentationml/2006/main">
  <p:tag name="RNRSTYLE" val="Indezine_TM_Text"/>
</p:tagLst>
</file>

<file path=ppt/tags/tag5.xml><?xml version="1.0" encoding="utf-8"?>
<p:tagLst xmlns:a="http://schemas.openxmlformats.org/drawingml/2006/main" xmlns:r="http://schemas.openxmlformats.org/officeDocument/2006/relationships" xmlns:p="http://schemas.openxmlformats.org/presentationml/2006/main">
  <p:tag name="RNRSTYLE" val="Indezine_SM2_Title"/>
</p:tagLst>
</file>

<file path=ppt/tags/tag6.xml><?xml version="1.0" encoding="utf-8"?>
<p:tagLst xmlns:a="http://schemas.openxmlformats.org/drawingml/2006/main" xmlns:r="http://schemas.openxmlformats.org/officeDocument/2006/relationships" xmlns:p="http://schemas.openxmlformats.org/presentationml/2006/main">
  <p:tag name="RNRSTYLE" val="Indezine_SM2_Text"/>
</p:tagLst>
</file>

<file path=ppt/tags/tag7.xml><?xml version="1.0" encoding="utf-8"?>
<p:tagLst xmlns:a="http://schemas.openxmlformats.org/drawingml/2006/main" xmlns:r="http://schemas.openxmlformats.org/officeDocument/2006/relationships" xmlns:p="http://schemas.openxmlformats.org/presentationml/2006/main">
  <p:tag name="RNRSTYLE" val="Indezine_TM2_Title"/>
</p:tagLst>
</file>

<file path=ppt/tags/tag8.xml><?xml version="1.0" encoding="utf-8"?>
<p:tagLst xmlns:a="http://schemas.openxmlformats.org/drawingml/2006/main" xmlns:r="http://schemas.openxmlformats.org/officeDocument/2006/relationships" xmlns:p="http://schemas.openxmlformats.org/presentationml/2006/main">
  <p:tag name="RNRSTYLE" val="Indezine_TM2_Text"/>
</p:tagLst>
</file>

<file path=ppt/theme/theme1.xml><?xml version="1.0" encoding="utf-8"?>
<a:theme xmlns:a="http://schemas.openxmlformats.org/drawingml/2006/main" name="Office Theme">
  <a:themeElements>
    <a:clrScheme name="Office Theme 2">
      <a:dk1>
        <a:srgbClr val="000000"/>
      </a:dk1>
      <a:lt1>
        <a:srgbClr val="FFFFCC"/>
      </a:lt1>
      <a:dk2>
        <a:srgbClr val="000000"/>
      </a:dk2>
      <a:lt2>
        <a:srgbClr val="B2B2B2"/>
      </a:lt2>
      <a:accent1>
        <a:srgbClr val="A68500"/>
      </a:accent1>
      <a:accent2>
        <a:srgbClr val="78991F"/>
      </a:accent2>
      <a:accent3>
        <a:srgbClr val="FFFFE2"/>
      </a:accent3>
      <a:accent4>
        <a:srgbClr val="000000"/>
      </a:accent4>
      <a:accent5>
        <a:srgbClr val="D0C2AA"/>
      </a:accent5>
      <a:accent6>
        <a:srgbClr val="6C8A1B"/>
      </a:accent6>
      <a:hlink>
        <a:srgbClr val="A66A11"/>
      </a:hlink>
      <a:folHlink>
        <a:srgbClr val="808000"/>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Office Theme 1">
        <a:dk1>
          <a:srgbClr val="000000"/>
        </a:dk1>
        <a:lt1>
          <a:srgbClr val="FFFFCC"/>
        </a:lt1>
        <a:dk2>
          <a:srgbClr val="000000"/>
        </a:dk2>
        <a:lt2>
          <a:srgbClr val="B2B2B2"/>
        </a:lt2>
        <a:accent1>
          <a:srgbClr val="A6A600"/>
        </a:accent1>
        <a:accent2>
          <a:srgbClr val="A69200"/>
        </a:accent2>
        <a:accent3>
          <a:srgbClr val="FFFFE2"/>
        </a:accent3>
        <a:accent4>
          <a:srgbClr val="000000"/>
        </a:accent4>
        <a:accent5>
          <a:srgbClr val="D0D0AA"/>
        </a:accent5>
        <a:accent6>
          <a:srgbClr val="968400"/>
        </a:accent6>
        <a:hlink>
          <a:srgbClr val="778000"/>
        </a:hlink>
        <a:folHlink>
          <a:srgbClr val="8C7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CC"/>
        </a:lt1>
        <a:dk2>
          <a:srgbClr val="000000"/>
        </a:dk2>
        <a:lt2>
          <a:srgbClr val="B2B2B2"/>
        </a:lt2>
        <a:accent1>
          <a:srgbClr val="A68500"/>
        </a:accent1>
        <a:accent2>
          <a:srgbClr val="78991F"/>
        </a:accent2>
        <a:accent3>
          <a:srgbClr val="FFFFE2"/>
        </a:accent3>
        <a:accent4>
          <a:srgbClr val="000000"/>
        </a:accent4>
        <a:accent5>
          <a:srgbClr val="D0C2AA"/>
        </a:accent5>
        <a:accent6>
          <a:srgbClr val="6C8A1B"/>
        </a:accent6>
        <a:hlink>
          <a:srgbClr val="A66A11"/>
        </a:hlink>
        <a:folHlink>
          <a:srgbClr val="8080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CC"/>
        </a:lt1>
        <a:dk2>
          <a:srgbClr val="000000"/>
        </a:dk2>
        <a:lt2>
          <a:srgbClr val="B2B2B2"/>
        </a:lt2>
        <a:accent1>
          <a:srgbClr val="5078B2"/>
        </a:accent1>
        <a:accent2>
          <a:srgbClr val="8C8C00"/>
        </a:accent2>
        <a:accent3>
          <a:srgbClr val="FFFFE2"/>
        </a:accent3>
        <a:accent4>
          <a:srgbClr val="000000"/>
        </a:accent4>
        <a:accent5>
          <a:srgbClr val="B3BED5"/>
        </a:accent5>
        <a:accent6>
          <a:srgbClr val="7E7E00"/>
        </a:accent6>
        <a:hlink>
          <a:srgbClr val="6153A6"/>
        </a:hlink>
        <a:folHlink>
          <a:srgbClr val="994C7A"/>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CC"/>
        </a:lt1>
        <a:dk2>
          <a:srgbClr val="000000"/>
        </a:dk2>
        <a:lt2>
          <a:srgbClr val="B2B2B2"/>
        </a:lt2>
        <a:accent1>
          <a:srgbClr val="B27349"/>
        </a:accent1>
        <a:accent2>
          <a:srgbClr val="3085A1"/>
        </a:accent2>
        <a:accent3>
          <a:srgbClr val="FFFFE2"/>
        </a:accent3>
        <a:accent4>
          <a:srgbClr val="000000"/>
        </a:accent4>
        <a:accent5>
          <a:srgbClr val="D5BCB1"/>
        </a:accent5>
        <a:accent6>
          <a:srgbClr val="2A7891"/>
        </a:accent6>
        <a:hlink>
          <a:srgbClr val="808000"/>
        </a:hlink>
        <a:folHlink>
          <a:srgbClr val="815499"/>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B2B2B2"/>
        </a:lt2>
        <a:accent1>
          <a:srgbClr val="A6A600"/>
        </a:accent1>
        <a:accent2>
          <a:srgbClr val="A69200"/>
        </a:accent2>
        <a:accent3>
          <a:srgbClr val="FFFFFF"/>
        </a:accent3>
        <a:accent4>
          <a:srgbClr val="000000"/>
        </a:accent4>
        <a:accent5>
          <a:srgbClr val="D0D0AA"/>
        </a:accent5>
        <a:accent6>
          <a:srgbClr val="968400"/>
        </a:accent6>
        <a:hlink>
          <a:srgbClr val="778000"/>
        </a:hlink>
        <a:folHlink>
          <a:srgbClr val="8C7C0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B2B2B2"/>
        </a:lt2>
        <a:accent1>
          <a:srgbClr val="A68500"/>
        </a:accent1>
        <a:accent2>
          <a:srgbClr val="78991F"/>
        </a:accent2>
        <a:accent3>
          <a:srgbClr val="FFFFFF"/>
        </a:accent3>
        <a:accent4>
          <a:srgbClr val="000000"/>
        </a:accent4>
        <a:accent5>
          <a:srgbClr val="D0C2AA"/>
        </a:accent5>
        <a:accent6>
          <a:srgbClr val="6C8A1B"/>
        </a:accent6>
        <a:hlink>
          <a:srgbClr val="A66A11"/>
        </a:hlink>
        <a:folHlink>
          <a:srgbClr val="8080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B2B2B2"/>
        </a:lt2>
        <a:accent1>
          <a:srgbClr val="5078B2"/>
        </a:accent1>
        <a:accent2>
          <a:srgbClr val="8C8C00"/>
        </a:accent2>
        <a:accent3>
          <a:srgbClr val="FFFFFF"/>
        </a:accent3>
        <a:accent4>
          <a:srgbClr val="000000"/>
        </a:accent4>
        <a:accent5>
          <a:srgbClr val="B3BED5"/>
        </a:accent5>
        <a:accent6>
          <a:srgbClr val="7E7E00"/>
        </a:accent6>
        <a:hlink>
          <a:srgbClr val="6153A6"/>
        </a:hlink>
        <a:folHlink>
          <a:srgbClr val="994C7A"/>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000000"/>
        </a:dk2>
        <a:lt2>
          <a:srgbClr val="B2B2B2"/>
        </a:lt2>
        <a:accent1>
          <a:srgbClr val="B27349"/>
        </a:accent1>
        <a:accent2>
          <a:srgbClr val="3085A1"/>
        </a:accent2>
        <a:accent3>
          <a:srgbClr val="FFFFFF"/>
        </a:accent3>
        <a:accent4>
          <a:srgbClr val="000000"/>
        </a:accent4>
        <a:accent5>
          <a:srgbClr val="D5BCB1"/>
        </a:accent5>
        <a:accent6>
          <a:srgbClr val="2A7891"/>
        </a:accent6>
        <a:hlink>
          <a:srgbClr val="808000"/>
        </a:hlink>
        <a:folHlink>
          <a:srgbClr val="8154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Default Design">
  <a:themeElements>
    <a:clrScheme name="1_Default Design 2">
      <a:dk1>
        <a:srgbClr val="000000"/>
      </a:dk1>
      <a:lt1>
        <a:srgbClr val="FFFFCC"/>
      </a:lt1>
      <a:dk2>
        <a:srgbClr val="000000"/>
      </a:dk2>
      <a:lt2>
        <a:srgbClr val="B2B2B2"/>
      </a:lt2>
      <a:accent1>
        <a:srgbClr val="A68500"/>
      </a:accent1>
      <a:accent2>
        <a:srgbClr val="78991F"/>
      </a:accent2>
      <a:accent3>
        <a:srgbClr val="FFFFE2"/>
      </a:accent3>
      <a:accent4>
        <a:srgbClr val="000000"/>
      </a:accent4>
      <a:accent5>
        <a:srgbClr val="D0C2AA"/>
      </a:accent5>
      <a:accent6>
        <a:srgbClr val="6C8A1B"/>
      </a:accent6>
      <a:hlink>
        <a:srgbClr val="A66A11"/>
      </a:hlink>
      <a:folHlink>
        <a:srgbClr val="8080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1_Default Design 1">
        <a:dk1>
          <a:srgbClr val="000000"/>
        </a:dk1>
        <a:lt1>
          <a:srgbClr val="FFFFCC"/>
        </a:lt1>
        <a:dk2>
          <a:srgbClr val="000000"/>
        </a:dk2>
        <a:lt2>
          <a:srgbClr val="B2B2B2"/>
        </a:lt2>
        <a:accent1>
          <a:srgbClr val="A6A600"/>
        </a:accent1>
        <a:accent2>
          <a:srgbClr val="A69200"/>
        </a:accent2>
        <a:accent3>
          <a:srgbClr val="FFFFE2"/>
        </a:accent3>
        <a:accent4>
          <a:srgbClr val="000000"/>
        </a:accent4>
        <a:accent5>
          <a:srgbClr val="D0D0AA"/>
        </a:accent5>
        <a:accent6>
          <a:srgbClr val="968400"/>
        </a:accent6>
        <a:hlink>
          <a:srgbClr val="778000"/>
        </a:hlink>
        <a:folHlink>
          <a:srgbClr val="8C7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CC"/>
        </a:lt1>
        <a:dk2>
          <a:srgbClr val="000000"/>
        </a:dk2>
        <a:lt2>
          <a:srgbClr val="B2B2B2"/>
        </a:lt2>
        <a:accent1>
          <a:srgbClr val="A68500"/>
        </a:accent1>
        <a:accent2>
          <a:srgbClr val="78991F"/>
        </a:accent2>
        <a:accent3>
          <a:srgbClr val="FFFFE2"/>
        </a:accent3>
        <a:accent4>
          <a:srgbClr val="000000"/>
        </a:accent4>
        <a:accent5>
          <a:srgbClr val="D0C2AA"/>
        </a:accent5>
        <a:accent6>
          <a:srgbClr val="6C8A1B"/>
        </a:accent6>
        <a:hlink>
          <a:srgbClr val="A66A11"/>
        </a:hlink>
        <a:folHlink>
          <a:srgbClr val="8080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CC"/>
        </a:lt1>
        <a:dk2>
          <a:srgbClr val="000000"/>
        </a:dk2>
        <a:lt2>
          <a:srgbClr val="B2B2B2"/>
        </a:lt2>
        <a:accent1>
          <a:srgbClr val="5078B2"/>
        </a:accent1>
        <a:accent2>
          <a:srgbClr val="8C8C00"/>
        </a:accent2>
        <a:accent3>
          <a:srgbClr val="FFFFE2"/>
        </a:accent3>
        <a:accent4>
          <a:srgbClr val="000000"/>
        </a:accent4>
        <a:accent5>
          <a:srgbClr val="B3BED5"/>
        </a:accent5>
        <a:accent6>
          <a:srgbClr val="7E7E00"/>
        </a:accent6>
        <a:hlink>
          <a:srgbClr val="6153A6"/>
        </a:hlink>
        <a:folHlink>
          <a:srgbClr val="994C7A"/>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FFFFCC"/>
        </a:lt1>
        <a:dk2>
          <a:srgbClr val="000000"/>
        </a:dk2>
        <a:lt2>
          <a:srgbClr val="B2B2B2"/>
        </a:lt2>
        <a:accent1>
          <a:srgbClr val="B27349"/>
        </a:accent1>
        <a:accent2>
          <a:srgbClr val="3085A1"/>
        </a:accent2>
        <a:accent3>
          <a:srgbClr val="FFFFE2"/>
        </a:accent3>
        <a:accent4>
          <a:srgbClr val="000000"/>
        </a:accent4>
        <a:accent5>
          <a:srgbClr val="D5BCB1"/>
        </a:accent5>
        <a:accent6>
          <a:srgbClr val="2A7891"/>
        </a:accent6>
        <a:hlink>
          <a:srgbClr val="808000"/>
        </a:hlink>
        <a:folHlink>
          <a:srgbClr val="815499"/>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B2B2B2"/>
        </a:lt2>
        <a:accent1>
          <a:srgbClr val="A6A600"/>
        </a:accent1>
        <a:accent2>
          <a:srgbClr val="A69200"/>
        </a:accent2>
        <a:accent3>
          <a:srgbClr val="FFFFFF"/>
        </a:accent3>
        <a:accent4>
          <a:srgbClr val="000000"/>
        </a:accent4>
        <a:accent5>
          <a:srgbClr val="D0D0AA"/>
        </a:accent5>
        <a:accent6>
          <a:srgbClr val="968400"/>
        </a:accent6>
        <a:hlink>
          <a:srgbClr val="778000"/>
        </a:hlink>
        <a:folHlink>
          <a:srgbClr val="8C7C00"/>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B2B2B2"/>
        </a:lt2>
        <a:accent1>
          <a:srgbClr val="A68500"/>
        </a:accent1>
        <a:accent2>
          <a:srgbClr val="78991F"/>
        </a:accent2>
        <a:accent3>
          <a:srgbClr val="FFFFFF"/>
        </a:accent3>
        <a:accent4>
          <a:srgbClr val="000000"/>
        </a:accent4>
        <a:accent5>
          <a:srgbClr val="D0C2AA"/>
        </a:accent5>
        <a:accent6>
          <a:srgbClr val="6C8A1B"/>
        </a:accent6>
        <a:hlink>
          <a:srgbClr val="A66A11"/>
        </a:hlink>
        <a:folHlink>
          <a:srgbClr val="808000"/>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B2B2B2"/>
        </a:lt2>
        <a:accent1>
          <a:srgbClr val="5078B2"/>
        </a:accent1>
        <a:accent2>
          <a:srgbClr val="8C8C00"/>
        </a:accent2>
        <a:accent3>
          <a:srgbClr val="FFFFFF"/>
        </a:accent3>
        <a:accent4>
          <a:srgbClr val="000000"/>
        </a:accent4>
        <a:accent5>
          <a:srgbClr val="B3BED5"/>
        </a:accent5>
        <a:accent6>
          <a:srgbClr val="7E7E00"/>
        </a:accent6>
        <a:hlink>
          <a:srgbClr val="6153A6"/>
        </a:hlink>
        <a:folHlink>
          <a:srgbClr val="994C7A"/>
        </a:folHlink>
      </a:clrScheme>
      <a:clrMap bg1="lt1" tx1="dk1" bg2="lt2" tx2="dk2" accent1="accent1" accent2="accent2" accent3="accent3" accent4="accent4" accent5="accent5" accent6="accent6" hlink="hlink" folHlink="folHlink"/>
    </a:extraClrScheme>
    <a:extraClrScheme>
      <a:clrScheme name="1_Default Design 8">
        <a:dk1>
          <a:srgbClr val="000000"/>
        </a:dk1>
        <a:lt1>
          <a:srgbClr val="FFFFFF"/>
        </a:lt1>
        <a:dk2>
          <a:srgbClr val="000000"/>
        </a:dk2>
        <a:lt2>
          <a:srgbClr val="B2B2B2"/>
        </a:lt2>
        <a:accent1>
          <a:srgbClr val="B27349"/>
        </a:accent1>
        <a:accent2>
          <a:srgbClr val="3085A1"/>
        </a:accent2>
        <a:accent3>
          <a:srgbClr val="FFFFFF"/>
        </a:accent3>
        <a:accent4>
          <a:srgbClr val="000000"/>
        </a:accent4>
        <a:accent5>
          <a:srgbClr val="D5BCB1"/>
        </a:accent5>
        <a:accent6>
          <a:srgbClr val="2A7891"/>
        </a:accent6>
        <a:hlink>
          <a:srgbClr val="808000"/>
        </a:hlink>
        <a:folHlink>
          <a:srgbClr val="8154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ind_3396_slide</Template>
  <TotalTime>101</TotalTime>
  <Words>682</Words>
  <Application>Microsoft Office PowerPoint</Application>
  <PresentationFormat>On-screen Show (4:3)</PresentationFormat>
  <Paragraphs>59</Paragraphs>
  <Slides>7</Slides>
  <Notes>4</Notes>
  <HiddenSlides>0</HiddenSlides>
  <MMClips>0</MMClips>
  <ScaleCrop>false</ScaleCrop>
  <HeadingPairs>
    <vt:vector size="6" baseType="variant">
      <vt:variant>
        <vt:lpstr>Fonts Used</vt:lpstr>
      </vt:variant>
      <vt:variant>
        <vt:i4>1</vt:i4>
      </vt:variant>
      <vt:variant>
        <vt:lpstr>Theme</vt:lpstr>
      </vt:variant>
      <vt:variant>
        <vt:i4>2</vt:i4>
      </vt:variant>
      <vt:variant>
        <vt:lpstr>Slide Titles</vt:lpstr>
      </vt:variant>
      <vt:variant>
        <vt:i4>7</vt:i4>
      </vt:variant>
    </vt:vector>
  </HeadingPairs>
  <TitlesOfParts>
    <vt:vector size="10" baseType="lpstr">
      <vt:lpstr>Arial</vt:lpstr>
      <vt:lpstr>Office Theme</vt:lpstr>
      <vt:lpstr>1_Default Design</vt:lpstr>
      <vt:lpstr>Millennium Development Goals(MDG)-Haiti</vt:lpstr>
      <vt:lpstr>Agenda</vt:lpstr>
      <vt:lpstr>Introduction-MDG</vt:lpstr>
      <vt:lpstr>MDG for Haiti 2000-2015</vt:lpstr>
      <vt:lpstr>Status of Poverty</vt:lpstr>
      <vt:lpstr>Target Date Status Haiti 2015</vt:lpstr>
      <vt:lpstr>References</vt:lpstr>
    </vt:vector>
  </TitlesOfParts>
  <Company>Indezine.com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Millennium Development Goals(MDG)-Haiti</dc:title>
  <dc:creator>Bruce Mosley</dc:creator>
  <cp:lastModifiedBy>Bruce Mosley</cp:lastModifiedBy>
  <cp:revision>11</cp:revision>
  <dcterms:created xsi:type="dcterms:W3CDTF">2015-11-12T18:21:20Z</dcterms:created>
  <dcterms:modified xsi:type="dcterms:W3CDTF">2015-11-12T20:02:26Z</dcterms:modified>
</cp:coreProperties>
</file>