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handoutMasterIdLst>
    <p:handoutMasterId r:id="rId12"/>
  </p:handoutMasterIdLst>
  <p:sldIdLst>
    <p:sldId id="257" r:id="rId2"/>
    <p:sldId id="269" r:id="rId3"/>
    <p:sldId id="281" r:id="rId4"/>
    <p:sldId id="280" r:id="rId5"/>
    <p:sldId id="279" r:id="rId6"/>
    <p:sldId id="278" r:id="rId7"/>
    <p:sldId id="277" r:id="rId8"/>
    <p:sldId id="283" r:id="rId9"/>
    <p:sldId id="282" r:id="rId1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582" y="72"/>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11/19/2015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11/19/2015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smtClean="0"/>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3CD9712D-992A-4AB1-A5C2-575F75921AA2}" type="datetimeFigureOut">
              <a:rPr lang="en-US"/>
              <a:t>11/19/2015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11/19/2015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11/19/2015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CD9712D-992A-4AB1-A5C2-575F75921AA2}" type="datetimeFigureOut">
              <a:rPr lang="en-US"/>
              <a:t>11/19/2015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D9712D-992A-4AB1-A5C2-575F75921AA2}" type="datetimeFigureOut">
              <a:rPr lang="en-US"/>
              <a:t>11/19/2015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CD9712D-992A-4AB1-A5C2-575F75921AA2}" type="datetimeFigureOut">
              <a:rPr lang="en-US"/>
              <a:t>11/19/2015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CD9712D-992A-4AB1-A5C2-575F75921AA2}" type="datetimeFigureOut">
              <a:rPr lang="en-US"/>
              <a:t>11/19/2015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CD9712D-992A-4AB1-A5C2-575F75921AA2}" type="datetimeFigureOut">
              <a:rPr lang="en-US"/>
              <a:t>11/19/2015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9712D-992A-4AB1-A5C2-575F75921AA2}" type="datetimeFigureOut">
              <a:rPr lang="en-US"/>
              <a:t>11/19/2015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CD9712D-992A-4AB1-A5C2-575F75921AA2}" type="datetimeFigureOut">
              <a:rPr lang="en-US"/>
              <a:t>11/19/2015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81FEFA0A-2F20-4B60-98C6-5FFDA469AA1C}" type="slidenum">
              <a:rPr/>
              <a:t>‹#›</a:t>
            </a:fld>
            <a:endParaRPr/>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900">
                <a:solidFill>
                  <a:schemeClr val="tx1">
                    <a:lumMod val="90000"/>
                    <a:lumOff val="10000"/>
                  </a:schemeClr>
                </a:solidFill>
              </a:defRPr>
            </a:lvl1pPr>
          </a:lstStyle>
          <a:p>
            <a:fld id="{3CD9712D-992A-4AB1-A5C2-575F75921AA2}" type="datetimeFigureOut">
              <a:rPr lang="en-US"/>
              <a:pPr/>
              <a:t>11/19/2015</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900">
                <a:solidFill>
                  <a:schemeClr val="tx1">
                    <a:lumMod val="90000"/>
                    <a:lumOff val="10000"/>
                  </a:schemeClr>
                </a:solidFill>
              </a:defRPr>
            </a:lvl1pPr>
          </a:lstStyle>
          <a:p>
            <a:endParaRPr/>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900">
                <a:solidFill>
                  <a:schemeClr val="tx1">
                    <a:lumMod val="90000"/>
                    <a:lumOff val="10000"/>
                  </a:schemeClr>
                </a:solidFill>
              </a:defRPr>
            </a:lvl1pPr>
          </a:lstStyle>
          <a:p>
            <a:fld id="{81FEFA0A-2F20-4B60-98C6-5FFDA469AA1C}" type="slidenum">
              <a:rPr/>
              <a:pPr/>
              <a:t>‹#›</a:t>
            </a:fld>
            <a:endParaRPr/>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nursing-theory.org/theories-and-models/pender-health-promotion-model.php" TargetMode="External"/><Relationship Id="rId2" Type="http://schemas.openxmlformats.org/officeDocument/2006/relationships/hyperlink" Target="https://otterbein.digication.com/kathryn_hendricks_rn_msn_npbc/Application_of_Theory_Researc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Nola Pender: Nursing Theorist </a:t>
            </a:r>
            <a:endParaRPr lang="en-US" dirty="0"/>
          </a:p>
        </p:txBody>
      </p:sp>
      <p:sp>
        <p:nvSpPr>
          <p:cNvPr id="3" name="Subtitle 2"/>
          <p:cNvSpPr>
            <a:spLocks noGrp="1"/>
          </p:cNvSpPr>
          <p:nvPr>
            <p:ph type="subTitle" idx="1"/>
          </p:nvPr>
        </p:nvSpPr>
        <p:spPr/>
        <p:txBody>
          <a:bodyPr/>
          <a:lstStyle/>
          <a:p>
            <a:pPr algn="ctr"/>
            <a:r>
              <a:rPr lang="en-US" dirty="0" smtClean="0"/>
              <a:t>Name</a:t>
            </a:r>
          </a:p>
          <a:p>
            <a:pPr algn="ctr"/>
            <a:r>
              <a:rPr lang="en-US" dirty="0" smtClean="0"/>
              <a:t>Course</a:t>
            </a:r>
          </a:p>
          <a:p>
            <a:pPr algn="ctr"/>
            <a:r>
              <a:rPr lang="en-US" dirty="0" smtClean="0"/>
              <a:t>Date</a:t>
            </a:r>
            <a:endParaRPr lang="en-US" dirty="0"/>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r>
              <a:rPr lang="en-US" dirty="0" smtClean="0"/>
              <a:t>Nola Pender has 40 years of experience in nursing education and has taught students from the Baccalaureate level up to Ph.D., along with mentoring students at the postdoctoral level (University of Michigan School of Nursing, 2015)</a:t>
            </a:r>
          </a:p>
          <a:p>
            <a:r>
              <a:rPr lang="en-US" dirty="0" smtClean="0"/>
              <a:t>When Pender’s model evolved in 1975, health promotion was emerging as an important issue for patients (</a:t>
            </a:r>
            <a:r>
              <a:rPr lang="en-US" dirty="0" err="1" smtClean="0"/>
              <a:t>Syx</a:t>
            </a:r>
            <a:r>
              <a:rPr lang="en-US" dirty="0" smtClean="0"/>
              <a:t>, 2008)</a:t>
            </a:r>
          </a:p>
          <a:p>
            <a:r>
              <a:rPr lang="en-US" dirty="0" smtClean="0"/>
              <a:t>Pender studied during the scientific era and was supported by the WHO’s focus on physical, social, and mental wellbeing (Hendricks, 2015)</a:t>
            </a:r>
          </a:p>
          <a:p>
            <a:r>
              <a:rPr lang="en-US" dirty="0" smtClean="0"/>
              <a:t>The model was first published in 1982 but was revised in 1996 to reflect changes within healthcare practice that supported the model’s growth and application (Pender, 2011)</a:t>
            </a:r>
            <a:endParaRPr lang="en-US" dirty="0"/>
          </a:p>
        </p:txBody>
      </p:sp>
    </p:spTree>
    <p:extLst>
      <p:ext uri="{BB962C8B-B14F-4D97-AF65-F5344CB8AC3E}">
        <p14:creationId xmlns:p14="http://schemas.microsoft.com/office/powerpoint/2010/main" val="80503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Theory/Model Components </a:t>
            </a:r>
            <a:endParaRPr lang="en-US" dirty="0"/>
          </a:p>
        </p:txBody>
      </p:sp>
      <p:sp>
        <p:nvSpPr>
          <p:cNvPr id="3" name="Content Placeholder 2"/>
          <p:cNvSpPr>
            <a:spLocks noGrp="1"/>
          </p:cNvSpPr>
          <p:nvPr>
            <p:ph idx="1"/>
          </p:nvPr>
        </p:nvSpPr>
        <p:spPr>
          <a:xfrm>
            <a:off x="1293813" y="1676400"/>
            <a:ext cx="9601200" cy="4953000"/>
          </a:xfrm>
        </p:spPr>
        <p:txBody>
          <a:bodyPr>
            <a:normAutofit fontScale="92500" lnSpcReduction="10000"/>
          </a:bodyPr>
          <a:lstStyle/>
          <a:p>
            <a:r>
              <a:rPr lang="en-US" dirty="0" smtClean="0"/>
              <a:t>Purpose: The Health Promotion Model is designed to improve health and wellbeing for patients (Nursing Planet, 2012)</a:t>
            </a:r>
          </a:p>
          <a:p>
            <a:r>
              <a:rPr lang="en-US" dirty="0" smtClean="0"/>
              <a:t>Concepts: The “dynamic state” is used to identify the comprehensive nature of health (</a:t>
            </a:r>
            <a:r>
              <a:rPr lang="en-US" dirty="0" err="1" smtClean="0"/>
              <a:t>Petiprin</a:t>
            </a:r>
            <a:r>
              <a:rPr lang="en-US" dirty="0" smtClean="0"/>
              <a:t>, 2015)</a:t>
            </a:r>
          </a:p>
          <a:p>
            <a:pPr lvl="1"/>
            <a:r>
              <a:rPr lang="en-US" dirty="0" smtClean="0"/>
              <a:t>Comprised of the person, environment, nursing, health, and illnesses (Pender, 2011)</a:t>
            </a:r>
          </a:p>
          <a:p>
            <a:r>
              <a:rPr lang="en-US" dirty="0" smtClean="0"/>
              <a:t>Definitions: Perceived benefits of action; health promoting behavior; perceived self-efficacy (Pender, 2011)</a:t>
            </a:r>
          </a:p>
          <a:p>
            <a:r>
              <a:rPr lang="en-US" dirty="0" smtClean="0"/>
              <a:t>Relational Statements: Nurses must provide structure for patients by developing relationships with them (Hendricks, 2015)</a:t>
            </a:r>
          </a:p>
          <a:p>
            <a:r>
              <a:rPr lang="en-US" dirty="0" smtClean="0"/>
              <a:t>Structure: Relationship growth is facilitated by interacting with the environment (Hendricks, 2015)</a:t>
            </a:r>
          </a:p>
          <a:p>
            <a:r>
              <a:rPr lang="en-US" dirty="0" smtClean="0"/>
              <a:t>Assumptions: Individuals are able to self-regulate their behavior (Nursing Planet, 2012)</a:t>
            </a:r>
          </a:p>
          <a:p>
            <a:pPr lvl="1"/>
            <a:endParaRPr lang="en-US" dirty="0"/>
          </a:p>
        </p:txBody>
      </p:sp>
    </p:spTree>
    <p:extLst>
      <p:ext uri="{BB962C8B-B14F-4D97-AF65-F5344CB8AC3E}">
        <p14:creationId xmlns:p14="http://schemas.microsoft.com/office/powerpoint/2010/main" val="2277473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Theory/Model Analysis</a:t>
            </a:r>
            <a:endParaRPr lang="en-US" dirty="0"/>
          </a:p>
        </p:txBody>
      </p:sp>
      <p:sp>
        <p:nvSpPr>
          <p:cNvPr id="3" name="Content Placeholder 2"/>
          <p:cNvSpPr>
            <a:spLocks noGrp="1"/>
          </p:cNvSpPr>
          <p:nvPr>
            <p:ph idx="1"/>
          </p:nvPr>
        </p:nvSpPr>
        <p:spPr/>
        <p:txBody>
          <a:bodyPr>
            <a:normAutofit lnSpcReduction="10000"/>
          </a:bodyPr>
          <a:lstStyle/>
          <a:p>
            <a:r>
              <a:rPr lang="en-US" dirty="0" smtClean="0"/>
              <a:t>Clarity: The ability to understand how persons, the environment, and nurses work cooperatively to improve patient health </a:t>
            </a:r>
          </a:p>
          <a:p>
            <a:r>
              <a:rPr lang="en-US" dirty="0" smtClean="0"/>
              <a:t>Complexity: Establishing a balance between health promotion, behaviors, and the surrounding environment; also predicts behaviors and how they will impact health</a:t>
            </a:r>
          </a:p>
          <a:p>
            <a:r>
              <a:rPr lang="en-US" dirty="0" smtClean="0"/>
              <a:t>Generality: Health is not merely a state of wellness but also a state of being that is impacted by environmental variables</a:t>
            </a:r>
          </a:p>
          <a:p>
            <a:r>
              <a:rPr lang="en-US" dirty="0" smtClean="0"/>
              <a:t>Empirical Precision: Health is a broad-ranging concept with many different characteristics</a:t>
            </a:r>
          </a:p>
          <a:p>
            <a:r>
              <a:rPr lang="en-US" dirty="0" smtClean="0"/>
              <a:t>Derivable Consequences: Concepts are both specific and broad to address health in a comprehensive manner</a:t>
            </a:r>
            <a:endParaRPr lang="en-US" dirty="0"/>
          </a:p>
        </p:txBody>
      </p:sp>
    </p:spTree>
    <p:extLst>
      <p:ext uri="{BB962C8B-B14F-4D97-AF65-F5344CB8AC3E}">
        <p14:creationId xmlns:p14="http://schemas.microsoft.com/office/powerpoint/2010/main" val="23194043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Theory in Nursing Science and Advanced Nursing </a:t>
            </a:r>
            <a:endParaRPr lang="en-US" dirty="0"/>
          </a:p>
        </p:txBody>
      </p:sp>
      <p:sp>
        <p:nvSpPr>
          <p:cNvPr id="3" name="Content Placeholder 2"/>
          <p:cNvSpPr>
            <a:spLocks noGrp="1"/>
          </p:cNvSpPr>
          <p:nvPr>
            <p:ph idx="1"/>
          </p:nvPr>
        </p:nvSpPr>
        <p:spPr/>
        <p:txBody>
          <a:bodyPr/>
          <a:lstStyle/>
          <a:p>
            <a:r>
              <a:rPr lang="en-US" dirty="0" smtClean="0"/>
              <a:t>Pender’s model is applied in a variety of settings where health promotion is critical, such as chronic diseases, cancer, as well as in children and adolescents</a:t>
            </a:r>
          </a:p>
          <a:p>
            <a:r>
              <a:rPr lang="en-US" dirty="0" smtClean="0"/>
              <a:t>Patients with diabetes, for example, may benefit from Pender’s model in regards to their nutritional behavior and related needs (</a:t>
            </a:r>
            <a:r>
              <a:rPr lang="en-US" dirty="0" err="1" smtClean="0"/>
              <a:t>Mohebi</a:t>
            </a:r>
            <a:r>
              <a:rPr lang="en-US" dirty="0" smtClean="0"/>
              <a:t> et.al, 2013)</a:t>
            </a:r>
          </a:p>
          <a:p>
            <a:r>
              <a:rPr lang="en-US" dirty="0" smtClean="0"/>
              <a:t>Women in rural areas with heart failure may also benefit from Pender’s model by evaluating their behaviors (Pierce, 2012)</a:t>
            </a:r>
          </a:p>
          <a:p>
            <a:r>
              <a:rPr lang="en-US" dirty="0" smtClean="0"/>
              <a:t>Nursing science is comprised of many different applications of Pender’s model that have been useful in addressing a variety of health concerns</a:t>
            </a:r>
            <a:endParaRPr lang="en-US" dirty="0"/>
          </a:p>
        </p:txBody>
      </p:sp>
    </p:spTree>
    <p:extLst>
      <p:ext uri="{BB962C8B-B14F-4D97-AF65-F5344CB8AC3E}">
        <p14:creationId xmlns:p14="http://schemas.microsoft.com/office/powerpoint/2010/main" val="3036092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Theory as Theoretical Framework and Basis for Research </a:t>
            </a:r>
            <a:endParaRPr lang="en-US" dirty="0"/>
          </a:p>
        </p:txBody>
      </p:sp>
      <p:sp>
        <p:nvSpPr>
          <p:cNvPr id="3" name="Content Placeholder 2"/>
          <p:cNvSpPr>
            <a:spLocks noGrp="1"/>
          </p:cNvSpPr>
          <p:nvPr>
            <p:ph idx="1"/>
          </p:nvPr>
        </p:nvSpPr>
        <p:spPr/>
        <p:txBody>
          <a:bodyPr/>
          <a:lstStyle/>
          <a:p>
            <a:r>
              <a:rPr lang="en-US" dirty="0" smtClean="0"/>
              <a:t>Used in Practice: Pender’s model may be applied in many practical situations, including working with patients with chronic diseases</a:t>
            </a:r>
          </a:p>
          <a:p>
            <a:r>
              <a:rPr lang="en-US" dirty="0" smtClean="0"/>
              <a:t>Balancing the environment with behavioral concerns is a critical factor in this process</a:t>
            </a:r>
          </a:p>
          <a:p>
            <a:r>
              <a:rPr lang="en-US" dirty="0" smtClean="0"/>
              <a:t>Patient behaviors must be evaluated further to determine where weaknesses exist</a:t>
            </a:r>
          </a:p>
          <a:p>
            <a:r>
              <a:rPr lang="en-US" dirty="0" smtClean="0"/>
              <a:t>Ethical and Cultural Considerations: Patients may possess unique cultural and ethical values that impact their health and behavioral habits</a:t>
            </a:r>
          </a:p>
          <a:p>
            <a:r>
              <a:rPr lang="en-US" dirty="0" smtClean="0"/>
              <a:t>Ethical decision-making is critical to the success of the model</a:t>
            </a:r>
          </a:p>
          <a:p>
            <a:pPr marL="0" indent="0">
              <a:buNone/>
            </a:pPr>
            <a:endParaRPr lang="en-US" dirty="0"/>
          </a:p>
        </p:txBody>
      </p:sp>
    </p:spTree>
    <p:extLst>
      <p:ext uri="{BB962C8B-B14F-4D97-AF65-F5344CB8AC3E}">
        <p14:creationId xmlns:p14="http://schemas.microsoft.com/office/powerpoint/2010/main" val="1542378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Theoretical Application as an Advanced Practice Nurse </a:t>
            </a:r>
            <a:endParaRPr lang="en-US" dirty="0"/>
          </a:p>
        </p:txBody>
      </p:sp>
      <p:sp>
        <p:nvSpPr>
          <p:cNvPr id="3" name="Content Placeholder 2"/>
          <p:cNvSpPr>
            <a:spLocks noGrp="1"/>
          </p:cNvSpPr>
          <p:nvPr>
            <p:ph idx="1"/>
          </p:nvPr>
        </p:nvSpPr>
        <p:spPr/>
        <p:txBody>
          <a:bodyPr/>
          <a:lstStyle/>
          <a:p>
            <a:r>
              <a:rPr lang="en-US" dirty="0" smtClean="0"/>
              <a:t>Specific Situation/Problem: Working with a patient who has diabetes requires a specialized plan of care in order to improve health and wellbeing</a:t>
            </a:r>
          </a:p>
          <a:p>
            <a:r>
              <a:rPr lang="en-US" dirty="0" smtClean="0"/>
              <a:t>Theoretical concepts used to guide practice: Pender’s model must support a strategy that will influence health behaviors in a positive manner</a:t>
            </a:r>
          </a:p>
          <a:p>
            <a:r>
              <a:rPr lang="en-US" dirty="0" smtClean="0"/>
              <a:t>Actions taken by the advanced practice nurse: The nurse must apply expert knowledge and theoretical principles to develop a strategy to promote greater health and wellbeing for all patients and to provide high quality care and treatment on a continuous basis to protect patients </a:t>
            </a:r>
          </a:p>
          <a:p>
            <a:endParaRPr lang="en-US" dirty="0" smtClean="0"/>
          </a:p>
        </p:txBody>
      </p:sp>
    </p:spTree>
    <p:extLst>
      <p:ext uri="{BB962C8B-B14F-4D97-AF65-F5344CB8AC3E}">
        <p14:creationId xmlns:p14="http://schemas.microsoft.com/office/powerpoint/2010/main" val="2192352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Situation/Problem Outcomes</a:t>
            </a:r>
            <a:endParaRPr lang="en-US" dirty="0"/>
          </a:p>
        </p:txBody>
      </p:sp>
      <p:sp>
        <p:nvSpPr>
          <p:cNvPr id="3" name="Content Placeholder 2"/>
          <p:cNvSpPr>
            <a:spLocks noGrp="1"/>
          </p:cNvSpPr>
          <p:nvPr>
            <p:ph idx="1"/>
          </p:nvPr>
        </p:nvSpPr>
        <p:spPr/>
        <p:txBody>
          <a:bodyPr/>
          <a:lstStyle/>
          <a:p>
            <a:r>
              <a:rPr lang="en-US" dirty="0" smtClean="0"/>
              <a:t>Theoretical change/development based on advanced practice nursing: Based upon nursing practice objectives, application of the Pender model is likely to have a significant impact on many patients</a:t>
            </a:r>
          </a:p>
          <a:p>
            <a:r>
              <a:rPr lang="en-US" dirty="0" smtClean="0"/>
              <a:t>Chronic disease management is a critical area where this model may be applied to address behavioral change and coping for patients</a:t>
            </a:r>
          </a:p>
          <a:p>
            <a:r>
              <a:rPr lang="en-US" dirty="0" smtClean="0"/>
              <a:t>For example, diabetics must adhere to strict dietary plans and increased physical activity to support their health; this is often related to the surrounding environment and the ability to adapt to specific behaviors </a:t>
            </a:r>
          </a:p>
        </p:txBody>
      </p:sp>
    </p:spTree>
    <p:extLst>
      <p:ext uri="{BB962C8B-B14F-4D97-AF65-F5344CB8AC3E}">
        <p14:creationId xmlns:p14="http://schemas.microsoft.com/office/powerpoint/2010/main" val="7551835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25000" lnSpcReduction="20000"/>
          </a:bodyPr>
          <a:lstStyle/>
          <a:p>
            <a:pPr marL="0" indent="0">
              <a:buNone/>
            </a:pPr>
            <a:r>
              <a:rPr lang="en-US" sz="4000" dirty="0" smtClean="0"/>
              <a:t>Hendricks, K. (2015). Analysis of Pender’s Health promotion model. Retrieved from</a:t>
            </a:r>
          </a:p>
          <a:p>
            <a:pPr marL="0" indent="0">
              <a:buNone/>
            </a:pPr>
            <a:r>
              <a:rPr lang="en-US" sz="4000" u="sng" dirty="0" smtClean="0">
                <a:hlinkClick r:id="rId2"/>
              </a:rPr>
              <a:t>https://otterbein.digication.com/kathryn_hendricks_rn_msn_npbc/Application_of_Theory_Research</a:t>
            </a:r>
            <a:endParaRPr lang="en-US" sz="4000" u="sng" dirty="0" smtClean="0"/>
          </a:p>
          <a:p>
            <a:pPr marL="0" indent="0">
              <a:buNone/>
            </a:pPr>
            <a:r>
              <a:rPr lang="en-US" sz="4000" dirty="0" err="1"/>
              <a:t>Mohebi</a:t>
            </a:r>
            <a:r>
              <a:rPr lang="en-US" sz="4000" dirty="0"/>
              <a:t>, S., </a:t>
            </a:r>
            <a:r>
              <a:rPr lang="en-US" sz="4000" dirty="0" err="1"/>
              <a:t>Sharifirad</a:t>
            </a:r>
            <a:r>
              <a:rPr lang="en-US" sz="4000" dirty="0"/>
              <a:t>, G., </a:t>
            </a:r>
            <a:r>
              <a:rPr lang="en-US" sz="4000" dirty="0" err="1"/>
              <a:t>Feizi</a:t>
            </a:r>
            <a:r>
              <a:rPr lang="en-US" sz="4000" dirty="0"/>
              <a:t>, A., </a:t>
            </a:r>
            <a:r>
              <a:rPr lang="en-US" sz="4000" dirty="0" err="1"/>
              <a:t>Botlani</a:t>
            </a:r>
            <a:r>
              <a:rPr lang="en-US" sz="4000" dirty="0"/>
              <a:t>, S., </a:t>
            </a:r>
            <a:r>
              <a:rPr lang="en-US" sz="4000" dirty="0" err="1"/>
              <a:t>Hozori</a:t>
            </a:r>
            <a:r>
              <a:rPr lang="en-US" sz="4000" dirty="0"/>
              <a:t>, M., &amp; </a:t>
            </a:r>
            <a:r>
              <a:rPr lang="en-US" sz="4000" dirty="0" err="1"/>
              <a:t>Azadbakht</a:t>
            </a:r>
            <a:r>
              <a:rPr lang="en-US" sz="4000" dirty="0"/>
              <a:t>, L. (2013). Can health promotion model </a:t>
            </a:r>
            <a:r>
              <a:rPr lang="en-US" sz="3600" dirty="0" smtClean="0"/>
              <a:t>constructs </a:t>
            </a:r>
            <a:r>
              <a:rPr lang="en-US" sz="3600" dirty="0"/>
              <a:t>predict nutritional behavior among diabetic </a:t>
            </a:r>
            <a:endParaRPr lang="en-US" sz="3600" dirty="0" smtClean="0"/>
          </a:p>
          <a:p>
            <a:pPr marL="0" indent="0">
              <a:buNone/>
            </a:pPr>
            <a:r>
              <a:rPr lang="en-US" sz="3600" dirty="0" smtClean="0"/>
              <a:t>         patients</a:t>
            </a:r>
            <a:r>
              <a:rPr lang="en-US" sz="3600" dirty="0"/>
              <a:t>?. </a:t>
            </a:r>
            <a:r>
              <a:rPr lang="en-US" sz="3600" i="1" dirty="0"/>
              <a:t>Journal of research in medical sciences: the </a:t>
            </a:r>
            <a:r>
              <a:rPr lang="en-US" sz="4000" i="1" dirty="0" smtClean="0"/>
              <a:t>official </a:t>
            </a:r>
            <a:r>
              <a:rPr lang="en-US" sz="4000" i="1" dirty="0"/>
              <a:t>journal of Isfahan University of Medical Sciences</a:t>
            </a:r>
            <a:r>
              <a:rPr lang="en-US" sz="4000" dirty="0"/>
              <a:t>, </a:t>
            </a:r>
            <a:r>
              <a:rPr lang="en-US" sz="4000" i="1" dirty="0"/>
              <a:t>18</a:t>
            </a:r>
            <a:r>
              <a:rPr lang="en-US" sz="4000" dirty="0"/>
              <a:t>(4), 346.</a:t>
            </a:r>
            <a:endParaRPr lang="en-US" sz="4000" dirty="0" smtClean="0"/>
          </a:p>
          <a:p>
            <a:pPr marL="0" indent="0">
              <a:buNone/>
            </a:pPr>
            <a:r>
              <a:rPr lang="en-US" sz="4000" dirty="0" smtClean="0"/>
              <a:t>Nursing Planet (2012). Health promotion model. Retrieved from http://nursingplanet.com/health_promotion_model.html</a:t>
            </a:r>
          </a:p>
          <a:p>
            <a:pPr marL="0" indent="0">
              <a:buNone/>
            </a:pPr>
            <a:r>
              <a:rPr lang="en-US" sz="4000" dirty="0" smtClean="0"/>
              <a:t>Pender, N. J. (2011). Heath Promotion Model Manual.</a:t>
            </a:r>
          </a:p>
          <a:p>
            <a:pPr marL="0" indent="0">
              <a:buNone/>
            </a:pPr>
            <a:r>
              <a:rPr lang="en-US" sz="4000" dirty="0" err="1" smtClean="0"/>
              <a:t>Petiprin</a:t>
            </a:r>
            <a:r>
              <a:rPr lang="en-US" sz="4000" dirty="0" smtClean="0"/>
              <a:t>, A. (2015). Health promotion model. Retrieved from</a:t>
            </a:r>
          </a:p>
          <a:p>
            <a:pPr marL="0" indent="0">
              <a:buNone/>
            </a:pPr>
            <a:r>
              <a:rPr lang="en-US" sz="4000" dirty="0" smtClean="0">
                <a:hlinkClick r:id="rId3"/>
              </a:rPr>
              <a:t>         http://www.nursing-theory.org/theories-and-models/pender-health-promotion-model.php</a:t>
            </a:r>
            <a:endParaRPr lang="en-US" sz="4000" dirty="0" smtClean="0"/>
          </a:p>
          <a:p>
            <a:pPr marL="0" indent="0">
              <a:buNone/>
            </a:pPr>
            <a:r>
              <a:rPr lang="en-US" sz="4000" dirty="0"/>
              <a:t>Pierce, C. S. (2012). Health promotion behaviors of rural women with heart failure. </a:t>
            </a:r>
            <a:r>
              <a:rPr lang="en-US" sz="4000" i="1" dirty="0"/>
              <a:t>Online Journal of Rural Nursing and Health Care</a:t>
            </a:r>
            <a:r>
              <a:rPr lang="en-US" sz="4000" dirty="0"/>
              <a:t>, </a:t>
            </a:r>
            <a:r>
              <a:rPr lang="en-US" sz="4000" i="1" dirty="0"/>
              <a:t>5</a:t>
            </a:r>
            <a:r>
              <a:rPr lang="en-US" sz="4000" dirty="0"/>
              <a:t>(2), 28-37.</a:t>
            </a:r>
            <a:endParaRPr lang="en-US" sz="4000" dirty="0" smtClean="0"/>
          </a:p>
          <a:p>
            <a:pPr marL="0" indent="0">
              <a:buNone/>
            </a:pPr>
            <a:r>
              <a:rPr lang="en-US" sz="4000" dirty="0" err="1" smtClean="0"/>
              <a:t>Syx</a:t>
            </a:r>
            <a:r>
              <a:rPr lang="en-US" sz="4000" dirty="0" smtClean="0"/>
              <a:t>, R.L. (2008). The practice of patient education: the theoretical perspective. </a:t>
            </a:r>
            <a:r>
              <a:rPr lang="en-US" sz="4000" i="1" dirty="0" err="1" smtClean="0"/>
              <a:t>Orthopaedic</a:t>
            </a:r>
            <a:r>
              <a:rPr lang="en-US" sz="4000" i="1" dirty="0" smtClean="0"/>
              <a:t> </a:t>
            </a:r>
            <a:r>
              <a:rPr lang="en-US" sz="4000" dirty="0"/>
              <a:t> </a:t>
            </a:r>
            <a:r>
              <a:rPr lang="en-US" sz="4000" i="1" dirty="0" smtClean="0"/>
              <a:t>Nursing, </a:t>
            </a:r>
            <a:r>
              <a:rPr lang="en-US" sz="4000" dirty="0" smtClean="0"/>
              <a:t>27(1), 50-54.</a:t>
            </a:r>
          </a:p>
          <a:p>
            <a:pPr marL="0" indent="0">
              <a:buNone/>
            </a:pPr>
            <a:r>
              <a:rPr lang="en-US" sz="4000" dirty="0" smtClean="0"/>
              <a:t>University of Michigan School of Nursing (2015). Nola J. Pender. Retrieved from http://nursing.umich.edu/faculty-staff/nola-j-pender</a:t>
            </a:r>
          </a:p>
          <a:p>
            <a:pPr marL="0" indent="0">
              <a:buNone/>
            </a:pPr>
            <a:r>
              <a:rPr lang="en-US" sz="4000" dirty="0" smtClean="0"/>
              <a:t> </a:t>
            </a:r>
          </a:p>
          <a:p>
            <a:pPr marL="0" indent="0">
              <a:buNone/>
            </a:pPr>
            <a:r>
              <a:rPr lang="en-US" sz="4000" dirty="0" smtClean="0"/>
              <a:t> </a:t>
            </a:r>
          </a:p>
          <a:p>
            <a:r>
              <a:rPr lang="en-US" dirty="0"/>
              <a:t> </a:t>
            </a:r>
          </a:p>
          <a:p>
            <a:endParaRPr lang="en-US" dirty="0" smtClean="0"/>
          </a:p>
          <a:p>
            <a:endParaRPr lang="en-US" dirty="0"/>
          </a:p>
        </p:txBody>
      </p:sp>
    </p:spTree>
    <p:extLst>
      <p:ext uri="{BB962C8B-B14F-4D97-AF65-F5344CB8AC3E}">
        <p14:creationId xmlns:p14="http://schemas.microsoft.com/office/powerpoint/2010/main" val="24012445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Serenity nature presentation (widescreen)</Template>
  <TotalTime>0</TotalTime>
  <Words>794</Words>
  <Application>Microsoft Office PowerPoint</Application>
  <PresentationFormat>Custom</PresentationFormat>
  <Paragraphs>57</Paragraphs>
  <Slides>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Euphemia</vt:lpstr>
      <vt:lpstr>Serenity 16x9</vt:lpstr>
      <vt:lpstr>Nola Pender: Nursing Theorist </vt:lpstr>
      <vt:lpstr>Background</vt:lpstr>
      <vt:lpstr>Theory/Model Components </vt:lpstr>
      <vt:lpstr>Theory/Model Analysis</vt:lpstr>
      <vt:lpstr>Use of Theory in Nursing Science and Advanced Nursing </vt:lpstr>
      <vt:lpstr>Theory as Theoretical Framework and Basis for Research </vt:lpstr>
      <vt:lpstr>Example of Theoretical Application as an Advanced Practice Nurse </vt:lpstr>
      <vt:lpstr>Patient Situation/Problem Outcomes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2015-11-20T05:53:31Z</dcterms:created>
  <dcterms:modified xsi:type="dcterms:W3CDTF">2015-11-20T05:53:37Z</dcterms:modified>
  <cp:version/>
</cp:coreProperties>
</file>