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80" r:id="rId3"/>
    <p:sldId id="281" r:id="rId4"/>
    <p:sldId id="283" r:id="rId5"/>
    <p:sldId id="287" r:id="rId6"/>
    <p:sldId id="285" r:id="rId7"/>
    <p:sldId id="288" r:id="rId8"/>
    <p:sldId id="289" r:id="rId9"/>
    <p:sldId id="282" r:id="rId10"/>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24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24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24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B92D14"/>
    <a:srgbClr val="35759D"/>
    <a:srgbClr val="35B19D"/>
    <a:srgbClr val="000000"/>
    <a:srgbClr val="E8E8E8"/>
    <a:srgbClr val="0044A8"/>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2957" autoAdjust="0"/>
  </p:normalViewPr>
  <p:slideViewPr>
    <p:cSldViewPr>
      <p:cViewPr varScale="1">
        <p:scale>
          <a:sx n="84" d="100"/>
          <a:sy n="84" d="100"/>
        </p:scale>
        <p:origin x="2376" y="9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5F98273-AC74-4C98-B003-07D5B8D127A9}" type="slidenum">
              <a:rPr lang="en-US" altLang="en-US"/>
              <a:pPr/>
              <a:t>‹#›</a:t>
            </a:fld>
            <a:endParaRPr lang="en-US" altLang="en-US" dirty="0"/>
          </a:p>
        </p:txBody>
      </p:sp>
    </p:spTree>
    <p:extLst>
      <p:ext uri="{BB962C8B-B14F-4D97-AF65-F5344CB8AC3E}">
        <p14:creationId xmlns:p14="http://schemas.microsoft.com/office/powerpoint/2010/main" val="16902693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16E21C-41D9-4489-B30E-2697177B261F}" type="slidenum">
              <a:rPr lang="en-US" altLang="en-US"/>
              <a:pPr/>
              <a:t>1</a:t>
            </a:fld>
            <a:endParaRPr lang="en-US" altLang="en-US" dirty="0"/>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ltLang="en-US" dirty="0"/>
          </a:p>
        </p:txBody>
      </p:sp>
    </p:spTree>
    <p:extLst>
      <p:ext uri="{BB962C8B-B14F-4D97-AF65-F5344CB8AC3E}">
        <p14:creationId xmlns:p14="http://schemas.microsoft.com/office/powerpoint/2010/main" val="52213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2</a:t>
            </a:fld>
            <a:endParaRPr lang="en-US" altLang="en-US" dirty="0"/>
          </a:p>
        </p:txBody>
      </p:sp>
    </p:spTree>
    <p:extLst>
      <p:ext uri="{BB962C8B-B14F-4D97-AF65-F5344CB8AC3E}">
        <p14:creationId xmlns:p14="http://schemas.microsoft.com/office/powerpoint/2010/main" val="1175543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Anne Boykin and Sarvina Schoenhofer’s Theory of Caring as Nursing gives emphasis in the fundamental idea that all persons are caring; that to be a human means to be caring; and that being a person is living in caring. Caring is innate to an individual and that a person lives their lives growing the capacity of caring. The Theory of Caring as Nursing suggest that a person should have an environment that radiates a sense of nurturing atmosphere which helps an individual to grow in caring while revealing the richness of nursing. Nursing, based on the Theory of Caring as Nursing, is said to be a discipline and a profession. It focuses on the idea of nursing as being grounded by caring and that nursing revolves around caring people not just physically but in all aspects as well. The theory also shows that the essence of caring is most essential in the process of providing a holistic care needed by the patient.</a:t>
            </a:r>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3</a:t>
            </a:fld>
            <a:endParaRPr lang="en-US" altLang="en-US" dirty="0"/>
          </a:p>
        </p:txBody>
      </p:sp>
    </p:spTree>
    <p:extLst>
      <p:ext uri="{BB962C8B-B14F-4D97-AF65-F5344CB8AC3E}">
        <p14:creationId xmlns:p14="http://schemas.microsoft.com/office/powerpoint/2010/main" val="618482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4</a:t>
            </a:fld>
            <a:endParaRPr lang="en-US" altLang="en-US" dirty="0"/>
          </a:p>
        </p:txBody>
      </p:sp>
    </p:spTree>
    <p:extLst>
      <p:ext uri="{BB962C8B-B14F-4D97-AF65-F5344CB8AC3E}">
        <p14:creationId xmlns:p14="http://schemas.microsoft.com/office/powerpoint/2010/main" val="9682381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panose="020B0604020202020204" pitchFamily="34" charset="0"/>
                <a:ea typeface="+mn-ea"/>
                <a:cs typeface="+mn-cs"/>
              </a:rPr>
              <a:t>A </a:t>
            </a:r>
            <a:r>
              <a:rPr lang="en-US" sz="1200" i="1" kern="1200" dirty="0" smtClean="0">
                <a:solidFill>
                  <a:schemeClr val="tx1"/>
                </a:solidFill>
                <a:effectLst/>
                <a:latin typeface="Arial" panose="020B0604020202020204" pitchFamily="34" charset="0"/>
                <a:ea typeface="+mn-ea"/>
                <a:cs typeface="+mn-cs"/>
              </a:rPr>
              <a:t>metaparadigm</a:t>
            </a:r>
            <a:r>
              <a:rPr lang="en-US" sz="1200" kern="1200" dirty="0" smtClean="0">
                <a:solidFill>
                  <a:schemeClr val="tx1"/>
                </a:solidFill>
                <a:effectLst/>
                <a:latin typeface="Arial" panose="020B0604020202020204" pitchFamily="34" charset="0"/>
                <a:ea typeface="+mn-ea"/>
                <a:cs typeface="+mn-cs"/>
              </a:rPr>
              <a:t> is a set of theories or ideas that provide structure for how a discipline should function. For a nursing discipline, these theories consist of four basic concepts that address the patient as a whole, the patient’s health and well-being, the patient’s environment and the nursing responsibilities. While there are several different nursing theories, these four basic nursing metaparadigms point to a holistic view of care where a person’s well-being and medical health is connected to four interactive components.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Arial" panose="020B0604020202020204" pitchFamily="34"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effectLst/>
              </a:rPr>
              <a:t>The person component of the metaparadigm focuses on the receiver of care. However, the person connection also includes family members and other groups important to the patient. The care structure considers the person’s </a:t>
            </a:r>
            <a:r>
              <a:rPr lang="en-US" b="0" dirty="0" smtClean="0">
                <a:effectLst/>
              </a:rPr>
              <a:t>spiritual and social needs </a:t>
            </a:r>
            <a:r>
              <a:rPr lang="en-US" dirty="0" smtClean="0">
                <a:effectLst/>
              </a:rPr>
              <a:t>as well as health care needs.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effectLst/>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effectLst/>
              </a:rPr>
              <a:t>The environment aspect of the nursing metaparadigms focuses on the surroundings that affect the patient. The environment consists of </a:t>
            </a:r>
            <a:r>
              <a:rPr lang="en-US" b="1" dirty="0" smtClean="0">
                <a:effectLst/>
              </a:rPr>
              <a:t>internal and external influences</a:t>
            </a:r>
            <a:r>
              <a:rPr lang="en-US" dirty="0" smtClean="0">
                <a:effectLst/>
              </a:rPr>
              <a:t>, and contends that how a person continuously interacts with her surroundings has a bearing on health and wellness.</a:t>
            </a:r>
            <a:br>
              <a:rPr lang="en-US" dirty="0" smtClean="0">
                <a:effectLst/>
              </a:rPr>
            </a:br>
            <a:r>
              <a:rPr lang="en-US" dirty="0" smtClean="0">
                <a:effectLst/>
              </a:rPr>
              <a:t/>
            </a:r>
            <a:br>
              <a:rPr lang="en-US" dirty="0" smtClean="0">
                <a:effectLst/>
              </a:rPr>
            </a:br>
            <a:r>
              <a:rPr lang="en-US" dirty="0" smtClean="0">
                <a:effectLst/>
              </a:rPr>
              <a:t> The health component of the four metaparadigms refers to the extent of wellness and health care access that a patient has. This health component is characterized as one with multiple dimensions in a constant state of motion.</a:t>
            </a:r>
            <a:br>
              <a:rPr lang="en-US" dirty="0" smtClean="0">
                <a:effectLst/>
              </a:rPr>
            </a:br>
            <a:r>
              <a:rPr lang="en-US" dirty="0" smtClean="0">
                <a:effectLst/>
              </a:rPr>
              <a:t/>
            </a:r>
            <a:br>
              <a:rPr lang="en-US" dirty="0" smtClean="0">
                <a:effectLst/>
              </a:rPr>
            </a:br>
            <a:r>
              <a:rPr lang="en-US" dirty="0" smtClean="0">
                <a:effectLst/>
              </a:rPr>
              <a:t> The nursing component of the metaparadigm involves the delivery of optimal health outcomes for the patient through a mutual relationship in a safe and caring environment. The nursing component applies principles of  professional judgement, technology, collaborations</a:t>
            </a:r>
            <a:r>
              <a:rPr lang="en-US" baseline="0" dirty="0" smtClean="0">
                <a:effectLst/>
              </a:rPr>
              <a:t> and nursing skills</a:t>
            </a:r>
            <a:endParaRPr lang="en-US" dirty="0" smtClean="0">
              <a:effectLst/>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effectLst/>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US" dirty="0" smtClean="0">
              <a:effectLst/>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effectLst/>
              </a:rPr>
              <a:t/>
            </a:r>
            <a:br>
              <a:rPr lang="en-US" dirty="0" smtClean="0">
                <a:effectLst/>
              </a:rPr>
            </a:br>
            <a:r>
              <a:rPr lang="en-US" dirty="0" smtClean="0">
                <a:effectLst/>
              </a:rPr>
              <a:t> </a:t>
            </a:r>
            <a:r>
              <a:rPr lang="en-US" sz="1200" kern="1200" dirty="0" smtClean="0">
                <a:solidFill>
                  <a:schemeClr val="tx1"/>
                </a:solidFill>
                <a:effectLst/>
                <a:latin typeface="Arial" panose="020B0604020202020204" pitchFamily="34" charset="0"/>
                <a:ea typeface="+mn-ea"/>
                <a:cs typeface="+mn-cs"/>
              </a:rPr>
              <a:t> </a:t>
            </a:r>
          </a:p>
          <a:p>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5</a:t>
            </a:fld>
            <a:endParaRPr lang="en-US" altLang="en-US" dirty="0"/>
          </a:p>
        </p:txBody>
      </p:sp>
    </p:spTree>
    <p:extLst>
      <p:ext uri="{BB962C8B-B14F-4D97-AF65-F5344CB8AC3E}">
        <p14:creationId xmlns:p14="http://schemas.microsoft.com/office/powerpoint/2010/main" val="1515148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Core concepts</a:t>
            </a:r>
          </a:p>
          <a:p>
            <a:r>
              <a:rPr lang="en-US" dirty="0" smtClean="0"/>
              <a:t>A theory is a group of related concepts that propose action that guide practice. Theory refers to “a coherent group of general propositions used as principles of explanation” A nursing theory is a set of concepts, definitions, relationships, and assumptions or propositions derived from nursing models or from other disciplines and project a purposive, systematic view of phenomena by designing specific inter-relationships among concepts for the purposes of describing, explaining, predicting, and /or prescribing. Deductive reasoning </a:t>
            </a:r>
          </a:p>
          <a:p>
            <a:r>
              <a:rPr lang="en-US" dirty="0" smtClean="0"/>
              <a:t>Inductive reasoning. </a:t>
            </a:r>
          </a:p>
          <a:p>
            <a:r>
              <a:rPr lang="en-US" dirty="0" smtClean="0"/>
              <a:t>Nursing theorists use both of these methods. Nursing theories are "attempts to describe or explain the phenomenon (process, occurrence and event) called nursing" - Barnum(1998) Theories are for professional nursing. Theory is "a creative and rigorous structuring of ideas that projects a tentative, purposeful, and systematic view of phenomena" A theory makes it possible to "organize the relationship among the concepts to describe, explain, predict, and control practice"</a:t>
            </a:r>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6</a:t>
            </a:fld>
            <a:endParaRPr lang="en-US" altLang="en-US" dirty="0"/>
          </a:p>
        </p:txBody>
      </p:sp>
    </p:spTree>
    <p:extLst>
      <p:ext uri="{BB962C8B-B14F-4D97-AF65-F5344CB8AC3E}">
        <p14:creationId xmlns:p14="http://schemas.microsoft.com/office/powerpoint/2010/main" val="3938274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theory of Nursing As Caring is a general or grand nursing theory that can be used as a framework to guide nursing practice. The theory is grounded in several key assumptions.</a:t>
            </a:r>
            <a:r>
              <a:rPr lang="en-US" baseline="0" dirty="0" smtClean="0"/>
              <a:t> </a:t>
            </a:r>
            <a:r>
              <a:rPr lang="en-US" dirty="0" smtClean="0"/>
              <a:t>persons are caring by virtue of their humanness </a:t>
            </a:r>
          </a:p>
          <a:p>
            <a:r>
              <a:rPr lang="en-US" dirty="0" smtClean="0"/>
              <a:t>persons live their caring moment to moment </a:t>
            </a:r>
          </a:p>
          <a:p>
            <a:r>
              <a:rPr lang="en-US" dirty="0" smtClean="0"/>
              <a:t>persons are whole or complete in the moment </a:t>
            </a:r>
          </a:p>
          <a:p>
            <a:r>
              <a:rPr lang="en-US" dirty="0" smtClean="0"/>
              <a:t>personhood is living life grounded in caring </a:t>
            </a:r>
          </a:p>
          <a:p>
            <a:r>
              <a:rPr lang="en-US" dirty="0" smtClean="0"/>
              <a:t>personhood is enhanced through participating in nurturing relationships with caring others</a:t>
            </a:r>
          </a:p>
          <a:p>
            <a:r>
              <a:rPr lang="en-US" dirty="0" smtClean="0"/>
              <a:t>nursing is both a discipline and a profession (Boykin &amp; </a:t>
            </a:r>
            <a:r>
              <a:rPr lang="en-US" dirty="0" err="1" smtClean="0"/>
              <a:t>Schoenhofer</a:t>
            </a:r>
            <a:r>
              <a:rPr lang="en-US" dirty="0" smtClean="0"/>
              <a:t>, 2001, p.11). </a:t>
            </a:r>
          </a:p>
          <a:p>
            <a:r>
              <a:rPr lang="en-US" dirty="0" smtClean="0"/>
              <a:t>The most basic premise of the theory is that all humans are caring persons, that to be human is to be called to live one's innate caring nature. Developing the full potential of expressing caring is an ideal and for practical purposes, is a lifelong process.  </a:t>
            </a:r>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7</a:t>
            </a:fld>
            <a:endParaRPr lang="en-US" altLang="en-US" dirty="0"/>
          </a:p>
        </p:txBody>
      </p:sp>
    </p:spTree>
    <p:extLst>
      <p:ext uri="{BB962C8B-B14F-4D97-AF65-F5344CB8AC3E}">
        <p14:creationId xmlns:p14="http://schemas.microsoft.com/office/powerpoint/2010/main" val="27340433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Components of a Nursing</a:t>
            </a:r>
            <a:r>
              <a:rPr lang="en-US" baseline="0" dirty="0" smtClean="0"/>
              <a:t> Model Theory </a:t>
            </a:r>
          </a:p>
          <a:p>
            <a:r>
              <a:rPr lang="en-US" b="1" dirty="0" smtClean="0"/>
              <a:t>Theory</a:t>
            </a:r>
            <a:r>
              <a:rPr lang="en-US" dirty="0" smtClean="0"/>
              <a:t> </a:t>
            </a:r>
          </a:p>
          <a:p>
            <a:r>
              <a:rPr lang="en-US" dirty="0" smtClean="0"/>
              <a:t>a set of related statements that describes or explains phenomena in a systematic way.</a:t>
            </a:r>
          </a:p>
          <a:p>
            <a:r>
              <a:rPr lang="en-US" dirty="0" smtClean="0"/>
              <a:t>the doctrine or the principles underlying an art as distinguished from the practice of that particular art.</a:t>
            </a:r>
          </a:p>
          <a:p>
            <a:r>
              <a:rPr lang="en-US" dirty="0" smtClean="0"/>
              <a:t> a formulated hypothesis or, loosely speaking, any hypothesis or opinion not based upon actual knowledge.</a:t>
            </a:r>
          </a:p>
          <a:p>
            <a:r>
              <a:rPr lang="en-US" dirty="0" smtClean="0"/>
              <a:t> a provisional statement or set of explanatory propositions that purports to account for or characterize some phenomenon.</a:t>
            </a:r>
          </a:p>
          <a:p>
            <a:r>
              <a:rPr lang="en-US" b="1" dirty="0" smtClean="0"/>
              <a:t>Concept</a:t>
            </a:r>
            <a:r>
              <a:rPr lang="en-US" dirty="0" smtClean="0"/>
              <a:t> </a:t>
            </a:r>
          </a:p>
          <a:p>
            <a:r>
              <a:rPr lang="en-US" dirty="0" smtClean="0"/>
              <a:t>a mental idea of a phenomenon</a:t>
            </a:r>
          </a:p>
          <a:p>
            <a:r>
              <a:rPr lang="en-US" dirty="0" smtClean="0"/>
              <a:t>Concepts are the building blocks (the primary elements) of a theory.</a:t>
            </a:r>
          </a:p>
          <a:p>
            <a:r>
              <a:rPr lang="en-US" b="1" dirty="0" smtClean="0"/>
              <a:t>Construct</a:t>
            </a:r>
            <a:endParaRPr lang="en-US" dirty="0" smtClean="0"/>
          </a:p>
          <a:p>
            <a:r>
              <a:rPr lang="en-US" dirty="0" smtClean="0"/>
              <a:t>a phenomena that cannot be observed and must be inferred</a:t>
            </a:r>
          </a:p>
          <a:p>
            <a:r>
              <a:rPr lang="en-US" dirty="0" smtClean="0"/>
              <a:t>Constructs are concepts developed or adopted for use in a particular theory. The key concepts of a given theory are its constructs.</a:t>
            </a:r>
          </a:p>
          <a:p>
            <a:r>
              <a:rPr lang="en-US" b="1" dirty="0" smtClean="0"/>
              <a:t>Proposition</a:t>
            </a:r>
            <a:r>
              <a:rPr lang="en-US" dirty="0" smtClean="0"/>
              <a:t> </a:t>
            </a:r>
          </a:p>
          <a:p>
            <a:r>
              <a:rPr lang="en-US" dirty="0" smtClean="0"/>
              <a:t>a statement of relationship between concepts </a:t>
            </a:r>
          </a:p>
          <a:p>
            <a:r>
              <a:rPr lang="en-US" b="1" dirty="0" smtClean="0"/>
              <a:t>Conceptual model</a:t>
            </a:r>
            <a:endParaRPr lang="en-US" dirty="0" smtClean="0"/>
          </a:p>
          <a:p>
            <a:r>
              <a:rPr lang="en-US" dirty="0" smtClean="0"/>
              <a:t>made up of concepts and propositions</a:t>
            </a:r>
          </a:p>
          <a:p>
            <a:r>
              <a:rPr lang="en-US" dirty="0" smtClean="0"/>
              <a:t>They </a:t>
            </a:r>
            <a:r>
              <a:rPr lang="en-US" dirty="0" err="1" smtClean="0"/>
              <a:t>epresent</a:t>
            </a:r>
            <a:r>
              <a:rPr lang="en-US" dirty="0" smtClean="0"/>
              <a:t> ways of thinking about a problem or ways of representing how complex things work the way that they do.</a:t>
            </a:r>
          </a:p>
          <a:p>
            <a:r>
              <a:rPr lang="en-US" dirty="0" smtClean="0"/>
              <a:t>Different Frameworks will emphasize different variables and outcomes and their interrelatedness.( </a:t>
            </a:r>
            <a:r>
              <a:rPr lang="en-US" dirty="0" err="1" smtClean="0"/>
              <a:t>Bordage</a:t>
            </a:r>
            <a:r>
              <a:rPr lang="en-US" dirty="0" smtClean="0"/>
              <a:t>, 2009)</a:t>
            </a:r>
          </a:p>
          <a:p>
            <a:r>
              <a:rPr lang="en-US" dirty="0" smtClean="0"/>
              <a:t>Models may draw on a number of theories to help understand a particular problem in a certain setting or context. They are not always as specified as theory.</a:t>
            </a:r>
            <a:endParaRPr lang="en-US" dirty="0"/>
          </a:p>
        </p:txBody>
      </p:sp>
      <p:sp>
        <p:nvSpPr>
          <p:cNvPr id="4" name="Slide Number Placeholder 3"/>
          <p:cNvSpPr>
            <a:spLocks noGrp="1"/>
          </p:cNvSpPr>
          <p:nvPr>
            <p:ph type="sldNum" sz="quarter" idx="10"/>
          </p:nvPr>
        </p:nvSpPr>
        <p:spPr/>
        <p:txBody>
          <a:bodyPr/>
          <a:lstStyle/>
          <a:p>
            <a:fld id="{45F98273-AC74-4C98-B003-07D5B8D127A9}" type="slidenum">
              <a:rPr lang="en-US" altLang="en-US" smtClean="0"/>
              <a:pPr/>
              <a:t>8</a:t>
            </a:fld>
            <a:endParaRPr lang="en-US" altLang="en-US" dirty="0"/>
          </a:p>
        </p:txBody>
      </p:sp>
    </p:spTree>
    <p:extLst>
      <p:ext uri="{BB962C8B-B14F-4D97-AF65-F5344CB8AC3E}">
        <p14:creationId xmlns:p14="http://schemas.microsoft.com/office/powerpoint/2010/main" val="3121288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990600" y="5867400"/>
            <a:ext cx="7772400" cy="5334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en-US"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79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1417638"/>
            <a:ext cx="1828800" cy="5211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417638"/>
            <a:ext cx="53340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7791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Times New Roman" panose="02020603050405020304" pitchFamily="18" charset="0"/>
                <a:cs typeface="Times New Roman" panose="02020603050405020304"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000">
                <a:latin typeface="Times New Roman" panose="02020603050405020304" pitchFamily="18"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920196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582607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4384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4384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9116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8548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9059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90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99093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233526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24384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Microsoft Sans Serif" panose="020B0604020202020204" pitchFamily="34" charset="0"/>
        </a:defRPr>
      </a:lvl2pPr>
      <a:lvl3pPr algn="l" rtl="0" eaLnBrk="1" fontAlgn="base" hangingPunct="1">
        <a:spcBef>
          <a:spcPct val="0"/>
        </a:spcBef>
        <a:spcAft>
          <a:spcPct val="0"/>
        </a:spcAft>
        <a:defRPr sz="4400">
          <a:solidFill>
            <a:schemeClr val="tx1"/>
          </a:solidFill>
          <a:latin typeface="Microsoft Sans Serif" panose="020B0604020202020204" pitchFamily="34" charset="0"/>
        </a:defRPr>
      </a:lvl3pPr>
      <a:lvl4pPr algn="l" rtl="0" eaLnBrk="1" fontAlgn="base" hangingPunct="1">
        <a:spcBef>
          <a:spcPct val="0"/>
        </a:spcBef>
        <a:spcAft>
          <a:spcPct val="0"/>
        </a:spcAft>
        <a:defRPr sz="4400">
          <a:solidFill>
            <a:schemeClr val="tx1"/>
          </a:solidFill>
          <a:latin typeface="Microsoft Sans Serif" panose="020B0604020202020204" pitchFamily="34" charset="0"/>
        </a:defRPr>
      </a:lvl4pPr>
      <a:lvl5pPr algn="l" rtl="0" eaLnBrk="1" fontAlgn="base" hangingPunct="1">
        <a:spcBef>
          <a:spcPct val="0"/>
        </a:spcBef>
        <a:spcAft>
          <a:spcPct val="0"/>
        </a:spcAft>
        <a:defRPr sz="4400">
          <a:solidFill>
            <a:schemeClr val="tx1"/>
          </a:solidFill>
          <a:latin typeface="Microsoft Sans Serif" panose="020B0604020202020204" pitchFamily="34" charset="0"/>
        </a:defRPr>
      </a:lvl5pPr>
      <a:lvl6pPr marL="457200" algn="l" rtl="0" eaLnBrk="1" fontAlgn="base" hangingPunct="1">
        <a:spcBef>
          <a:spcPct val="0"/>
        </a:spcBef>
        <a:spcAft>
          <a:spcPct val="0"/>
        </a:spcAft>
        <a:defRPr sz="4400">
          <a:solidFill>
            <a:schemeClr val="tx1"/>
          </a:solidFill>
          <a:latin typeface="Microsoft Sans Serif" panose="020B0604020202020204" pitchFamily="34" charset="0"/>
        </a:defRPr>
      </a:lvl6pPr>
      <a:lvl7pPr marL="914400" algn="l" rtl="0" eaLnBrk="1" fontAlgn="base" hangingPunct="1">
        <a:spcBef>
          <a:spcPct val="0"/>
        </a:spcBef>
        <a:spcAft>
          <a:spcPct val="0"/>
        </a:spcAft>
        <a:defRPr sz="4400">
          <a:solidFill>
            <a:schemeClr val="tx1"/>
          </a:solidFill>
          <a:latin typeface="Microsoft Sans Serif" panose="020B0604020202020204" pitchFamily="34" charset="0"/>
        </a:defRPr>
      </a:lvl7pPr>
      <a:lvl8pPr marL="1371600" algn="l" rtl="0" eaLnBrk="1" fontAlgn="base" hangingPunct="1">
        <a:spcBef>
          <a:spcPct val="0"/>
        </a:spcBef>
        <a:spcAft>
          <a:spcPct val="0"/>
        </a:spcAft>
        <a:defRPr sz="4400">
          <a:solidFill>
            <a:schemeClr val="tx1"/>
          </a:solidFill>
          <a:latin typeface="Microsoft Sans Serif" panose="020B0604020202020204" pitchFamily="34" charset="0"/>
        </a:defRPr>
      </a:lvl8pPr>
      <a:lvl9pPr marL="1828800" algn="l" rtl="0" eaLnBrk="1" fontAlgn="base" hangingPunct="1">
        <a:spcBef>
          <a:spcPct val="0"/>
        </a:spcBef>
        <a:spcAft>
          <a:spcPct val="0"/>
        </a:spcAft>
        <a:defRPr sz="4400">
          <a:solidFill>
            <a:schemeClr val="tx1"/>
          </a:solidFill>
          <a:latin typeface="Microsoft Sans Serif"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1981200" y="4343400"/>
            <a:ext cx="6705600" cy="823912"/>
          </a:xfrm>
          <a:effectLst>
            <a:outerShdw dist="17961" dir="2700000" algn="ctr" rotWithShape="0">
              <a:schemeClr val="bg2"/>
            </a:outerShdw>
          </a:effectLst>
        </p:spPr>
        <p:txBody>
          <a:bodyPr/>
          <a:lstStyle/>
          <a:p>
            <a:r>
              <a:rPr lang="en-US" altLang="en-US" sz="4300" dirty="0" smtClean="0">
                <a:solidFill>
                  <a:srgbClr val="5F5F5F"/>
                </a:solidFill>
              </a:rPr>
              <a:t>Nursing Theories</a:t>
            </a:r>
            <a:endParaRPr lang="ru-RU" altLang="en-US" sz="4300" dirty="0">
              <a:solidFill>
                <a:srgbClr val="5F5F5F"/>
              </a:solidFill>
            </a:endParaRPr>
          </a:p>
        </p:txBody>
      </p:sp>
      <p:sp>
        <p:nvSpPr>
          <p:cNvPr id="2056" name="Rectangle 8"/>
          <p:cNvSpPr>
            <a:spLocks noGrp="1" noChangeArrowheads="1"/>
          </p:cNvSpPr>
          <p:nvPr>
            <p:ph type="subTitle" idx="1"/>
          </p:nvPr>
        </p:nvSpPr>
        <p:spPr>
          <a:xfrm>
            <a:off x="5683250" y="5372100"/>
            <a:ext cx="2895600" cy="533400"/>
          </a:xfrm>
          <a:effectLst>
            <a:outerShdw dist="17961" dir="2700000" algn="ctr" rotWithShape="0">
              <a:schemeClr val="bg2"/>
            </a:outerShdw>
          </a:effectLst>
        </p:spPr>
        <p:txBody>
          <a:bodyPr/>
          <a:lstStyle/>
          <a:p>
            <a:r>
              <a:rPr lang="en-US" altLang="en-US" dirty="0" smtClean="0">
                <a:solidFill>
                  <a:srgbClr val="5F5F5F"/>
                </a:solidFill>
              </a:rPr>
              <a:t>Student</a:t>
            </a:r>
            <a:endParaRPr lang="ru-RU" altLang="en-US" dirty="0">
              <a:solidFill>
                <a:srgbClr val="5F5F5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sz="3200" dirty="0"/>
              <a:t>Boykin &amp; Shoenhofers </a:t>
            </a:r>
            <a:r>
              <a:rPr lang="en-US" sz="3200" dirty="0" smtClean="0"/>
              <a:t>Theories</a:t>
            </a:r>
          </a:p>
          <a:p>
            <a:r>
              <a:rPr lang="en-US" sz="3200" dirty="0" smtClean="0"/>
              <a:t>Nursing Metaparadigms</a:t>
            </a:r>
          </a:p>
          <a:p>
            <a:r>
              <a:rPr lang="en-US" sz="3200" dirty="0" smtClean="0"/>
              <a:t>Visual Model Nursing Theory</a:t>
            </a:r>
          </a:p>
          <a:p>
            <a:r>
              <a:rPr lang="en-US" sz="3200" dirty="0" smtClean="0"/>
              <a:t>Core Concepts</a:t>
            </a:r>
          </a:p>
          <a:p>
            <a:r>
              <a:rPr lang="en-US" sz="3200" dirty="0" smtClean="0"/>
              <a:t>Major </a:t>
            </a:r>
            <a:r>
              <a:rPr lang="en-US" sz="3200" dirty="0" smtClean="0"/>
              <a:t>Assumptions</a:t>
            </a:r>
          </a:p>
          <a:p>
            <a:r>
              <a:rPr lang="en-US" sz="3200" dirty="0" smtClean="0"/>
              <a:t>Conceptual Model of Nursing </a:t>
            </a:r>
            <a:endParaRPr lang="en-US" sz="3200" dirty="0" smtClean="0"/>
          </a:p>
          <a:p>
            <a:endParaRPr lang="en-US" dirty="0" smtClean="0"/>
          </a:p>
          <a:p>
            <a:endParaRPr lang="en-US" dirty="0"/>
          </a:p>
        </p:txBody>
      </p:sp>
    </p:spTree>
    <p:extLst>
      <p:ext uri="{BB962C8B-B14F-4D97-AF65-F5344CB8AC3E}">
        <p14:creationId xmlns:p14="http://schemas.microsoft.com/office/powerpoint/2010/main" val="1787200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Boykin &amp; Shoenhofers Theories</a:t>
            </a:r>
            <a:endParaRPr lang="en-US" dirty="0"/>
          </a:p>
        </p:txBody>
      </p:sp>
      <p:sp>
        <p:nvSpPr>
          <p:cNvPr id="3" name="Content Placeholder 2"/>
          <p:cNvSpPr>
            <a:spLocks noGrp="1"/>
          </p:cNvSpPr>
          <p:nvPr>
            <p:ph idx="1"/>
          </p:nvPr>
        </p:nvSpPr>
        <p:spPr>
          <a:xfrm>
            <a:off x="951470" y="2125362"/>
            <a:ext cx="7315200" cy="4191000"/>
          </a:xfrm>
        </p:spPr>
        <p:txBody>
          <a:bodyPr/>
          <a:lstStyle/>
          <a:p>
            <a:r>
              <a:rPr lang="en-US" dirty="0"/>
              <a:t>Anne Boykin and Savina Shoenhofer’s theory on caring as the major focus of nursing further conceptualizes other key concepts related to their </a:t>
            </a:r>
            <a:r>
              <a:rPr lang="en-US" dirty="0" smtClean="0"/>
              <a:t>theory</a:t>
            </a:r>
          </a:p>
          <a:p>
            <a:r>
              <a:rPr lang="en-US" dirty="0"/>
              <a:t>Persons are caring by virtue of their humanness. It reiterates that our caring values are inborn to us, humans</a:t>
            </a:r>
            <a:r>
              <a:rPr lang="en-US" dirty="0" smtClean="0"/>
              <a:t>.</a:t>
            </a:r>
          </a:p>
          <a:p>
            <a:r>
              <a:rPr lang="en-US" dirty="0"/>
              <a:t>Personhood is enhanced through participating in nurturing relationships with caring others. </a:t>
            </a:r>
            <a:endParaRPr lang="en-US" dirty="0" smtClean="0"/>
          </a:p>
          <a:p>
            <a:r>
              <a:rPr lang="en-US" dirty="0"/>
              <a:t>Persons living their caring moment to moment. It means that our caring character is a GIFT that will carry until death</a:t>
            </a:r>
            <a:r>
              <a:rPr lang="en-US" dirty="0" smtClean="0"/>
              <a:t>.</a:t>
            </a:r>
          </a:p>
          <a:p>
            <a:r>
              <a:rPr lang="en-US" dirty="0"/>
              <a:t>The basic premise of this theory is that all humans are caring persons, that to be human is to be called to live one’s innate caring nature</a:t>
            </a:r>
            <a:r>
              <a:rPr lang="en-US" dirty="0" smtClean="0"/>
              <a:t>.</a:t>
            </a:r>
          </a:p>
          <a:p>
            <a:pPr marL="0" indent="0">
              <a:buNone/>
            </a:pPr>
            <a:endParaRPr lang="en-US" sz="1200" dirty="0" smtClean="0"/>
          </a:p>
          <a:p>
            <a:pPr marL="0" indent="0">
              <a:buNone/>
            </a:pPr>
            <a:r>
              <a:rPr lang="en-US" sz="1200" dirty="0" smtClean="0"/>
              <a:t>George, J.B., et al. (1996). Nursing Theories: The base of professional nursing practice. 3rd edition.             </a:t>
            </a:r>
            <a:br>
              <a:rPr lang="en-US" sz="1200" dirty="0" smtClean="0"/>
            </a:br>
            <a:r>
              <a:rPr lang="en-US" sz="1200" dirty="0" smtClean="0">
                <a:effectLst/>
              </a:rPr>
              <a:t>         Norwalk, Connecticut: Appleton and Lange.</a:t>
            </a:r>
            <a:endParaRPr lang="en-US" sz="1200" dirty="0"/>
          </a:p>
        </p:txBody>
      </p:sp>
    </p:spTree>
    <p:extLst>
      <p:ext uri="{BB962C8B-B14F-4D97-AF65-F5344CB8AC3E}">
        <p14:creationId xmlns:p14="http://schemas.microsoft.com/office/powerpoint/2010/main" val="1004862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Metaparadigms  </a:t>
            </a:r>
            <a:endParaRPr lang="en-US" dirty="0"/>
          </a:p>
        </p:txBody>
      </p:sp>
      <p:sp>
        <p:nvSpPr>
          <p:cNvPr id="3" name="Content Placeholder 2"/>
          <p:cNvSpPr>
            <a:spLocks noGrp="1"/>
          </p:cNvSpPr>
          <p:nvPr>
            <p:ph idx="1"/>
          </p:nvPr>
        </p:nvSpPr>
        <p:spPr>
          <a:xfrm>
            <a:off x="914400" y="2144889"/>
            <a:ext cx="7315200" cy="4191000"/>
          </a:xfrm>
        </p:spPr>
        <p:txBody>
          <a:bodyPr/>
          <a:lstStyle/>
          <a:p>
            <a:r>
              <a:rPr lang="en-US" dirty="0" smtClean="0"/>
              <a:t>The nursing curriculum is based on the nursing meta-paradigm of Person, Environment, Health, and Nursing.</a:t>
            </a:r>
          </a:p>
          <a:p>
            <a:r>
              <a:rPr lang="en-US" sz="1800" b="1" dirty="0" smtClean="0"/>
              <a:t>Person</a:t>
            </a:r>
            <a:r>
              <a:rPr lang="en-US" sz="1800" dirty="0" smtClean="0"/>
              <a:t>-The person includes individuals, families, groups, and communities.  Persons are worthy of respect because of their shared and unique physical, emotional, intellectual, social, cultural, and spiritual characteristics</a:t>
            </a:r>
          </a:p>
          <a:p>
            <a:r>
              <a:rPr lang="en-US" sz="1800" b="1" dirty="0" smtClean="0"/>
              <a:t>Environment</a:t>
            </a:r>
            <a:r>
              <a:rPr lang="en-US" sz="1800" dirty="0" smtClean="0"/>
              <a:t> is the interaction of internal and external factors that influence the health of person(s).</a:t>
            </a:r>
          </a:p>
          <a:p>
            <a:r>
              <a:rPr lang="en-US" sz="1800" b="1" dirty="0" smtClean="0"/>
              <a:t>Health</a:t>
            </a:r>
            <a:r>
              <a:rPr lang="en-US" sz="1800" dirty="0" smtClean="0"/>
              <a:t>, as perceived by the person, is the integration of physical, emotional, intellectual, social, cultural, and spiritual well-being that enables the performance deemed necessary and desirable to maintain existence in the environment.  </a:t>
            </a:r>
          </a:p>
          <a:p>
            <a:r>
              <a:rPr lang="en-US" sz="1800" b="1" dirty="0" smtClean="0"/>
              <a:t>Nursing</a:t>
            </a:r>
            <a:r>
              <a:rPr lang="en-US" sz="1800" dirty="0" smtClean="0"/>
              <a:t> is an art and a science through which nurses provide caring assistance to persons within society. </a:t>
            </a:r>
          </a:p>
          <a:p>
            <a:pPr marL="0" indent="0">
              <a:buNone/>
            </a:pPr>
            <a:r>
              <a:rPr lang="en-US" sz="1200" dirty="0" smtClean="0"/>
              <a:t>University of Arkansas for Medical Sciences.(2015).Philosophy. Retrieved from http://nursing.uams.edu/about/philosophy/ </a:t>
            </a:r>
            <a:endParaRPr lang="en-US" sz="1200" dirty="0"/>
          </a:p>
        </p:txBody>
      </p:sp>
    </p:spTree>
    <p:extLst>
      <p:ext uri="{BB962C8B-B14F-4D97-AF65-F5344CB8AC3E}">
        <p14:creationId xmlns:p14="http://schemas.microsoft.com/office/powerpoint/2010/main" val="2414120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40279"/>
            <a:ext cx="7315200" cy="715962"/>
          </a:xfrm>
        </p:spPr>
        <p:txBody>
          <a:bodyPr/>
          <a:lstStyle/>
          <a:p>
            <a:r>
              <a:rPr lang="en-US" dirty="0" smtClean="0"/>
              <a:t>Visual Model Nursing Theory</a:t>
            </a:r>
            <a:endParaRPr lang="en-US" dirty="0"/>
          </a:p>
        </p:txBody>
      </p:sp>
      <p:sp>
        <p:nvSpPr>
          <p:cNvPr id="3" name="Content Placeholder 2"/>
          <p:cNvSpPr>
            <a:spLocks noGrp="1"/>
          </p:cNvSpPr>
          <p:nvPr>
            <p:ph idx="1"/>
          </p:nvPr>
        </p:nvSpPr>
        <p:spPr>
          <a:xfrm>
            <a:off x="990600" y="2423053"/>
            <a:ext cx="7315200" cy="4191000"/>
          </a:xfrm>
        </p:spPr>
        <p:txBody>
          <a:bodyPr/>
          <a:lstStyle/>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pPr marL="0" indent="0">
              <a:buNone/>
            </a:pPr>
            <a:r>
              <a:rPr lang="en-US" sz="1200" dirty="0" smtClean="0"/>
              <a:t>Montgomery County Community College(MCCC).(2015).Charts. Retrieved from www.faculty.mc3.edu</a:t>
            </a:r>
            <a:endParaRPr lang="en-US" sz="1200" dirty="0"/>
          </a:p>
        </p:txBody>
      </p:sp>
      <p:pic>
        <p:nvPicPr>
          <p:cNvPr id="5" name="Picture 2" descr="http://tse1.mm.bing.net/th?&amp;id=OIP.Maa40cb0d285d45b93a7ac8eaa4fad598o0&amp;w=300&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956241"/>
            <a:ext cx="4343400" cy="39362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645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Concepts</a:t>
            </a:r>
            <a:endParaRPr lang="en-US" dirty="0"/>
          </a:p>
        </p:txBody>
      </p:sp>
      <p:sp>
        <p:nvSpPr>
          <p:cNvPr id="3" name="Content Placeholder 2"/>
          <p:cNvSpPr>
            <a:spLocks noGrp="1"/>
          </p:cNvSpPr>
          <p:nvPr>
            <p:ph idx="1"/>
          </p:nvPr>
        </p:nvSpPr>
        <p:spPr/>
        <p:txBody>
          <a:bodyPr/>
          <a:lstStyle/>
          <a:p>
            <a:r>
              <a:rPr lang="en-US" sz="1800" dirty="0" smtClean="0"/>
              <a:t>Assumptions of theory-</a:t>
            </a:r>
            <a:r>
              <a:rPr lang="en-US" sz="1800" dirty="0"/>
              <a:t>The </a:t>
            </a:r>
            <a:r>
              <a:rPr lang="en-US" sz="1800" dirty="0" smtClean="0"/>
              <a:t>most </a:t>
            </a:r>
            <a:r>
              <a:rPr lang="en-US" sz="1800" dirty="0"/>
              <a:t>basic premise of the theory is that all humans are caring persons, that to be human is to be called to live one's innate caring nature. </a:t>
            </a:r>
            <a:endParaRPr lang="en-US" sz="1800" dirty="0" smtClean="0"/>
          </a:p>
          <a:p>
            <a:r>
              <a:rPr lang="en-US" sz="1800" dirty="0"/>
              <a:t>Definition-The theory of Nursing as Caring is a general or grand nursing theory that offers a broad philosophical framework with practical implications for transforming practice. (</a:t>
            </a:r>
            <a:r>
              <a:rPr lang="en-US" sz="1800" dirty="0" smtClean="0"/>
              <a:t>Boykin and Schoenhofer,1993.</a:t>
            </a:r>
          </a:p>
          <a:p>
            <a:r>
              <a:rPr lang="en-US" sz="1800" dirty="0" smtClean="0"/>
              <a:t>How do they </a:t>
            </a:r>
            <a:r>
              <a:rPr lang="en-US" sz="1800" dirty="0"/>
              <a:t>relate-Anne Boykin’s Nursing as Caring Theory is a grand nursing theory that can be used a framework to guide nursing practice. </a:t>
            </a:r>
            <a:endParaRPr lang="en-US" sz="1800" dirty="0" smtClean="0"/>
          </a:p>
          <a:p>
            <a:r>
              <a:rPr lang="en-US" sz="1800" dirty="0" smtClean="0"/>
              <a:t>Defined: It </a:t>
            </a:r>
            <a:r>
              <a:rPr lang="en-US" sz="1800" dirty="0"/>
              <a:t>defines the standard role of a nurse. Nurses intentionally care for an individual which causes them to grow in caring. Nurses support, sustain, strengthen process of caring and growing in care. Nurse must be present, actively listening, sensitive to broad range of situations.</a:t>
            </a:r>
            <a:endParaRPr lang="en-US" sz="1800" dirty="0" smtClean="0"/>
          </a:p>
          <a:p>
            <a:endParaRPr lang="en-US" dirty="0"/>
          </a:p>
        </p:txBody>
      </p:sp>
    </p:spTree>
    <p:extLst>
      <p:ext uri="{BB962C8B-B14F-4D97-AF65-F5344CB8AC3E}">
        <p14:creationId xmlns:p14="http://schemas.microsoft.com/office/powerpoint/2010/main" val="4170429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800" dirty="0" smtClean="0"/>
              <a:t>Major Assumptions</a:t>
            </a:r>
            <a:endParaRPr lang="en-US" sz="3800" dirty="0"/>
          </a:p>
        </p:txBody>
      </p:sp>
      <p:sp>
        <p:nvSpPr>
          <p:cNvPr id="3" name="Content Placeholder 2"/>
          <p:cNvSpPr>
            <a:spLocks noGrp="1"/>
          </p:cNvSpPr>
          <p:nvPr>
            <p:ph idx="1"/>
          </p:nvPr>
        </p:nvSpPr>
        <p:spPr/>
        <p:txBody>
          <a:bodyPr/>
          <a:lstStyle/>
          <a:p>
            <a:r>
              <a:rPr lang="en-US" sz="2400" dirty="0" smtClean="0"/>
              <a:t>Persons are caring from moment to moment</a:t>
            </a:r>
          </a:p>
          <a:p>
            <a:r>
              <a:rPr lang="en-US" sz="2400" dirty="0" smtClean="0"/>
              <a:t>Persons are whole and complete in the moment</a:t>
            </a:r>
          </a:p>
          <a:p>
            <a:r>
              <a:rPr lang="en-US" sz="2400" dirty="0" smtClean="0"/>
              <a:t>Persons are caring by virtue of their nature of loving others</a:t>
            </a:r>
          </a:p>
          <a:p>
            <a:r>
              <a:rPr lang="en-US" sz="2400" dirty="0" smtClean="0"/>
              <a:t>Personhood is living ground in caring</a:t>
            </a:r>
          </a:p>
          <a:p>
            <a:r>
              <a:rPr lang="en-US" sz="2400" dirty="0" smtClean="0"/>
              <a:t>Personhood is enhanced through participating in nurturing relationships with caring others</a:t>
            </a:r>
          </a:p>
          <a:p>
            <a:r>
              <a:rPr lang="en-US" sz="2400" dirty="0" smtClean="0"/>
              <a:t>Nursing is both a discipline and a profession</a:t>
            </a:r>
          </a:p>
          <a:p>
            <a:pPr marL="0" indent="0">
              <a:buNone/>
            </a:pPr>
            <a:r>
              <a:rPr lang="en-US" dirty="0" smtClean="0"/>
              <a:t> </a:t>
            </a:r>
            <a:endParaRPr lang="en-US" dirty="0"/>
          </a:p>
        </p:txBody>
      </p:sp>
    </p:spTree>
    <p:extLst>
      <p:ext uri="{BB962C8B-B14F-4D97-AF65-F5344CB8AC3E}">
        <p14:creationId xmlns:p14="http://schemas.microsoft.com/office/powerpoint/2010/main" val="437771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450" y="1143000"/>
            <a:ext cx="7315200" cy="715962"/>
          </a:xfrm>
        </p:spPr>
        <p:txBody>
          <a:bodyPr/>
          <a:lstStyle/>
          <a:p>
            <a:pPr algn="ctr"/>
            <a:r>
              <a:rPr lang="en-US" sz="3800" dirty="0" smtClean="0"/>
              <a:t>Conceptual Models of Nursing</a:t>
            </a:r>
            <a:endParaRPr lang="en-US" sz="3800" dirty="0"/>
          </a:p>
        </p:txBody>
      </p:sp>
      <p:sp>
        <p:nvSpPr>
          <p:cNvPr id="3" name="Content Placeholder 2"/>
          <p:cNvSpPr>
            <a:spLocks noGrp="1"/>
          </p:cNvSpPr>
          <p:nvPr>
            <p:ph idx="1"/>
          </p:nvPr>
        </p:nvSpPr>
        <p:spPr>
          <a:xfrm>
            <a:off x="914400" y="2133600"/>
            <a:ext cx="7315200" cy="4191000"/>
          </a:xfrm>
        </p:spPr>
        <p:txBody>
          <a:bodyPr/>
          <a:lstStyle/>
          <a:p>
            <a:r>
              <a:rPr lang="en-US" sz="2400" dirty="0" smtClean="0"/>
              <a:t>Composed of abstract and general concepts and propositions</a:t>
            </a:r>
          </a:p>
          <a:p>
            <a:r>
              <a:rPr lang="en-US" sz="2400" dirty="0" smtClean="0"/>
              <a:t>Conceptual Model-defined as a set of </a:t>
            </a:r>
            <a:r>
              <a:rPr lang="en-US" sz="2400" dirty="0" smtClean="0"/>
              <a:t>statements that integrate into something meaningful</a:t>
            </a:r>
          </a:p>
          <a:p>
            <a:r>
              <a:rPr lang="en-US" sz="2400" dirty="0" smtClean="0"/>
              <a:t>Assumptions</a:t>
            </a:r>
            <a:r>
              <a:rPr lang="en-US" sz="2400" dirty="0" smtClean="0"/>
              <a:t>-are the accepted truths and beliefs of a theory or conceptual framework</a:t>
            </a:r>
          </a:p>
          <a:p>
            <a:r>
              <a:rPr lang="en-US" sz="2400" dirty="0" smtClean="0"/>
              <a:t>Proposition- is an statement about a concept or statement of the relation between two or more concepts</a:t>
            </a:r>
          </a:p>
          <a:p>
            <a:r>
              <a:rPr lang="en-US" sz="2400" dirty="0" smtClean="0"/>
              <a:t>Utilizing a conceptual model or framework helps provide consistency in nursing practice</a:t>
            </a:r>
            <a:endParaRPr lang="en-US" sz="2400" dirty="0" smtClean="0"/>
          </a:p>
          <a:p>
            <a:pPr marL="0" indent="0">
              <a:buNone/>
            </a:pPr>
            <a:r>
              <a:rPr lang="en-US" dirty="0" smtClean="0"/>
              <a:t> </a:t>
            </a:r>
            <a:endParaRPr lang="en-US" dirty="0"/>
          </a:p>
        </p:txBody>
      </p:sp>
    </p:spTree>
    <p:extLst>
      <p:ext uri="{BB962C8B-B14F-4D97-AF65-F5344CB8AC3E}">
        <p14:creationId xmlns:p14="http://schemas.microsoft.com/office/powerpoint/2010/main" val="1703816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Boykin, A., &amp; </a:t>
            </a:r>
            <a:r>
              <a:rPr lang="en-US" dirty="0" err="1"/>
              <a:t>Schoenhofer</a:t>
            </a:r>
            <a:r>
              <a:rPr lang="en-US" dirty="0"/>
              <a:t>, S. (2001). The role of nursing leadership in creating caring environments in health care delivery systems. </a:t>
            </a:r>
            <a:r>
              <a:rPr lang="en-US" i="1" dirty="0"/>
              <a:t>Nursing Administration Quarterly, 25</a:t>
            </a:r>
            <a:r>
              <a:rPr lang="en-US" dirty="0"/>
              <a:t>(3), 1-7</a:t>
            </a:r>
            <a:r>
              <a:rPr lang="en-US" dirty="0" smtClean="0"/>
              <a:t>.</a:t>
            </a:r>
          </a:p>
          <a:p>
            <a:r>
              <a:rPr lang="en-US" dirty="0" err="1"/>
              <a:t>Schoenhofer</a:t>
            </a:r>
            <a:r>
              <a:rPr lang="en-US" dirty="0"/>
              <a:t>, S. O., &amp; Boykin, A. (1993). Nursing as caring: An emerging general theory of nursing. In M. E. Parker (Ed.), </a:t>
            </a:r>
            <a:r>
              <a:rPr lang="en-US" i="1" dirty="0"/>
              <a:t>Patterns of nursing theories in practice </a:t>
            </a:r>
            <a:r>
              <a:rPr lang="en-US" dirty="0"/>
              <a:t>(pp. 83-92). New York: National League of Nursing.</a:t>
            </a:r>
            <a:endParaRPr lang="en-US" dirty="0" smtClean="0"/>
          </a:p>
          <a:p>
            <a:r>
              <a:rPr lang="en-US" dirty="0" smtClean="0"/>
              <a:t>George, J.B., et al. (1996). Nursing Theories: The base of professional nursing practice. 3rd edition. </a:t>
            </a:r>
            <a:r>
              <a:rPr lang="en-US" dirty="0" smtClean="0">
                <a:effectLst/>
              </a:rPr>
              <a:t>Norwalk, Connecticut: Appleton and Lange.</a:t>
            </a:r>
          </a:p>
          <a:p>
            <a:r>
              <a:rPr lang="en-US" dirty="0" smtClean="0"/>
              <a:t>Montgomery County Community College(MCCC).(2015).Charts. Retrieved from www.faculty.mc3.edu</a:t>
            </a:r>
          </a:p>
          <a:p>
            <a:r>
              <a:rPr lang="en-US" dirty="0" smtClean="0"/>
              <a:t>University of Arkansas for Medical Sciences.(2015).Philosophy. Retrieved from http://nursing.uams.edu/about/philosophy/ </a:t>
            </a:r>
          </a:p>
          <a:p>
            <a:endParaRPr lang="en-US" dirty="0"/>
          </a:p>
        </p:txBody>
      </p:sp>
    </p:spTree>
    <p:extLst>
      <p:ext uri="{BB962C8B-B14F-4D97-AF65-F5344CB8AC3E}">
        <p14:creationId xmlns:p14="http://schemas.microsoft.com/office/powerpoint/2010/main" val="1735797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24">
  <a:themeElements>
    <a:clrScheme name="">
      <a:dk1>
        <a:srgbClr val="4D4D4D"/>
      </a:dk1>
      <a:lt1>
        <a:srgbClr val="FFFFFF"/>
      </a:lt1>
      <a:dk2>
        <a:srgbClr val="4D4D4D"/>
      </a:dk2>
      <a:lt2>
        <a:srgbClr val="85A1B3"/>
      </a:lt2>
      <a:accent1>
        <a:srgbClr val="90C0CA"/>
      </a:accent1>
      <a:accent2>
        <a:srgbClr val="A7CFF3"/>
      </a:accent2>
      <a:accent3>
        <a:srgbClr val="FFFFFF"/>
      </a:accent3>
      <a:accent4>
        <a:srgbClr val="404040"/>
      </a:accent4>
      <a:accent5>
        <a:srgbClr val="C6DCE1"/>
      </a:accent5>
      <a:accent6>
        <a:srgbClr val="97BBDC"/>
      </a:accent6>
      <a:hlink>
        <a:srgbClr val="2482FF"/>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powerpoint-template</Template>
  <TotalTime>586</TotalTime>
  <Words>1154</Words>
  <Application>Microsoft Office PowerPoint</Application>
  <PresentationFormat>On-screen Show (4:3)</PresentationFormat>
  <Paragraphs>116</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Microsoft Sans Serif</vt:lpstr>
      <vt:lpstr>Times New Roman</vt:lpstr>
      <vt:lpstr>powerpoint-template-24</vt:lpstr>
      <vt:lpstr>Nursing Theories</vt:lpstr>
      <vt:lpstr>Agenda</vt:lpstr>
      <vt:lpstr>Boykin &amp; Shoenhofers Theories</vt:lpstr>
      <vt:lpstr>Nursing Metaparadigms  </vt:lpstr>
      <vt:lpstr>Visual Model Nursing Theory</vt:lpstr>
      <vt:lpstr>Core Concepts</vt:lpstr>
      <vt:lpstr>Major Assumptions</vt:lpstr>
      <vt:lpstr>Conceptual Models of Nursing</vt:lpstr>
      <vt:lpstr>References</vt:lpstr>
    </vt:vector>
  </TitlesOfParts>
  <Company>Templates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 and Gender</dc:title>
  <dc:creator>Bruce Mosley</dc:creator>
  <cp:lastModifiedBy>Bruce Mosley</cp:lastModifiedBy>
  <cp:revision>21</cp:revision>
  <dcterms:created xsi:type="dcterms:W3CDTF">2015-10-23T10:54:45Z</dcterms:created>
  <dcterms:modified xsi:type="dcterms:W3CDTF">2015-10-24T03:43:34Z</dcterms:modified>
</cp:coreProperties>
</file>