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9" r:id="rId3"/>
    <p:sldId id="294" r:id="rId4"/>
    <p:sldId id="299" r:id="rId5"/>
    <p:sldId id="300" r:id="rId6"/>
    <p:sldId id="301" r:id="rId7"/>
    <p:sldId id="281" r:id="rId8"/>
    <p:sldId id="295" r:id="rId9"/>
    <p:sldId id="296" r:id="rId10"/>
    <p:sldId id="304" r:id="rId11"/>
    <p:sldId id="297" r:id="rId12"/>
    <p:sldId id="303" r:id="rId13"/>
    <p:sldId id="298" r:id="rId14"/>
    <p:sldId id="302" r:id="rId15"/>
    <p:sldId id="285" r:id="rId16"/>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136A"/>
    <a:srgbClr val="35759D"/>
    <a:srgbClr val="1984CC"/>
    <a:srgbClr val="35B19D"/>
    <a:srgbClr val="000000"/>
    <a:srgbClr val="FFFF00"/>
    <a:srgbClr val="B3D3EA"/>
    <a:srgbClr val="78AD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75820" autoAdjust="0"/>
  </p:normalViewPr>
  <p:slideViewPr>
    <p:cSldViewPr>
      <p:cViewPr varScale="1">
        <p:scale>
          <a:sx n="87" d="100"/>
          <a:sy n="87" d="100"/>
        </p:scale>
        <p:origin x="2340" y="96"/>
      </p:cViewPr>
      <p:guideLst>
        <p:guide orient="horz" pos="2160"/>
        <p:guide pos="2880"/>
      </p:guideLst>
    </p:cSldViewPr>
  </p:slideViewPr>
  <p:outlineViewPr>
    <p:cViewPr>
      <p:scale>
        <a:sx n="33" d="100"/>
        <a:sy n="33" d="100"/>
      </p:scale>
      <p:origin x="0" y="-6234"/>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dirty="0"/>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dirty="0"/>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dirty="0"/>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384920B-1140-4F5C-80CB-D663C7AFF0E6}" type="slidenum">
              <a:rPr lang="en-US" altLang="en-US"/>
              <a:pPr/>
              <a:t>‹#›</a:t>
            </a:fld>
            <a:endParaRPr lang="en-US" altLang="en-US" dirty="0"/>
          </a:p>
        </p:txBody>
      </p:sp>
    </p:spTree>
    <p:extLst>
      <p:ext uri="{BB962C8B-B14F-4D97-AF65-F5344CB8AC3E}">
        <p14:creationId xmlns:p14="http://schemas.microsoft.com/office/powerpoint/2010/main" val="367945867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4AA4BB-D27B-4F2C-88D5-94A5F13D07CA}" type="slidenum">
              <a:rPr lang="en-US" altLang="en-US"/>
              <a:pPr/>
              <a:t>1</a:t>
            </a:fld>
            <a:endParaRPr lang="en-US" altLang="en-US" dirty="0"/>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ltLang="en-US"/>
          </a:p>
        </p:txBody>
      </p:sp>
    </p:spTree>
    <p:extLst>
      <p:ext uri="{BB962C8B-B14F-4D97-AF65-F5344CB8AC3E}">
        <p14:creationId xmlns:p14="http://schemas.microsoft.com/office/powerpoint/2010/main" val="1749651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r>
              <a:rPr lang="en-US" dirty="0" smtClean="0"/>
              <a:t>Change management and quality management  needs to occur because changes often impact many people in a big way.  For example, when several departments are building a product and </a:t>
            </a:r>
          </a:p>
          <a:p>
            <a:r>
              <a:rPr lang="en-US" dirty="0" smtClean="0"/>
              <a:t>each department is in charge of working on a piece of the project that will ultimately fit together like a puzzle. If even one minor change is made, the pieces may no longer fit together properly.  </a:t>
            </a:r>
          </a:p>
          <a:p>
            <a:r>
              <a:rPr lang="en-US" dirty="0" smtClean="0"/>
              <a:t>One change can affect the entire project.  If there is not communication about changes made then the entire quality control process experiences difficulties which can lead to a disaster.</a:t>
            </a:r>
            <a:endParaRPr lang="en-US" dirty="0"/>
          </a:p>
        </p:txBody>
      </p:sp>
      <p:sp>
        <p:nvSpPr>
          <p:cNvPr id="4" name="Slide Number Placeholder 3"/>
          <p:cNvSpPr>
            <a:spLocks noGrp="1"/>
          </p:cNvSpPr>
          <p:nvPr>
            <p:ph type="sldNum" sz="quarter" idx="10"/>
          </p:nvPr>
        </p:nvSpPr>
        <p:spPr/>
        <p:txBody>
          <a:bodyPr/>
          <a:lstStyle/>
          <a:p>
            <a:fld id="{4384920B-1140-4F5C-80CB-D663C7AFF0E6}" type="slidenum">
              <a:rPr lang="en-US" altLang="en-US" smtClean="0"/>
              <a:pPr/>
              <a:t>10</a:t>
            </a:fld>
            <a:endParaRPr lang="en-US" altLang="en-US" dirty="0"/>
          </a:p>
        </p:txBody>
      </p:sp>
    </p:spTree>
    <p:extLst>
      <p:ext uri="{BB962C8B-B14F-4D97-AF65-F5344CB8AC3E}">
        <p14:creationId xmlns:p14="http://schemas.microsoft.com/office/powerpoint/2010/main" val="34106883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Example of the effectiveness</a:t>
            </a:r>
            <a:r>
              <a:rPr lang="en-US" baseline="0" dirty="0" smtClean="0"/>
              <a:t> of trigger points: A</a:t>
            </a:r>
            <a:r>
              <a:rPr lang="en-US" dirty="0" smtClean="0"/>
              <a:t> manufacturing company wanted to set up trigger points, and one of those trigger points was related to revenue. So the CEO decided</a:t>
            </a:r>
          </a:p>
          <a:p>
            <a:r>
              <a:rPr lang="en-US" dirty="0" smtClean="0"/>
              <a:t> that if revenue fell below $2.5 million two months in a row, the trigger would “turn on,” alerting everyone in the company that immediate corrective action was necessary. In the case of this particular </a:t>
            </a:r>
          </a:p>
          <a:p>
            <a:r>
              <a:rPr lang="en-US" dirty="0" smtClean="0"/>
              <a:t>financial shortfall, the options for corrective action included cutting overhead. After two months, the benchmark was not achieved, so corrective action  was taken to increase sales goals. Then revenue </a:t>
            </a:r>
          </a:p>
          <a:p>
            <a:r>
              <a:rPr lang="en-US" dirty="0" smtClean="0"/>
              <a:t>suffered a third month, so the CEO eliminated overhead by cutting back on staff.</a:t>
            </a:r>
            <a:endParaRPr lang="en-US" dirty="0"/>
          </a:p>
        </p:txBody>
      </p:sp>
      <p:sp>
        <p:nvSpPr>
          <p:cNvPr id="4" name="Slide Number Placeholder 3"/>
          <p:cNvSpPr>
            <a:spLocks noGrp="1"/>
          </p:cNvSpPr>
          <p:nvPr>
            <p:ph type="sldNum" sz="quarter" idx="10"/>
          </p:nvPr>
        </p:nvSpPr>
        <p:spPr/>
        <p:txBody>
          <a:bodyPr/>
          <a:lstStyle/>
          <a:p>
            <a:fld id="{4384920B-1140-4F5C-80CB-D663C7AFF0E6}" type="slidenum">
              <a:rPr lang="en-US" altLang="en-US" smtClean="0"/>
              <a:pPr/>
              <a:t>11</a:t>
            </a:fld>
            <a:endParaRPr lang="en-US" altLang="en-US" dirty="0"/>
          </a:p>
        </p:txBody>
      </p:sp>
    </p:spTree>
    <p:extLst>
      <p:ext uri="{BB962C8B-B14F-4D97-AF65-F5344CB8AC3E}">
        <p14:creationId xmlns:p14="http://schemas.microsoft.com/office/powerpoint/2010/main" val="31017817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Same scenario</a:t>
            </a:r>
            <a:r>
              <a:rPr lang="en-US" baseline="0" dirty="0" smtClean="0"/>
              <a:t> explain why the scenarios should be used in most cases. The premise is the triggers can save the company money and clients.  Read form screen by now the presentation</a:t>
            </a:r>
          </a:p>
          <a:p>
            <a:r>
              <a:rPr lang="en-US" baseline="0" dirty="0" smtClean="0"/>
              <a:t>May be running long with additional discussion read from screen as your notes getting close to 10 minutes: </a:t>
            </a:r>
          </a:p>
          <a:p>
            <a:r>
              <a:rPr lang="en-US" sz="1200" dirty="0" smtClean="0">
                <a:solidFill>
                  <a:srgbClr val="03136A"/>
                </a:solidFill>
              </a:rPr>
              <a:t>Trigger point for any machine or diagnostic equipment that delays prompting action </a:t>
            </a:r>
          </a:p>
          <a:p>
            <a:r>
              <a:rPr lang="en-US" sz="1200" dirty="0" smtClean="0">
                <a:solidFill>
                  <a:srgbClr val="03136A"/>
                </a:solidFill>
              </a:rPr>
              <a:t>Equipment missed quality checks prompt immediate examination of processes</a:t>
            </a:r>
          </a:p>
          <a:p>
            <a:r>
              <a:rPr lang="en-US" sz="1200" dirty="0" smtClean="0">
                <a:solidFill>
                  <a:srgbClr val="03136A"/>
                </a:solidFill>
              </a:rPr>
              <a:t>Equipment missing production goals trigger quality check at the end of the day</a:t>
            </a:r>
          </a:p>
          <a:p>
            <a:r>
              <a:rPr lang="en-US" sz="1200" dirty="0" smtClean="0">
                <a:solidFill>
                  <a:srgbClr val="03136A"/>
                </a:solidFill>
              </a:rPr>
              <a:t>Equipment delaying the end product evaluate timelines and internal processes </a:t>
            </a:r>
          </a:p>
          <a:p>
            <a:endParaRPr lang="en-US" dirty="0"/>
          </a:p>
        </p:txBody>
      </p:sp>
      <p:sp>
        <p:nvSpPr>
          <p:cNvPr id="4" name="Slide Number Placeholder 3"/>
          <p:cNvSpPr>
            <a:spLocks noGrp="1"/>
          </p:cNvSpPr>
          <p:nvPr>
            <p:ph type="sldNum" sz="quarter" idx="10"/>
          </p:nvPr>
        </p:nvSpPr>
        <p:spPr/>
        <p:txBody>
          <a:bodyPr/>
          <a:lstStyle/>
          <a:p>
            <a:fld id="{4384920B-1140-4F5C-80CB-D663C7AFF0E6}" type="slidenum">
              <a:rPr lang="en-US" altLang="en-US" smtClean="0"/>
              <a:pPr/>
              <a:t>12</a:t>
            </a:fld>
            <a:endParaRPr lang="en-US" altLang="en-US" dirty="0"/>
          </a:p>
        </p:txBody>
      </p:sp>
    </p:spTree>
    <p:extLst>
      <p:ext uri="{BB962C8B-B14F-4D97-AF65-F5344CB8AC3E}">
        <p14:creationId xmlns:p14="http://schemas.microsoft.com/office/powerpoint/2010/main" val="35013123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Regular refresher training can prove invaluable for achieving this end result. By providing refresher IT training classes for employees, businesses can make sure that all of their investments are </a:t>
            </a:r>
          </a:p>
          <a:p>
            <a:r>
              <a:rPr lang="en-US" dirty="0" smtClean="0"/>
              <a:t>understood by the employees that they are intended to benefit. And as a result, the company as a whole is likely to see greater productivity, efficiency and even worker satisfaction.</a:t>
            </a:r>
            <a:endParaRPr lang="en-US" dirty="0"/>
          </a:p>
        </p:txBody>
      </p:sp>
      <p:sp>
        <p:nvSpPr>
          <p:cNvPr id="4" name="Slide Number Placeholder 3"/>
          <p:cNvSpPr>
            <a:spLocks noGrp="1"/>
          </p:cNvSpPr>
          <p:nvPr>
            <p:ph type="sldNum" sz="quarter" idx="10"/>
          </p:nvPr>
        </p:nvSpPr>
        <p:spPr/>
        <p:txBody>
          <a:bodyPr/>
          <a:lstStyle/>
          <a:p>
            <a:fld id="{4384920B-1140-4F5C-80CB-D663C7AFF0E6}" type="slidenum">
              <a:rPr lang="en-US" altLang="en-US" smtClean="0"/>
              <a:pPr/>
              <a:t>13</a:t>
            </a:fld>
            <a:endParaRPr lang="en-US" altLang="en-US" dirty="0"/>
          </a:p>
        </p:txBody>
      </p:sp>
    </p:spTree>
    <p:extLst>
      <p:ext uri="{BB962C8B-B14F-4D97-AF65-F5344CB8AC3E}">
        <p14:creationId xmlns:p14="http://schemas.microsoft.com/office/powerpoint/2010/main" val="3340053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r>
              <a:rPr lang="en-US" dirty="0" smtClean="0"/>
              <a:t>Refresher training courses can therefore serve as an excellent means of helping these personnel remain up-to-date and fully informed. They will then be able to leverage this training to </a:t>
            </a:r>
          </a:p>
          <a:p>
            <a:r>
              <a:rPr lang="en-US" dirty="0" smtClean="0"/>
              <a:t>optimize the company's existing solutions and, critically, to develop plans for implementing as-of-yet unutilized services. If the company does not provide these personnel with the time </a:t>
            </a:r>
          </a:p>
          <a:p>
            <a:r>
              <a:rPr lang="en-US" dirty="0" smtClean="0"/>
              <a:t>and education needed to fully understand emerging technologies, then its  support staff will be unable to make informed decisions concerning the business's future.</a:t>
            </a:r>
            <a:endParaRPr lang="en-US" dirty="0"/>
          </a:p>
        </p:txBody>
      </p:sp>
      <p:sp>
        <p:nvSpPr>
          <p:cNvPr id="4" name="Slide Number Placeholder 3"/>
          <p:cNvSpPr>
            <a:spLocks noGrp="1"/>
          </p:cNvSpPr>
          <p:nvPr>
            <p:ph type="sldNum" sz="quarter" idx="10"/>
          </p:nvPr>
        </p:nvSpPr>
        <p:spPr/>
        <p:txBody>
          <a:bodyPr/>
          <a:lstStyle/>
          <a:p>
            <a:fld id="{4384920B-1140-4F5C-80CB-D663C7AFF0E6}" type="slidenum">
              <a:rPr lang="en-US" altLang="en-US" smtClean="0"/>
              <a:pPr/>
              <a:t>14</a:t>
            </a:fld>
            <a:endParaRPr lang="en-US" altLang="en-US" dirty="0"/>
          </a:p>
        </p:txBody>
      </p:sp>
    </p:spTree>
    <p:extLst>
      <p:ext uri="{BB962C8B-B14F-4D97-AF65-F5344CB8AC3E}">
        <p14:creationId xmlns:p14="http://schemas.microsoft.com/office/powerpoint/2010/main" val="28574688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panose="020B0604020202020204" pitchFamily="34" charset="0"/>
                <a:ea typeface="+mn-ea"/>
                <a:cs typeface="+mn-cs"/>
              </a:rPr>
              <a:t> </a:t>
            </a:r>
            <a:endParaRPr lang="en-US" dirty="0"/>
          </a:p>
        </p:txBody>
      </p:sp>
      <p:sp>
        <p:nvSpPr>
          <p:cNvPr id="4" name="Slide Number Placeholder 3"/>
          <p:cNvSpPr>
            <a:spLocks noGrp="1"/>
          </p:cNvSpPr>
          <p:nvPr>
            <p:ph type="sldNum" sz="quarter" idx="10"/>
          </p:nvPr>
        </p:nvSpPr>
        <p:spPr/>
        <p:txBody>
          <a:bodyPr/>
          <a:lstStyle/>
          <a:p>
            <a:fld id="{4384920B-1140-4F5C-80CB-D663C7AFF0E6}" type="slidenum">
              <a:rPr lang="en-US" altLang="en-US" smtClean="0"/>
              <a:pPr/>
              <a:t>15</a:t>
            </a:fld>
            <a:endParaRPr lang="en-US" altLang="en-US" dirty="0"/>
          </a:p>
        </p:txBody>
      </p:sp>
    </p:spTree>
    <p:extLst>
      <p:ext uri="{BB962C8B-B14F-4D97-AF65-F5344CB8AC3E}">
        <p14:creationId xmlns:p14="http://schemas.microsoft.com/office/powerpoint/2010/main" val="361161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D9FFB2-D5F5-4AAC-877B-461C2D57561F}" type="slidenum">
              <a:rPr lang="en-US" altLang="en-US"/>
              <a:pPr/>
              <a:t>2</a:t>
            </a:fld>
            <a:endParaRPr lang="en-US" altLang="en-US" dirty="0"/>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en-US" dirty="0"/>
          </a:p>
        </p:txBody>
      </p:sp>
    </p:spTree>
    <p:extLst>
      <p:ext uri="{BB962C8B-B14F-4D97-AF65-F5344CB8AC3E}">
        <p14:creationId xmlns:p14="http://schemas.microsoft.com/office/powerpoint/2010/main" val="4024607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panose="020B0604020202020204" pitchFamily="34" charset="0"/>
                <a:ea typeface="+mn-ea"/>
                <a:cs typeface="+mn-cs"/>
              </a:rPr>
              <a:t> </a:t>
            </a:r>
            <a:r>
              <a:rPr lang="en-US" sz="1200" kern="1200" dirty="0" smtClean="0">
                <a:solidFill>
                  <a:schemeClr val="tx1"/>
                </a:solidFill>
                <a:effectLst/>
                <a:latin typeface="Arial" panose="020B0604020202020204" pitchFamily="34" charset="0"/>
                <a:ea typeface="+mn-ea"/>
                <a:cs typeface="+mn-cs"/>
              </a:rPr>
              <a:t>Effective training or development depends on knowing what is required for the individual, the department and the organization as a whole. With limited budgets and the need for cost-effective solutions, all </a:t>
            </a:r>
          </a:p>
          <a:p>
            <a:r>
              <a:rPr lang="en-US" sz="1200" kern="1200" dirty="0" smtClean="0">
                <a:solidFill>
                  <a:schemeClr val="tx1"/>
                </a:solidFill>
                <a:effectLst/>
                <a:latin typeface="Arial" panose="020B0604020202020204" pitchFamily="34" charset="0"/>
                <a:ea typeface="+mn-ea"/>
                <a:cs typeface="+mn-cs"/>
              </a:rPr>
              <a:t>organizations need to ensure that the resources invested in training are targeted at areas where training and development is needed and a positive return on the investment is guaranteed.  The performance gaps</a:t>
            </a:r>
          </a:p>
          <a:p>
            <a:r>
              <a:rPr lang="en-US" sz="1200" kern="1200" dirty="0" smtClean="0">
                <a:solidFill>
                  <a:schemeClr val="tx1"/>
                </a:solidFill>
                <a:effectLst/>
                <a:latin typeface="Arial" panose="020B0604020202020204" pitchFamily="34" charset="0"/>
                <a:ea typeface="+mn-ea"/>
                <a:cs typeface="+mn-cs"/>
              </a:rPr>
              <a:t>should</a:t>
            </a:r>
            <a:r>
              <a:rPr lang="en-US" sz="1200" kern="1200" baseline="0" dirty="0" smtClean="0">
                <a:solidFill>
                  <a:schemeClr val="tx1"/>
                </a:solidFill>
                <a:effectLst/>
                <a:latin typeface="Arial" panose="020B0604020202020204" pitchFamily="34" charset="0"/>
                <a:ea typeface="+mn-ea"/>
                <a:cs typeface="+mn-cs"/>
              </a:rPr>
              <a:t> be measured by the training team to determine the impact of additional training of 60 or more employees.  They need to determine the titles, specific duties and certification that might need to start</a:t>
            </a:r>
          </a:p>
          <a:p>
            <a:r>
              <a:rPr lang="en-US" dirty="0" smtClean="0">
                <a:effectLst/>
                <a:latin typeface="Arial" panose="020B0604020202020204" pitchFamily="34" charset="0"/>
              </a:rPr>
              <a:t>sooner</a:t>
            </a:r>
            <a:r>
              <a:rPr lang="en-US" baseline="0" dirty="0" smtClean="0">
                <a:effectLst/>
                <a:latin typeface="Arial" panose="020B0604020202020204" pitchFamily="34" charset="0"/>
              </a:rPr>
              <a:t> than later</a:t>
            </a:r>
            <a:r>
              <a:rPr lang="en-US" dirty="0" smtClean="0">
                <a:effectLst/>
                <a:latin typeface="Arial" panose="020B0604020202020204" pitchFamily="34" charset="0"/>
              </a:rPr>
              <a:t>. </a:t>
            </a:r>
          </a:p>
          <a:p>
            <a:endParaRPr lang="en-US" sz="1200" kern="1200" dirty="0">
              <a:solidFill>
                <a:schemeClr val="tx1"/>
              </a:solidFill>
              <a:effectLst/>
              <a:latin typeface="Arial" panose="020B0604020202020204" pitchFamily="34" charset="0"/>
              <a:ea typeface="+mn-ea"/>
              <a:cs typeface="+mn-cs"/>
            </a:endParaRPr>
          </a:p>
        </p:txBody>
      </p:sp>
      <p:sp>
        <p:nvSpPr>
          <p:cNvPr id="4" name="Slide Number Placeholder 3"/>
          <p:cNvSpPr>
            <a:spLocks noGrp="1"/>
          </p:cNvSpPr>
          <p:nvPr>
            <p:ph type="sldNum" sz="quarter" idx="10"/>
          </p:nvPr>
        </p:nvSpPr>
        <p:spPr/>
        <p:txBody>
          <a:bodyPr/>
          <a:lstStyle/>
          <a:p>
            <a:fld id="{4384920B-1140-4F5C-80CB-D663C7AFF0E6}" type="slidenum">
              <a:rPr lang="en-US" altLang="en-US" smtClean="0"/>
              <a:pPr/>
              <a:t>3</a:t>
            </a:fld>
            <a:endParaRPr lang="en-US" altLang="en-US" dirty="0"/>
          </a:p>
        </p:txBody>
      </p:sp>
    </p:spTree>
    <p:extLst>
      <p:ext uri="{BB962C8B-B14F-4D97-AF65-F5344CB8AC3E}">
        <p14:creationId xmlns:p14="http://schemas.microsoft.com/office/powerpoint/2010/main" val="2131135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effectLst/>
              <a:latin typeface="Arial" panose="020B0604020202020204" pitchFamily="34" charset="0"/>
            </a:endParaRPr>
          </a:p>
          <a:p>
            <a:r>
              <a:rPr lang="en-US" dirty="0" smtClean="0">
                <a:effectLst/>
                <a:latin typeface="Arial" panose="020B0604020202020204" pitchFamily="34" charset="0"/>
              </a:rPr>
              <a:t>The purpose of the gap analysis is to provide project teams with a format in which to do the following: Compare the best practices with the processes currently in place in your organization. Determine the “gaps” between </a:t>
            </a:r>
          </a:p>
          <a:p>
            <a:r>
              <a:rPr lang="en-US" dirty="0" smtClean="0">
                <a:effectLst/>
                <a:latin typeface="Arial" panose="020B0604020202020204" pitchFamily="34" charset="0"/>
              </a:rPr>
              <a:t>your organization’s practices and the identified best practices. Select the best practices you will implement in your organization. Who are the target audiences? The project liaison will be the primary individual to prepare this written gap analysis, but the entire improvement project team should be engaged in performing the gap analysis. An understanding of the differences between current practices and best practice. An assessment of the barriers that need to be addressed before successful implementation of best practices.</a:t>
            </a:r>
          </a:p>
          <a:p>
            <a:endParaRPr lang="en-US" dirty="0" smtClean="0">
              <a:effectLst/>
              <a:latin typeface="Arial" panose="020B0604020202020204" pitchFamily="34" charset="0"/>
            </a:endParaRPr>
          </a:p>
          <a:p>
            <a:endParaRPr lang="en-US" dirty="0" smtClean="0">
              <a:effectLst/>
              <a:latin typeface="Arial" panose="020B0604020202020204" pitchFamily="34" charset="0"/>
            </a:endParaRPr>
          </a:p>
          <a:p>
            <a:endParaRPr lang="en-US" sz="1200" kern="1200" dirty="0">
              <a:solidFill>
                <a:schemeClr val="tx1"/>
              </a:solidFill>
              <a:effectLst/>
              <a:latin typeface="Arial" panose="020B0604020202020204" pitchFamily="34" charset="0"/>
              <a:ea typeface="+mn-ea"/>
              <a:cs typeface="+mn-cs"/>
            </a:endParaRPr>
          </a:p>
        </p:txBody>
      </p:sp>
      <p:sp>
        <p:nvSpPr>
          <p:cNvPr id="4" name="Slide Number Placeholder 3"/>
          <p:cNvSpPr>
            <a:spLocks noGrp="1"/>
          </p:cNvSpPr>
          <p:nvPr>
            <p:ph type="sldNum" sz="quarter" idx="10"/>
          </p:nvPr>
        </p:nvSpPr>
        <p:spPr/>
        <p:txBody>
          <a:bodyPr/>
          <a:lstStyle/>
          <a:p>
            <a:fld id="{4384920B-1140-4F5C-80CB-D663C7AFF0E6}" type="slidenum">
              <a:rPr lang="en-US" altLang="en-US" smtClean="0"/>
              <a:pPr/>
              <a:t>4</a:t>
            </a:fld>
            <a:endParaRPr lang="en-US" altLang="en-US" dirty="0"/>
          </a:p>
        </p:txBody>
      </p:sp>
    </p:spTree>
    <p:extLst>
      <p:ext uri="{BB962C8B-B14F-4D97-AF65-F5344CB8AC3E}">
        <p14:creationId xmlns:p14="http://schemas.microsoft.com/office/powerpoint/2010/main" val="2819403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panose="020B0604020202020204" pitchFamily="34" charset="0"/>
                <a:ea typeface="+mn-ea"/>
                <a:cs typeface="+mn-cs"/>
              </a:rPr>
              <a:t>The primary gaps for new machinery in the plant is the ability to deliver the product on time while including the amount of time needed for cleaning and maintenance each day. The downtime</a:t>
            </a:r>
          </a:p>
          <a:p>
            <a:r>
              <a:rPr lang="en-US" sz="1200" b="0" i="0" u="none" strike="noStrike" kern="1200" baseline="0" dirty="0" smtClean="0">
                <a:solidFill>
                  <a:schemeClr val="tx1"/>
                </a:solidFill>
                <a:effectLst/>
                <a:latin typeface="Arial" panose="020B0604020202020204" pitchFamily="34" charset="0"/>
                <a:ea typeface="+mn-ea"/>
                <a:cs typeface="+mn-cs"/>
              </a:rPr>
              <a:t>has to be considered because the performance clauses in the contract may be specific on when each product must be delivered.  The lack of pre planning for the maintenance could result</a:t>
            </a:r>
          </a:p>
          <a:p>
            <a:r>
              <a:rPr lang="en-US" sz="1200" b="0" i="0" u="none" strike="noStrike" kern="1200" baseline="0" dirty="0" smtClean="0">
                <a:solidFill>
                  <a:schemeClr val="tx1"/>
                </a:solidFill>
                <a:effectLst/>
                <a:latin typeface="Arial" panose="020B0604020202020204" pitchFamily="34" charset="0"/>
                <a:ea typeface="+mn-ea"/>
                <a:cs typeface="+mn-cs"/>
              </a:rPr>
              <a:t>In losing clients or not being able to meet the goals set for the Savannah plant location. The quality factors are important to identity to ensure the machines can function under  the terms</a:t>
            </a:r>
          </a:p>
          <a:p>
            <a:r>
              <a:rPr lang="en-US" sz="1200" b="0" i="0" u="none" strike="noStrike" kern="1200" baseline="0" dirty="0" smtClean="0">
                <a:solidFill>
                  <a:schemeClr val="tx1"/>
                </a:solidFill>
                <a:effectLst/>
                <a:latin typeface="Arial" panose="020B0604020202020204" pitchFamily="34" charset="0"/>
                <a:ea typeface="+mn-ea"/>
                <a:cs typeface="+mn-cs"/>
              </a:rPr>
              <a:t>of the Savannah clients contracts.</a:t>
            </a:r>
            <a:endParaRPr lang="en-US" dirty="0" smtClean="0">
              <a:effectLst/>
              <a:latin typeface="Arial" panose="020B0604020202020204" pitchFamily="34" charset="0"/>
            </a:endParaRPr>
          </a:p>
          <a:p>
            <a:endParaRPr lang="en-US" dirty="0" smtClean="0">
              <a:effectLst/>
              <a:latin typeface="Arial" panose="020B0604020202020204" pitchFamily="34" charset="0"/>
            </a:endParaRPr>
          </a:p>
          <a:p>
            <a:endParaRPr lang="en-US" sz="1200" kern="1200" dirty="0">
              <a:solidFill>
                <a:schemeClr val="tx1"/>
              </a:solidFill>
              <a:effectLst/>
              <a:latin typeface="Arial" panose="020B0604020202020204" pitchFamily="34" charset="0"/>
              <a:ea typeface="+mn-ea"/>
              <a:cs typeface="+mn-cs"/>
            </a:endParaRPr>
          </a:p>
        </p:txBody>
      </p:sp>
      <p:sp>
        <p:nvSpPr>
          <p:cNvPr id="4" name="Slide Number Placeholder 3"/>
          <p:cNvSpPr>
            <a:spLocks noGrp="1"/>
          </p:cNvSpPr>
          <p:nvPr>
            <p:ph type="sldNum" sz="quarter" idx="10"/>
          </p:nvPr>
        </p:nvSpPr>
        <p:spPr/>
        <p:txBody>
          <a:bodyPr/>
          <a:lstStyle/>
          <a:p>
            <a:fld id="{4384920B-1140-4F5C-80CB-D663C7AFF0E6}" type="slidenum">
              <a:rPr lang="en-US" altLang="en-US" smtClean="0"/>
              <a:pPr/>
              <a:t>5</a:t>
            </a:fld>
            <a:endParaRPr lang="en-US" altLang="en-US" dirty="0"/>
          </a:p>
        </p:txBody>
      </p:sp>
    </p:spTree>
    <p:extLst>
      <p:ext uri="{BB962C8B-B14F-4D97-AF65-F5344CB8AC3E}">
        <p14:creationId xmlns:p14="http://schemas.microsoft.com/office/powerpoint/2010/main" val="1998905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panose="020B0604020202020204" pitchFamily="34" charset="0"/>
                <a:ea typeface="+mn-ea"/>
                <a:cs typeface="+mn-cs"/>
              </a:rPr>
              <a:t> </a:t>
            </a:r>
            <a:r>
              <a:rPr lang="en-US" sz="1200" kern="1200" dirty="0" smtClean="0">
                <a:solidFill>
                  <a:schemeClr val="tx1"/>
                </a:solidFill>
                <a:effectLst/>
                <a:latin typeface="Arial" panose="020B0604020202020204" pitchFamily="34" charset="0"/>
                <a:ea typeface="+mn-ea"/>
                <a:cs typeface="+mn-cs"/>
              </a:rPr>
              <a:t> </a:t>
            </a:r>
            <a:endParaRPr lang="en-US" dirty="0" smtClean="0">
              <a:effectLst/>
              <a:latin typeface="Arial" panose="020B0604020202020204" pitchFamily="34" charset="0"/>
            </a:endParaRPr>
          </a:p>
          <a:p>
            <a:r>
              <a:rPr lang="en-US" dirty="0" smtClean="0"/>
              <a:t>According to Yao, G. C., Wen-Chun, H., &amp; Fan-Ru, L. (2008). The gaps in a factory should be taken seriously because the maintenance or changing in processes can caused products to </a:t>
            </a:r>
          </a:p>
          <a:p>
            <a:r>
              <a:rPr lang="en-US" dirty="0" smtClean="0"/>
              <a:t>Fail on the back end of the process.  The author indicates the gap analysis for diagnostic equipment must be continuous because the shelf life is quite different than other durable </a:t>
            </a:r>
          </a:p>
          <a:p>
            <a:r>
              <a:rPr lang="en-US" sz="1200" kern="1200" dirty="0" smtClean="0">
                <a:solidFill>
                  <a:schemeClr val="tx1"/>
                </a:solidFill>
                <a:effectLst/>
                <a:latin typeface="Arial" panose="020B0604020202020204" pitchFamily="34" charset="0"/>
                <a:ea typeface="+mn-ea"/>
                <a:cs typeface="+mn-cs"/>
              </a:rPr>
              <a:t>Factor machines that are accustomed to running 20 hours out of 24 hours a day. The cost for expensive diagnostic equipment</a:t>
            </a:r>
            <a:r>
              <a:rPr lang="en-US" sz="1200" kern="1200" baseline="0" dirty="0" smtClean="0">
                <a:solidFill>
                  <a:schemeClr val="tx1"/>
                </a:solidFill>
                <a:effectLst/>
                <a:latin typeface="Arial" panose="020B0604020202020204" pitchFamily="34" charset="0"/>
                <a:ea typeface="+mn-ea"/>
                <a:cs typeface="+mn-cs"/>
              </a:rPr>
              <a:t> could become expensive in the future because the preliminary </a:t>
            </a:r>
          </a:p>
          <a:p>
            <a:r>
              <a:rPr lang="en-US" sz="1200" kern="1200" baseline="0" dirty="0" smtClean="0">
                <a:solidFill>
                  <a:schemeClr val="tx1"/>
                </a:solidFill>
                <a:effectLst/>
                <a:latin typeface="Arial" panose="020B0604020202020204" pitchFamily="34" charset="0"/>
                <a:ea typeface="+mn-ea"/>
                <a:cs typeface="+mn-cs"/>
              </a:rPr>
              <a:t>Gap analysis was not completed in the early stages. </a:t>
            </a:r>
            <a:endParaRPr lang="en-US" sz="1200" kern="1200" dirty="0">
              <a:solidFill>
                <a:schemeClr val="tx1"/>
              </a:solidFill>
              <a:effectLst/>
              <a:latin typeface="Arial" panose="020B0604020202020204" pitchFamily="34" charset="0"/>
              <a:ea typeface="+mn-ea"/>
              <a:cs typeface="+mn-cs"/>
            </a:endParaRPr>
          </a:p>
        </p:txBody>
      </p:sp>
      <p:sp>
        <p:nvSpPr>
          <p:cNvPr id="4" name="Slide Number Placeholder 3"/>
          <p:cNvSpPr>
            <a:spLocks noGrp="1"/>
          </p:cNvSpPr>
          <p:nvPr>
            <p:ph type="sldNum" sz="quarter" idx="10"/>
          </p:nvPr>
        </p:nvSpPr>
        <p:spPr/>
        <p:txBody>
          <a:bodyPr/>
          <a:lstStyle/>
          <a:p>
            <a:fld id="{4384920B-1140-4F5C-80CB-D663C7AFF0E6}" type="slidenum">
              <a:rPr lang="en-US" altLang="en-US" smtClean="0"/>
              <a:pPr/>
              <a:t>6</a:t>
            </a:fld>
            <a:endParaRPr lang="en-US" altLang="en-US" dirty="0"/>
          </a:p>
        </p:txBody>
      </p:sp>
    </p:spTree>
    <p:extLst>
      <p:ext uri="{BB962C8B-B14F-4D97-AF65-F5344CB8AC3E}">
        <p14:creationId xmlns:p14="http://schemas.microsoft.com/office/powerpoint/2010/main" val="2905830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Successful companies set short term goals to gauge how the company is progressing. Without them, they have no defined purpose and nothing to strive for; consequently, they stagnate and struggle </a:t>
            </a:r>
          </a:p>
          <a:p>
            <a:r>
              <a:rPr lang="en-US" dirty="0" smtClean="0"/>
              <a:t>for meaningful accomplishments. Goals are steppingstones to an end result. They must be present in every business plan and become a regular part of ongoing business operations. Successful companies</a:t>
            </a:r>
          </a:p>
          <a:p>
            <a:r>
              <a:rPr lang="en-US" dirty="0" smtClean="0"/>
              <a:t>set goals. Without them, they have no defined purpose and nothing to strive for; consequently, they stagnate and struggle for meaningful accomplishments. Goals are steppingstones to an end result. </a:t>
            </a:r>
          </a:p>
          <a:p>
            <a:r>
              <a:rPr lang="en-US" dirty="0" smtClean="0"/>
              <a:t>They must be present in every business plan and become a regular part of ongoing business operations.</a:t>
            </a:r>
            <a:endParaRPr lang="en-US" dirty="0"/>
          </a:p>
        </p:txBody>
      </p:sp>
      <p:sp>
        <p:nvSpPr>
          <p:cNvPr id="4" name="Slide Number Placeholder 3"/>
          <p:cNvSpPr>
            <a:spLocks noGrp="1"/>
          </p:cNvSpPr>
          <p:nvPr>
            <p:ph type="sldNum" sz="quarter" idx="10"/>
          </p:nvPr>
        </p:nvSpPr>
        <p:spPr/>
        <p:txBody>
          <a:bodyPr/>
          <a:lstStyle/>
          <a:p>
            <a:fld id="{4384920B-1140-4F5C-80CB-D663C7AFF0E6}" type="slidenum">
              <a:rPr lang="en-US" altLang="en-US" smtClean="0"/>
              <a:pPr/>
              <a:t>7</a:t>
            </a:fld>
            <a:endParaRPr lang="en-US" altLang="en-US" dirty="0"/>
          </a:p>
        </p:txBody>
      </p:sp>
    </p:spTree>
    <p:extLst>
      <p:ext uri="{BB962C8B-B14F-4D97-AF65-F5344CB8AC3E}">
        <p14:creationId xmlns:p14="http://schemas.microsoft.com/office/powerpoint/2010/main" val="3806423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r>
              <a:rPr lang="en-US" dirty="0" smtClean="0"/>
              <a:t>Set a long-term goal of receiving at least 95 percent positive customer feedback regarding the service you provide. An example of a supporting short-term goal is to redesign the customer service </a:t>
            </a:r>
          </a:p>
          <a:p>
            <a:r>
              <a:rPr lang="en-US" dirty="0" smtClean="0"/>
              <a:t>research process to include new questionnaires and incentives, such as monthly drawings for free products or discounts on future purchases for customers who take the time to respond. </a:t>
            </a:r>
          </a:p>
          <a:p>
            <a:r>
              <a:rPr lang="en-US" dirty="0" smtClean="0"/>
              <a:t>The Bram company should set the customer service feedback program</a:t>
            </a:r>
            <a:r>
              <a:rPr lang="en-US" baseline="0" dirty="0" smtClean="0"/>
              <a:t> in place toe ensure the clients are happy with the products and making sure customer is happy with service and the quality of</a:t>
            </a:r>
          </a:p>
          <a:p>
            <a:r>
              <a:rPr lang="en-US" baseline="0" dirty="0" smtClean="0"/>
              <a:t>The product. </a:t>
            </a:r>
            <a:endParaRPr lang="en-US" dirty="0"/>
          </a:p>
        </p:txBody>
      </p:sp>
      <p:sp>
        <p:nvSpPr>
          <p:cNvPr id="4" name="Slide Number Placeholder 3"/>
          <p:cNvSpPr>
            <a:spLocks noGrp="1"/>
          </p:cNvSpPr>
          <p:nvPr>
            <p:ph type="sldNum" sz="quarter" idx="10"/>
          </p:nvPr>
        </p:nvSpPr>
        <p:spPr/>
        <p:txBody>
          <a:bodyPr/>
          <a:lstStyle/>
          <a:p>
            <a:fld id="{4384920B-1140-4F5C-80CB-D663C7AFF0E6}" type="slidenum">
              <a:rPr lang="en-US" altLang="en-US" smtClean="0"/>
              <a:pPr/>
              <a:t>8</a:t>
            </a:fld>
            <a:endParaRPr lang="en-US" altLang="en-US" dirty="0"/>
          </a:p>
        </p:txBody>
      </p:sp>
    </p:spTree>
    <p:extLst>
      <p:ext uri="{BB962C8B-B14F-4D97-AF65-F5344CB8AC3E}">
        <p14:creationId xmlns:p14="http://schemas.microsoft.com/office/powerpoint/2010/main" val="4293309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 management is a process in quality control that keeps track of all changes made throughout the duration of a project.  This means that if an employee finds a defect in a product, and </a:t>
            </a:r>
          </a:p>
          <a:p>
            <a:r>
              <a:rPr lang="en-US" dirty="0" smtClean="0"/>
              <a:t>changes are made to repair it, then these changes must be documented.  The change could cause issues with other requirements being met further down the line of production. Keeping track of </a:t>
            </a:r>
          </a:p>
          <a:p>
            <a:r>
              <a:rPr lang="en-US" dirty="0" smtClean="0"/>
              <a:t>changes that occur should always be documented.  Change management documentation should be labeled according to the phase of the project.  The information included in a change management document should record the exact steps taken to make the change, and should be as succinct and detailed as possible.</a:t>
            </a:r>
            <a:endParaRPr lang="en-US" dirty="0"/>
          </a:p>
        </p:txBody>
      </p:sp>
      <p:sp>
        <p:nvSpPr>
          <p:cNvPr id="4" name="Slide Number Placeholder 3"/>
          <p:cNvSpPr>
            <a:spLocks noGrp="1"/>
          </p:cNvSpPr>
          <p:nvPr>
            <p:ph type="sldNum" sz="quarter" idx="10"/>
          </p:nvPr>
        </p:nvSpPr>
        <p:spPr/>
        <p:txBody>
          <a:bodyPr/>
          <a:lstStyle/>
          <a:p>
            <a:fld id="{4384920B-1140-4F5C-80CB-D663C7AFF0E6}" type="slidenum">
              <a:rPr lang="en-US" altLang="en-US" smtClean="0"/>
              <a:pPr/>
              <a:t>9</a:t>
            </a:fld>
            <a:endParaRPr lang="en-US" altLang="en-US" dirty="0"/>
          </a:p>
        </p:txBody>
      </p:sp>
    </p:spTree>
    <p:extLst>
      <p:ext uri="{BB962C8B-B14F-4D97-AF65-F5344CB8AC3E}">
        <p14:creationId xmlns:p14="http://schemas.microsoft.com/office/powerpoint/2010/main" val="31365692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95275" y="2771775"/>
            <a:ext cx="7543800" cy="70485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a:defRPr sz="3600">
                <a:latin typeface="Times New Roman" panose="02020603050405020304" pitchFamily="18" charset="0"/>
                <a:cs typeface="Times New Roman" panose="02020603050405020304" pitchFamily="18" charset="0"/>
              </a:defRPr>
            </a:lvl1pPr>
          </a:lstStyle>
          <a:p>
            <a:pPr lvl="0"/>
            <a:r>
              <a:rPr lang="en-US" altLang="en-US" noProof="0" dirty="0" smtClean="0"/>
              <a:t>Click to edit Master title style</a:t>
            </a:r>
          </a:p>
        </p:txBody>
      </p:sp>
      <p:sp>
        <p:nvSpPr>
          <p:cNvPr id="3075" name="Rectangle 3"/>
          <p:cNvSpPr>
            <a:spLocks noGrp="1" noChangeArrowheads="1"/>
          </p:cNvSpPr>
          <p:nvPr>
            <p:ph type="subTitle" idx="1"/>
          </p:nvPr>
        </p:nvSpPr>
        <p:spPr>
          <a:xfrm>
            <a:off x="295275" y="3381375"/>
            <a:ext cx="7543800" cy="45720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marL="0" indent="0">
              <a:buFontTx/>
              <a:buNone/>
              <a:defRPr sz="2400">
                <a:latin typeface="Times New Roman" panose="02020603050405020304" pitchFamily="18" charset="0"/>
                <a:cs typeface="Times New Roman" panose="02020603050405020304" pitchFamily="18" charset="0"/>
              </a:defRPr>
            </a:lvl1pPr>
          </a:lstStyle>
          <a:p>
            <a:pPr lvl="0"/>
            <a:r>
              <a:rPr lang="en-US" altLang="en-US" noProof="0" dirty="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2340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152400"/>
            <a:ext cx="2171700"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52400"/>
            <a:ext cx="63627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42044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206081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3"/>
            <a:ext cx="7886700" cy="1500187"/>
          </a:xfrm>
        </p:spPr>
        <p:txBody>
          <a:bodyPr/>
          <a:lstStyle>
            <a:lvl1pPr marL="0" indent="0">
              <a:buNone/>
              <a:defRPr sz="2400">
                <a:latin typeface="Times New Roman" panose="02020603050405020304" pitchFamily="18" charset="0"/>
                <a:cs typeface="Times New Roman" panose="02020603050405020304" pitchFamily="18" charset="0"/>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smtClean="0"/>
              <a:t>Click to edit Master text styles</a:t>
            </a:r>
          </a:p>
        </p:txBody>
      </p:sp>
    </p:spTree>
    <p:extLst>
      <p:ext uri="{BB962C8B-B14F-4D97-AF65-F5344CB8AC3E}">
        <p14:creationId xmlns:p14="http://schemas.microsoft.com/office/powerpoint/2010/main" val="444292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95350" y="1219200"/>
            <a:ext cx="3581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219200"/>
            <a:ext cx="3581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51703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67728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0076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2083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767292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205064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152400"/>
            <a:ext cx="8686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95350" y="1219200"/>
            <a:ext cx="7315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anose="020B0604020202020204" pitchFamily="34" charset="0"/>
        </a:defRPr>
      </a:lvl2pPr>
      <a:lvl3pPr algn="l" rtl="0" eaLnBrk="1" fontAlgn="base" hangingPunct="1">
        <a:spcBef>
          <a:spcPct val="0"/>
        </a:spcBef>
        <a:spcAft>
          <a:spcPct val="0"/>
        </a:spcAft>
        <a:defRPr sz="4400">
          <a:solidFill>
            <a:schemeClr val="bg1"/>
          </a:solidFill>
          <a:latin typeface="Microsoft Sans Serif" panose="020B0604020202020204" pitchFamily="34" charset="0"/>
        </a:defRPr>
      </a:lvl3pPr>
      <a:lvl4pPr algn="l" rtl="0" eaLnBrk="1" fontAlgn="base" hangingPunct="1">
        <a:spcBef>
          <a:spcPct val="0"/>
        </a:spcBef>
        <a:spcAft>
          <a:spcPct val="0"/>
        </a:spcAft>
        <a:defRPr sz="4400">
          <a:solidFill>
            <a:schemeClr val="bg1"/>
          </a:solidFill>
          <a:latin typeface="Microsoft Sans Serif" panose="020B0604020202020204" pitchFamily="34" charset="0"/>
        </a:defRPr>
      </a:lvl4pPr>
      <a:lvl5pPr algn="l" rtl="0" eaLnBrk="1" fontAlgn="base" hangingPunct="1">
        <a:spcBef>
          <a:spcPct val="0"/>
        </a:spcBef>
        <a:spcAft>
          <a:spcPct val="0"/>
        </a:spcAft>
        <a:defRPr sz="4400">
          <a:solidFill>
            <a:schemeClr val="bg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1"/>
          </a:solidFill>
          <a:latin typeface="Microsoft Sans Serif"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bg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bg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bg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plasticsnews.com/article/20150514/NEWS/150519955/israeli-housewares-maker-to-bring-molding-into-u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sixsigmaonline.org/six-sigma-training-certification-information/change-management-and-quality-contro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subTitle" idx="1"/>
          </p:nvPr>
        </p:nvSpPr>
        <p:spPr>
          <a:xfrm>
            <a:off x="609600" y="3733800"/>
            <a:ext cx="7543800" cy="457200"/>
          </a:xfrm>
          <a:extLst>
            <a:ext uri="{AF507438-7753-43E0-B8FC-AC1667EBCBE1}">
              <a14:hiddenEffects xmlns:a14="http://schemas.microsoft.com/office/drawing/2010/main">
                <a:effectLst>
                  <a:outerShdw dist="17961" dir="2700000" algn="ctr" rotWithShape="0">
                    <a:schemeClr val="bg2"/>
                  </a:outerShdw>
                </a:effectLst>
              </a14:hiddenEffects>
            </a:ext>
          </a:extLst>
        </p:spPr>
        <p:txBody>
          <a:bodyPr/>
          <a:lstStyle/>
          <a:p>
            <a:r>
              <a:rPr lang="en-US" altLang="en-US" dirty="0" smtClean="0">
                <a:solidFill>
                  <a:srgbClr val="03136A"/>
                </a:solidFill>
              </a:rPr>
              <a:t>Bram Industries</a:t>
            </a:r>
          </a:p>
          <a:p>
            <a:endParaRPr lang="en-US" altLang="en-US" dirty="0">
              <a:solidFill>
                <a:srgbClr val="03136A"/>
              </a:solidFill>
            </a:endParaRPr>
          </a:p>
          <a:p>
            <a:r>
              <a:rPr lang="en-US" altLang="en-US" dirty="0" smtClean="0">
                <a:solidFill>
                  <a:srgbClr val="03136A"/>
                </a:solidFill>
              </a:rPr>
              <a:t>By Student</a:t>
            </a:r>
            <a:endParaRPr lang="en-US" altLang="en-US" dirty="0">
              <a:solidFill>
                <a:srgbClr val="03136A"/>
              </a:solidFill>
            </a:endParaRPr>
          </a:p>
          <a:p>
            <a:endParaRPr lang="en-US" altLang="en-US" dirty="0"/>
          </a:p>
        </p:txBody>
      </p:sp>
      <p:sp>
        <p:nvSpPr>
          <p:cNvPr id="2053" name="Rectangle 5"/>
          <p:cNvSpPr>
            <a:spLocks noGrp="1" noChangeArrowheads="1"/>
          </p:cNvSpPr>
          <p:nvPr>
            <p:ph type="ctrTitle"/>
          </p:nvPr>
        </p:nvSpPr>
        <p:spPr>
          <a:xfrm>
            <a:off x="914400" y="2133600"/>
            <a:ext cx="8772526" cy="1038225"/>
          </a:xfrm>
          <a:extLst>
            <a:ext uri="{AF507438-7753-43E0-B8FC-AC1667EBCBE1}">
              <a14:hiddenEffects xmlns:a14="http://schemas.microsoft.com/office/drawing/2010/main">
                <a:effectLst>
                  <a:outerShdw dist="17961" dir="2700000" algn="ctr" rotWithShape="0">
                    <a:schemeClr val="bg2"/>
                  </a:outerShdw>
                </a:effectLst>
              </a14:hiddenEffects>
            </a:ext>
          </a:extLst>
        </p:spPr>
        <p:txBody>
          <a:bodyPr/>
          <a:lstStyle/>
          <a:p>
            <a:r>
              <a:rPr lang="en-US" altLang="en-US" dirty="0" smtClean="0">
                <a:solidFill>
                  <a:srgbClr val="03136A"/>
                </a:solidFill>
              </a:rPr>
              <a:t>Performance Gaps</a:t>
            </a:r>
            <a:endParaRPr lang="en-US" altLang="en-US" dirty="0">
              <a:solidFill>
                <a:srgbClr val="03136A"/>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8686800" cy="381000"/>
          </a:xfrm>
        </p:spPr>
        <p:txBody>
          <a:bodyPr/>
          <a:lstStyle/>
          <a:p>
            <a:r>
              <a:rPr lang="en-US" sz="4000" dirty="0" smtClean="0">
                <a:solidFill>
                  <a:srgbClr val="03136A"/>
                </a:solidFill>
              </a:rPr>
              <a:t>Permanent Change Components 2</a:t>
            </a:r>
            <a:r>
              <a:rPr lang="en-US" sz="4000" dirty="0" smtClean="0">
                <a:solidFill>
                  <a:srgbClr val="03136A"/>
                </a:solidFill>
              </a:rPr>
              <a:t/>
            </a:r>
            <a:br>
              <a:rPr lang="en-US" sz="4000" dirty="0" smtClean="0">
                <a:solidFill>
                  <a:srgbClr val="03136A"/>
                </a:solidFill>
              </a:rPr>
            </a:br>
            <a:endParaRPr lang="en-US" sz="4000" dirty="0">
              <a:solidFill>
                <a:srgbClr val="03136A"/>
              </a:solidFill>
            </a:endParaRPr>
          </a:p>
        </p:txBody>
      </p:sp>
      <p:sp>
        <p:nvSpPr>
          <p:cNvPr id="3" name="Content Placeholder 2"/>
          <p:cNvSpPr>
            <a:spLocks noGrp="1"/>
          </p:cNvSpPr>
          <p:nvPr>
            <p:ph idx="1"/>
          </p:nvPr>
        </p:nvSpPr>
        <p:spPr>
          <a:xfrm>
            <a:off x="228600" y="1524000"/>
            <a:ext cx="8915400" cy="4191000"/>
          </a:xfrm>
        </p:spPr>
        <p:txBody>
          <a:bodyPr/>
          <a:lstStyle/>
          <a:p>
            <a:r>
              <a:rPr lang="en-US" sz="3000" dirty="0" smtClean="0">
                <a:solidFill>
                  <a:srgbClr val="03136A"/>
                </a:solidFill>
              </a:rPr>
              <a:t>Permanent quality checks</a:t>
            </a:r>
          </a:p>
          <a:p>
            <a:r>
              <a:rPr lang="en-US" sz="3000" dirty="0" smtClean="0">
                <a:solidFill>
                  <a:srgbClr val="03136A"/>
                </a:solidFill>
              </a:rPr>
              <a:t>Ensures the client receives a quality product</a:t>
            </a:r>
          </a:p>
          <a:p>
            <a:r>
              <a:rPr lang="en-US" sz="3000" dirty="0" smtClean="0">
                <a:solidFill>
                  <a:srgbClr val="03136A"/>
                </a:solidFill>
              </a:rPr>
              <a:t>Ensures checks and balances that prevent faulty product from every leaving the plant</a:t>
            </a:r>
          </a:p>
          <a:p>
            <a:r>
              <a:rPr lang="en-US" sz="3000" dirty="0" smtClean="0">
                <a:solidFill>
                  <a:srgbClr val="03136A"/>
                </a:solidFill>
              </a:rPr>
              <a:t>Ensures that the quality levels remain consistent in the plant</a:t>
            </a:r>
          </a:p>
          <a:p>
            <a:r>
              <a:rPr lang="en-US" sz="3000" dirty="0" smtClean="0">
                <a:solidFill>
                  <a:srgbClr val="03136A"/>
                </a:solidFill>
              </a:rPr>
              <a:t>Ensures that the implementation of Total Quality Management(TQM) initiatives are followed </a:t>
            </a:r>
          </a:p>
          <a:p>
            <a:r>
              <a:rPr lang="en-US" sz="3000" dirty="0" smtClean="0">
                <a:solidFill>
                  <a:srgbClr val="03136A"/>
                </a:solidFill>
              </a:rPr>
              <a:t>Change management and quality checks completed weekly(Six Sigma Online,2015). </a:t>
            </a:r>
          </a:p>
          <a:p>
            <a:endParaRPr lang="en-US" sz="3000" dirty="0">
              <a:solidFill>
                <a:srgbClr val="03136A"/>
              </a:solidFill>
            </a:endParaRPr>
          </a:p>
        </p:txBody>
      </p:sp>
    </p:spTree>
    <p:extLst>
      <p:ext uri="{BB962C8B-B14F-4D97-AF65-F5344CB8AC3E}">
        <p14:creationId xmlns:p14="http://schemas.microsoft.com/office/powerpoint/2010/main" val="1658309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8686800" cy="381000"/>
          </a:xfrm>
        </p:spPr>
        <p:txBody>
          <a:bodyPr/>
          <a:lstStyle/>
          <a:p>
            <a:r>
              <a:rPr lang="en-US" sz="4000" dirty="0" smtClean="0">
                <a:solidFill>
                  <a:srgbClr val="03136A"/>
                </a:solidFill>
              </a:rPr>
              <a:t>Trigger Point Missed Targets 1 </a:t>
            </a:r>
            <a:r>
              <a:rPr lang="en-US" sz="4000" dirty="0" smtClean="0">
                <a:solidFill>
                  <a:srgbClr val="03136A"/>
                </a:solidFill>
              </a:rPr>
              <a:t/>
            </a:r>
            <a:br>
              <a:rPr lang="en-US" sz="4000" dirty="0" smtClean="0">
                <a:solidFill>
                  <a:srgbClr val="03136A"/>
                </a:solidFill>
              </a:rPr>
            </a:br>
            <a:endParaRPr lang="en-US" sz="4000" dirty="0">
              <a:solidFill>
                <a:srgbClr val="03136A"/>
              </a:solidFill>
            </a:endParaRPr>
          </a:p>
        </p:txBody>
      </p:sp>
      <p:sp>
        <p:nvSpPr>
          <p:cNvPr id="3" name="Content Placeholder 2"/>
          <p:cNvSpPr>
            <a:spLocks noGrp="1"/>
          </p:cNvSpPr>
          <p:nvPr>
            <p:ph idx="1"/>
          </p:nvPr>
        </p:nvSpPr>
        <p:spPr>
          <a:xfrm>
            <a:off x="228600" y="1524000"/>
            <a:ext cx="8915400" cy="4191000"/>
          </a:xfrm>
        </p:spPr>
        <p:txBody>
          <a:bodyPr/>
          <a:lstStyle/>
          <a:p>
            <a:r>
              <a:rPr lang="en-US" sz="3000" dirty="0" smtClean="0">
                <a:solidFill>
                  <a:srgbClr val="03136A"/>
                </a:solidFill>
              </a:rPr>
              <a:t>Trigger point quality targets missed for any week</a:t>
            </a:r>
          </a:p>
          <a:p>
            <a:r>
              <a:rPr lang="en-US" sz="3000" dirty="0" smtClean="0">
                <a:solidFill>
                  <a:srgbClr val="03136A"/>
                </a:solidFill>
              </a:rPr>
              <a:t>Any quality targets that are missed trigger mandatory quality audits</a:t>
            </a:r>
          </a:p>
          <a:p>
            <a:r>
              <a:rPr lang="en-US" sz="3000" dirty="0" smtClean="0">
                <a:solidFill>
                  <a:srgbClr val="03136A"/>
                </a:solidFill>
              </a:rPr>
              <a:t>Any quality performance levels missed trigger immediate fact finding model to determine how to fix the bottom neck or issue (Scherer,2011).</a:t>
            </a:r>
          </a:p>
          <a:p>
            <a:r>
              <a:rPr lang="en-US" sz="3000" dirty="0" smtClean="0">
                <a:solidFill>
                  <a:srgbClr val="03136A"/>
                </a:solidFill>
              </a:rPr>
              <a:t>Any machine quality and maintenance targets missed triggers company wide quality check and reverification of all maintenance tickets</a:t>
            </a:r>
            <a:endParaRPr lang="en-US" sz="3000" dirty="0">
              <a:solidFill>
                <a:srgbClr val="03136A"/>
              </a:solidFill>
            </a:endParaRPr>
          </a:p>
        </p:txBody>
      </p:sp>
    </p:spTree>
    <p:extLst>
      <p:ext uri="{BB962C8B-B14F-4D97-AF65-F5344CB8AC3E}">
        <p14:creationId xmlns:p14="http://schemas.microsoft.com/office/powerpoint/2010/main" val="14235594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8686800" cy="381000"/>
          </a:xfrm>
        </p:spPr>
        <p:txBody>
          <a:bodyPr/>
          <a:lstStyle/>
          <a:p>
            <a:r>
              <a:rPr lang="en-US" sz="4000" dirty="0" smtClean="0">
                <a:solidFill>
                  <a:srgbClr val="03136A"/>
                </a:solidFill>
              </a:rPr>
              <a:t>Trigger Point Missed Targets 2 </a:t>
            </a:r>
            <a:r>
              <a:rPr lang="en-US" sz="4000" dirty="0" smtClean="0">
                <a:solidFill>
                  <a:srgbClr val="03136A"/>
                </a:solidFill>
              </a:rPr>
              <a:t/>
            </a:r>
            <a:br>
              <a:rPr lang="en-US" sz="4000" dirty="0" smtClean="0">
                <a:solidFill>
                  <a:srgbClr val="03136A"/>
                </a:solidFill>
              </a:rPr>
            </a:br>
            <a:endParaRPr lang="en-US" sz="4000" dirty="0">
              <a:solidFill>
                <a:srgbClr val="03136A"/>
              </a:solidFill>
            </a:endParaRPr>
          </a:p>
        </p:txBody>
      </p:sp>
      <p:sp>
        <p:nvSpPr>
          <p:cNvPr id="3" name="Content Placeholder 2"/>
          <p:cNvSpPr>
            <a:spLocks noGrp="1"/>
          </p:cNvSpPr>
          <p:nvPr>
            <p:ph idx="1"/>
          </p:nvPr>
        </p:nvSpPr>
        <p:spPr>
          <a:xfrm>
            <a:off x="228600" y="1524000"/>
            <a:ext cx="8915400" cy="4191000"/>
          </a:xfrm>
        </p:spPr>
        <p:txBody>
          <a:bodyPr/>
          <a:lstStyle/>
          <a:p>
            <a:r>
              <a:rPr lang="en-US" sz="3000" dirty="0" smtClean="0">
                <a:solidFill>
                  <a:srgbClr val="03136A"/>
                </a:solidFill>
              </a:rPr>
              <a:t>Trigger point for any machine or diagnostic equipment that delays prompting action </a:t>
            </a:r>
          </a:p>
          <a:p>
            <a:r>
              <a:rPr lang="en-US" sz="3000" dirty="0" smtClean="0">
                <a:solidFill>
                  <a:srgbClr val="03136A"/>
                </a:solidFill>
              </a:rPr>
              <a:t>Equipment missed quality checks prompt immediate examination of processes</a:t>
            </a:r>
          </a:p>
          <a:p>
            <a:r>
              <a:rPr lang="en-US" sz="3000" dirty="0" smtClean="0">
                <a:solidFill>
                  <a:srgbClr val="03136A"/>
                </a:solidFill>
              </a:rPr>
              <a:t>Equipment </a:t>
            </a:r>
            <a:r>
              <a:rPr lang="en-US" sz="3000" dirty="0" smtClean="0">
                <a:solidFill>
                  <a:srgbClr val="03136A"/>
                </a:solidFill>
              </a:rPr>
              <a:t>missing production goals trigger quality check at the end of the day</a:t>
            </a:r>
          </a:p>
          <a:p>
            <a:r>
              <a:rPr lang="en-US" sz="3000" dirty="0" smtClean="0">
                <a:solidFill>
                  <a:srgbClr val="03136A"/>
                </a:solidFill>
              </a:rPr>
              <a:t>Equipment delaying the end product evaluate timelines and internal processes(Scherer,2011) </a:t>
            </a:r>
            <a:endParaRPr lang="en-US" sz="3000" dirty="0">
              <a:solidFill>
                <a:srgbClr val="03136A"/>
              </a:solidFill>
            </a:endParaRPr>
          </a:p>
        </p:txBody>
      </p:sp>
    </p:spTree>
    <p:extLst>
      <p:ext uri="{BB962C8B-B14F-4D97-AF65-F5344CB8AC3E}">
        <p14:creationId xmlns:p14="http://schemas.microsoft.com/office/powerpoint/2010/main" val="2254226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8686800" cy="381000"/>
          </a:xfrm>
        </p:spPr>
        <p:txBody>
          <a:bodyPr/>
          <a:lstStyle/>
          <a:p>
            <a:r>
              <a:rPr lang="en-US" sz="4000" dirty="0" smtClean="0">
                <a:solidFill>
                  <a:srgbClr val="03136A"/>
                </a:solidFill>
              </a:rPr>
              <a:t>Training Strategy 1 </a:t>
            </a:r>
            <a:r>
              <a:rPr lang="en-US" sz="4000" dirty="0" smtClean="0">
                <a:solidFill>
                  <a:srgbClr val="03136A"/>
                </a:solidFill>
              </a:rPr>
              <a:t/>
            </a:r>
            <a:br>
              <a:rPr lang="en-US" sz="4000" dirty="0" smtClean="0">
                <a:solidFill>
                  <a:srgbClr val="03136A"/>
                </a:solidFill>
              </a:rPr>
            </a:br>
            <a:endParaRPr lang="en-US" sz="4000" dirty="0">
              <a:solidFill>
                <a:srgbClr val="03136A"/>
              </a:solidFill>
            </a:endParaRPr>
          </a:p>
        </p:txBody>
      </p:sp>
      <p:sp>
        <p:nvSpPr>
          <p:cNvPr id="3" name="Content Placeholder 2"/>
          <p:cNvSpPr>
            <a:spLocks noGrp="1"/>
          </p:cNvSpPr>
          <p:nvPr>
            <p:ph idx="1"/>
          </p:nvPr>
        </p:nvSpPr>
        <p:spPr>
          <a:xfrm>
            <a:off x="228600" y="1524000"/>
            <a:ext cx="8915400" cy="4191000"/>
          </a:xfrm>
        </p:spPr>
        <p:txBody>
          <a:bodyPr/>
          <a:lstStyle/>
          <a:p>
            <a:r>
              <a:rPr lang="en-US" sz="3000" dirty="0" smtClean="0">
                <a:solidFill>
                  <a:srgbClr val="03136A"/>
                </a:solidFill>
              </a:rPr>
              <a:t>Continuous training-</a:t>
            </a:r>
          </a:p>
          <a:p>
            <a:r>
              <a:rPr lang="en-US" sz="3000" dirty="0" smtClean="0">
                <a:solidFill>
                  <a:srgbClr val="03136A"/>
                </a:solidFill>
              </a:rPr>
              <a:t>Employ training updates weekly then tail off to monthly</a:t>
            </a:r>
          </a:p>
          <a:p>
            <a:r>
              <a:rPr lang="en-US" sz="3000" dirty="0" smtClean="0">
                <a:solidFill>
                  <a:srgbClr val="03136A"/>
                </a:solidFill>
              </a:rPr>
              <a:t>Management update training models on quality</a:t>
            </a:r>
          </a:p>
          <a:p>
            <a:r>
              <a:rPr lang="en-US" sz="3000" dirty="0" smtClean="0">
                <a:solidFill>
                  <a:srgbClr val="03136A"/>
                </a:solidFill>
              </a:rPr>
              <a:t>Safety training each week to keep the issue fresh on the minds of employees in plant</a:t>
            </a:r>
          </a:p>
          <a:p>
            <a:r>
              <a:rPr lang="en-US" sz="3000" dirty="0" smtClean="0">
                <a:solidFill>
                  <a:srgbClr val="03136A"/>
                </a:solidFill>
              </a:rPr>
              <a:t>Group and one on one training to ensure every department is trained</a:t>
            </a:r>
          </a:p>
          <a:p>
            <a:r>
              <a:rPr lang="en-US" sz="3000" dirty="0" smtClean="0">
                <a:solidFill>
                  <a:srgbClr val="03136A"/>
                </a:solidFill>
              </a:rPr>
              <a:t>Production continuous training on how to improve daily process(Tek Systems, 2015).</a:t>
            </a:r>
            <a:endParaRPr lang="en-US" sz="3000" dirty="0">
              <a:solidFill>
                <a:srgbClr val="03136A"/>
              </a:solidFill>
            </a:endParaRPr>
          </a:p>
        </p:txBody>
      </p:sp>
    </p:spTree>
    <p:extLst>
      <p:ext uri="{BB962C8B-B14F-4D97-AF65-F5344CB8AC3E}">
        <p14:creationId xmlns:p14="http://schemas.microsoft.com/office/powerpoint/2010/main" val="13401341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8686800" cy="381000"/>
          </a:xfrm>
        </p:spPr>
        <p:txBody>
          <a:bodyPr/>
          <a:lstStyle/>
          <a:p>
            <a:r>
              <a:rPr lang="en-US" sz="4000" dirty="0" smtClean="0">
                <a:solidFill>
                  <a:srgbClr val="03136A"/>
                </a:solidFill>
              </a:rPr>
              <a:t>Training Strategy 2  </a:t>
            </a:r>
            <a:r>
              <a:rPr lang="en-US" sz="4000" dirty="0" smtClean="0">
                <a:solidFill>
                  <a:srgbClr val="03136A"/>
                </a:solidFill>
              </a:rPr>
              <a:t/>
            </a:r>
            <a:br>
              <a:rPr lang="en-US" sz="4000" dirty="0" smtClean="0">
                <a:solidFill>
                  <a:srgbClr val="03136A"/>
                </a:solidFill>
              </a:rPr>
            </a:br>
            <a:endParaRPr lang="en-US" sz="4000" dirty="0">
              <a:solidFill>
                <a:srgbClr val="03136A"/>
              </a:solidFill>
            </a:endParaRPr>
          </a:p>
        </p:txBody>
      </p:sp>
      <p:sp>
        <p:nvSpPr>
          <p:cNvPr id="3" name="Content Placeholder 2"/>
          <p:cNvSpPr>
            <a:spLocks noGrp="1"/>
          </p:cNvSpPr>
          <p:nvPr>
            <p:ph idx="1"/>
          </p:nvPr>
        </p:nvSpPr>
        <p:spPr>
          <a:xfrm>
            <a:off x="228600" y="1524000"/>
            <a:ext cx="8915400" cy="4191000"/>
          </a:xfrm>
        </p:spPr>
        <p:txBody>
          <a:bodyPr/>
          <a:lstStyle/>
          <a:p>
            <a:r>
              <a:rPr lang="en-US" sz="3000" dirty="0" smtClean="0">
                <a:solidFill>
                  <a:srgbClr val="03136A"/>
                </a:solidFill>
              </a:rPr>
              <a:t>Certification training and refreshers</a:t>
            </a:r>
          </a:p>
          <a:p>
            <a:r>
              <a:rPr lang="en-US" sz="3000" dirty="0" smtClean="0">
                <a:solidFill>
                  <a:srgbClr val="03136A"/>
                </a:solidFill>
              </a:rPr>
              <a:t>Safety training refreshers</a:t>
            </a:r>
          </a:p>
          <a:p>
            <a:r>
              <a:rPr lang="en-US" sz="3000" dirty="0" smtClean="0">
                <a:solidFill>
                  <a:srgbClr val="03136A"/>
                </a:solidFill>
              </a:rPr>
              <a:t>Quality training refreshers</a:t>
            </a:r>
          </a:p>
          <a:p>
            <a:r>
              <a:rPr lang="en-US" sz="3000" dirty="0" smtClean="0">
                <a:solidFill>
                  <a:srgbClr val="03136A"/>
                </a:solidFill>
              </a:rPr>
              <a:t>Machine safety refreshers</a:t>
            </a:r>
          </a:p>
          <a:p>
            <a:r>
              <a:rPr lang="en-US" sz="3000" dirty="0" smtClean="0">
                <a:solidFill>
                  <a:srgbClr val="03136A"/>
                </a:solidFill>
              </a:rPr>
              <a:t>Assembly line quality</a:t>
            </a:r>
          </a:p>
          <a:p>
            <a:r>
              <a:rPr lang="en-US" sz="3000" dirty="0" smtClean="0">
                <a:solidFill>
                  <a:srgbClr val="03136A"/>
                </a:solidFill>
              </a:rPr>
              <a:t>Product line refresher training(Tek Systems, 2015)</a:t>
            </a:r>
          </a:p>
          <a:p>
            <a:r>
              <a:rPr lang="en-US" sz="3000" dirty="0" smtClean="0">
                <a:solidFill>
                  <a:srgbClr val="03136A"/>
                </a:solidFill>
              </a:rPr>
              <a:t>Employ morale and motivation refresher training</a:t>
            </a:r>
          </a:p>
          <a:p>
            <a:r>
              <a:rPr lang="en-US" sz="3000" dirty="0" smtClean="0">
                <a:solidFill>
                  <a:srgbClr val="03136A"/>
                </a:solidFill>
              </a:rPr>
              <a:t>Computer aided training for business staff workers</a:t>
            </a:r>
          </a:p>
          <a:p>
            <a:r>
              <a:rPr lang="en-US" sz="3000" dirty="0" smtClean="0">
                <a:solidFill>
                  <a:srgbClr val="03136A"/>
                </a:solidFill>
              </a:rPr>
              <a:t>On the Job training to ensure the understand their jobs</a:t>
            </a:r>
          </a:p>
          <a:p>
            <a:endParaRPr lang="en-US" sz="3000" dirty="0">
              <a:solidFill>
                <a:srgbClr val="03136A"/>
              </a:solidFill>
            </a:endParaRPr>
          </a:p>
        </p:txBody>
      </p:sp>
    </p:spTree>
    <p:extLst>
      <p:ext uri="{BB962C8B-B14F-4D97-AF65-F5344CB8AC3E}">
        <p14:creationId xmlns:p14="http://schemas.microsoft.com/office/powerpoint/2010/main" val="26472422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686800" cy="381000"/>
          </a:xfrm>
        </p:spPr>
        <p:txBody>
          <a:bodyPr/>
          <a:lstStyle/>
          <a:p>
            <a:pPr algn="ctr"/>
            <a:r>
              <a:rPr lang="en-US" sz="4000" dirty="0" smtClean="0">
                <a:solidFill>
                  <a:srgbClr val="03136A"/>
                </a:solidFill>
              </a:rPr>
              <a:t>     References</a:t>
            </a:r>
            <a:br>
              <a:rPr lang="en-US" sz="4000" dirty="0" smtClean="0">
                <a:solidFill>
                  <a:srgbClr val="03136A"/>
                </a:solidFill>
              </a:rPr>
            </a:br>
            <a:endParaRPr lang="en-US" sz="4000" dirty="0">
              <a:solidFill>
                <a:srgbClr val="03136A"/>
              </a:solidFill>
            </a:endParaRPr>
          </a:p>
        </p:txBody>
      </p:sp>
      <p:sp>
        <p:nvSpPr>
          <p:cNvPr id="3" name="Content Placeholder 2"/>
          <p:cNvSpPr>
            <a:spLocks noGrp="1"/>
          </p:cNvSpPr>
          <p:nvPr>
            <p:ph idx="1"/>
          </p:nvPr>
        </p:nvSpPr>
        <p:spPr>
          <a:xfrm>
            <a:off x="304800" y="1219200"/>
            <a:ext cx="8839200" cy="4191000"/>
          </a:xfrm>
        </p:spPr>
        <p:txBody>
          <a:bodyPr/>
          <a:lstStyle/>
          <a:p>
            <a:r>
              <a:rPr lang="en-US" sz="1600" dirty="0" smtClean="0">
                <a:solidFill>
                  <a:srgbClr val="03136A"/>
                </a:solidFill>
              </a:rPr>
              <a:t>AHRQ</a:t>
            </a:r>
            <a:r>
              <a:rPr lang="en-US" sz="1600" dirty="0">
                <a:solidFill>
                  <a:srgbClr val="03136A"/>
                </a:solidFill>
              </a:rPr>
              <a:t>.(2015).Instructions gap analysis. Retrieved from http://www.ahrq.gov/sites/default/files/wysiwyg/professionals/systems/hospital/qitoolkit/d5-gapanalysis.pdf</a:t>
            </a:r>
          </a:p>
          <a:p>
            <a:r>
              <a:rPr lang="en-US" sz="1600" dirty="0" smtClean="0">
                <a:solidFill>
                  <a:srgbClr val="03136A"/>
                </a:solidFill>
              </a:rPr>
              <a:t>Intrahealth.(2015).Performance improvement specifications. Retrieved from www.intrahealth.org</a:t>
            </a:r>
          </a:p>
          <a:p>
            <a:r>
              <a:rPr lang="en-US" altLang="ko-KR" sz="1600" dirty="0" smtClean="0">
                <a:solidFill>
                  <a:srgbClr val="03136A"/>
                </a:solidFill>
                <a:ea typeface="굴림" panose="020B0600000101010101" pitchFamily="34" charset="-127"/>
              </a:rPr>
              <a:t>Lauzon,M.(2015,May).Israeli housewares makers to bring model into </a:t>
            </a:r>
            <a:r>
              <a:rPr lang="en-US" altLang="ko-KR" sz="1600" i="1" dirty="0" smtClean="0">
                <a:solidFill>
                  <a:srgbClr val="03136A"/>
                </a:solidFill>
                <a:ea typeface="굴림" panose="020B0600000101010101" pitchFamily="34" charset="-127"/>
              </a:rPr>
              <a:t>US. Plastic News(PN</a:t>
            </a:r>
            <a:r>
              <a:rPr lang="en-US" altLang="ko-KR" sz="1600" dirty="0" smtClean="0">
                <a:solidFill>
                  <a:srgbClr val="03136A"/>
                </a:solidFill>
                <a:ea typeface="굴림" panose="020B0600000101010101" pitchFamily="34" charset="-127"/>
              </a:rPr>
              <a:t>). Retrieved from </a:t>
            </a:r>
            <a:r>
              <a:rPr lang="en-US" altLang="ko-KR" sz="1600" b="1" dirty="0" smtClean="0">
                <a:solidFill>
                  <a:srgbClr val="03136A"/>
                </a:solidFill>
                <a:ea typeface="굴림" panose="020B0600000101010101" pitchFamily="34" charset="-127"/>
                <a:hlinkClick r:id="rId3"/>
              </a:rPr>
              <a:t>http://www.plasticsnews.com/article/20150514/NEWS/150519955/israeli-housewares-maker-to-bring-molding-into-us</a:t>
            </a:r>
            <a:r>
              <a:rPr lang="en-US" altLang="ko-KR" sz="1600" b="1" dirty="0" smtClean="0">
                <a:solidFill>
                  <a:srgbClr val="03136A"/>
                </a:solidFill>
                <a:ea typeface="굴림" panose="020B0600000101010101" pitchFamily="34" charset="-127"/>
              </a:rPr>
              <a:t> </a:t>
            </a:r>
          </a:p>
          <a:p>
            <a:r>
              <a:rPr lang="en-US" altLang="ko-KR" sz="1600" b="1" dirty="0" smtClean="0">
                <a:solidFill>
                  <a:srgbClr val="03136A"/>
                </a:solidFill>
                <a:ea typeface="굴림" panose="020B0600000101010101" pitchFamily="34" charset="-127"/>
              </a:rPr>
              <a:t>Scherer,C.(2011),Trigger points provide the key to change your companies performance levels. Retrieved </a:t>
            </a:r>
            <a:r>
              <a:rPr lang="en-US" altLang="ko-KR" sz="1600" b="1" dirty="0">
                <a:solidFill>
                  <a:srgbClr val="03136A"/>
                </a:solidFill>
                <a:ea typeface="굴림" panose="020B0600000101010101" pitchFamily="34" charset="-127"/>
              </a:rPr>
              <a:t>from http://www.agprofessional.com/special-sections/business/Trigger-points-provide-the-key-to-changing-your-companys-performance-levels-126401343.html</a:t>
            </a:r>
            <a:endParaRPr lang="en-US" altLang="ko-KR" sz="1600" b="1" dirty="0" smtClean="0">
              <a:solidFill>
                <a:srgbClr val="03136A"/>
              </a:solidFill>
              <a:ea typeface="굴림" panose="020B0600000101010101" pitchFamily="34" charset="-127"/>
            </a:endParaRPr>
          </a:p>
          <a:p>
            <a:r>
              <a:rPr lang="en-US" altLang="ko-KR" sz="1600" b="1" dirty="0" smtClean="0">
                <a:solidFill>
                  <a:srgbClr val="03136A"/>
                </a:solidFill>
                <a:ea typeface="굴림" panose="020B0600000101010101" pitchFamily="34" charset="-127"/>
              </a:rPr>
              <a:t>Six Sigma Online.(2015).Change management and quality control. </a:t>
            </a:r>
            <a:r>
              <a:rPr lang="en-US" altLang="ko-KR" sz="1600" b="1" dirty="0">
                <a:solidFill>
                  <a:srgbClr val="03136A"/>
                </a:solidFill>
                <a:ea typeface="굴림" panose="020B0600000101010101" pitchFamily="34" charset="-127"/>
              </a:rPr>
              <a:t>Retrieved from </a:t>
            </a:r>
            <a:r>
              <a:rPr lang="en-US" altLang="ko-KR" sz="1600" b="1" dirty="0">
                <a:solidFill>
                  <a:srgbClr val="03136A"/>
                </a:solidFill>
                <a:ea typeface="굴림" panose="020B0600000101010101" pitchFamily="34" charset="-127"/>
                <a:hlinkClick r:id="rId4"/>
              </a:rPr>
              <a:t>http://www.sixsigmaonline.org/six-sigma-training-certification-information/change-management-and-quality-control</a:t>
            </a:r>
            <a:r>
              <a:rPr lang="en-US" altLang="ko-KR" sz="1600" b="1" dirty="0" smtClean="0">
                <a:solidFill>
                  <a:srgbClr val="03136A"/>
                </a:solidFill>
                <a:ea typeface="굴림" panose="020B0600000101010101" pitchFamily="34" charset="-127"/>
                <a:hlinkClick r:id="rId4"/>
              </a:rPr>
              <a:t>/</a:t>
            </a:r>
            <a:endParaRPr lang="en-US" altLang="ko-KR" sz="1600" b="1" dirty="0" smtClean="0">
              <a:solidFill>
                <a:srgbClr val="03136A"/>
              </a:solidFill>
              <a:ea typeface="굴림" panose="020B0600000101010101" pitchFamily="34" charset="-127"/>
            </a:endParaRPr>
          </a:p>
          <a:p>
            <a:r>
              <a:rPr lang="en-US" altLang="ko-KR" sz="1600" b="1" dirty="0" smtClean="0">
                <a:solidFill>
                  <a:srgbClr val="03136A"/>
                </a:solidFill>
                <a:ea typeface="굴림" panose="020B0600000101010101" pitchFamily="34" charset="-127"/>
              </a:rPr>
              <a:t>Tek Systems.(2015).The business of IT refresher training. Retrieved from http</a:t>
            </a:r>
            <a:r>
              <a:rPr lang="en-US" altLang="ko-KR" sz="1600" b="1" dirty="0">
                <a:solidFill>
                  <a:srgbClr val="03136A"/>
                </a:solidFill>
                <a:ea typeface="굴림" panose="020B0600000101010101" pitchFamily="34" charset="-127"/>
              </a:rPr>
              <a:t>://www.teksystems.com/resources/teksavvy-blog/2013/september/the-business-benefits-of-refresher-it-training</a:t>
            </a:r>
            <a:endParaRPr lang="en-US" altLang="ko-KR" sz="1600" b="1" dirty="0" smtClean="0">
              <a:solidFill>
                <a:srgbClr val="03136A"/>
              </a:solidFill>
              <a:ea typeface="굴림" panose="020B0600000101010101" pitchFamily="34" charset="-127"/>
            </a:endParaRPr>
          </a:p>
          <a:p>
            <a:r>
              <a:rPr lang="en-US" altLang="ko-KR" sz="1600" b="1" dirty="0" smtClean="0">
                <a:solidFill>
                  <a:srgbClr val="03136A"/>
                </a:solidFill>
                <a:ea typeface="굴림" panose="020B0600000101010101" pitchFamily="34" charset="-127"/>
              </a:rPr>
              <a:t>Williams &amp; Media(2015).Examples of long and short term goals for a business. </a:t>
            </a:r>
            <a:r>
              <a:rPr lang="en-US" altLang="ko-KR" sz="1600" b="1" dirty="0">
                <a:solidFill>
                  <a:srgbClr val="03136A"/>
                </a:solidFill>
                <a:ea typeface="굴림" panose="020B0600000101010101" pitchFamily="34" charset="-127"/>
              </a:rPr>
              <a:t>Retrieved from http://smallbusiness.chron.com/examples-long--short-term-goals-business-4551.html</a:t>
            </a:r>
            <a:endParaRPr lang="en-US" altLang="ko-KR" sz="1600" b="1" dirty="0" smtClean="0">
              <a:solidFill>
                <a:srgbClr val="03136A"/>
              </a:solidFill>
              <a:ea typeface="굴림" panose="020B0600000101010101" pitchFamily="34" charset="-127"/>
            </a:endParaRPr>
          </a:p>
          <a:p>
            <a:r>
              <a:rPr lang="en-US" altLang="ko-KR" sz="1600" dirty="0" smtClean="0">
                <a:solidFill>
                  <a:srgbClr val="03136A"/>
                </a:solidFill>
                <a:ea typeface="굴림" panose="020B0600000101010101" pitchFamily="34" charset="-127"/>
              </a:rPr>
              <a:t>Yao</a:t>
            </a:r>
            <a:r>
              <a:rPr lang="en-US" altLang="ko-KR" sz="1600" dirty="0">
                <a:solidFill>
                  <a:srgbClr val="03136A"/>
                </a:solidFill>
                <a:ea typeface="굴림" panose="020B0600000101010101" pitchFamily="34" charset="-127"/>
              </a:rPr>
              <a:t>, G. C., Wen-Chun, H., &amp; Fan-Ru, L. (2008). Seismic Performance of Guideway Sliding Isolator with Gap Springs for Precision Machinery. Advances In Structural Engineering, 11(5), 511-524. </a:t>
            </a:r>
            <a:r>
              <a:rPr lang="en-US" altLang="ko-KR" sz="1600" dirty="0" smtClean="0">
                <a:solidFill>
                  <a:srgbClr val="03136A"/>
                </a:solidFill>
                <a:ea typeface="굴림" panose="020B0600000101010101" pitchFamily="34" charset="-127"/>
              </a:rPr>
              <a:t> </a:t>
            </a:r>
            <a:endParaRPr lang="en-US" altLang="ko-KR" sz="1600" dirty="0">
              <a:solidFill>
                <a:srgbClr val="03136A"/>
              </a:solidFill>
              <a:ea typeface="굴림" panose="020B0600000101010101" pitchFamily="34" charset="-127"/>
            </a:endParaRPr>
          </a:p>
          <a:p>
            <a:endParaRPr lang="en-US" sz="1600" dirty="0">
              <a:solidFill>
                <a:srgbClr val="03136A"/>
              </a:solidFill>
            </a:endParaRPr>
          </a:p>
          <a:p>
            <a:endParaRPr lang="en-US" sz="1600" b="1" dirty="0" smtClean="0">
              <a:solidFill>
                <a:schemeClr val="bg2"/>
              </a:solidFill>
            </a:endParaRPr>
          </a:p>
          <a:p>
            <a:endParaRPr lang="en-US" sz="1600" dirty="0" smtClean="0">
              <a:solidFill>
                <a:srgbClr val="03136A"/>
              </a:solidFill>
            </a:endParaRPr>
          </a:p>
          <a:p>
            <a:endParaRPr lang="en-US" sz="2000" dirty="0" smtClean="0">
              <a:solidFill>
                <a:srgbClr val="03136A"/>
              </a:solidFill>
            </a:endParaRPr>
          </a:p>
          <a:p>
            <a:endParaRPr lang="en-US" sz="2000" dirty="0" smtClean="0">
              <a:solidFill>
                <a:srgbClr val="03136A"/>
              </a:solidFill>
            </a:endParaRPr>
          </a:p>
          <a:p>
            <a:endParaRPr lang="en-US" sz="2000" dirty="0" smtClean="0">
              <a:solidFill>
                <a:srgbClr val="03136A"/>
              </a:solidFill>
            </a:endParaRPr>
          </a:p>
          <a:p>
            <a:endParaRPr lang="en-US" sz="2000" dirty="0">
              <a:solidFill>
                <a:srgbClr val="03136A"/>
              </a:solidFill>
            </a:endParaRPr>
          </a:p>
        </p:txBody>
      </p:sp>
    </p:spTree>
    <p:extLst>
      <p:ext uri="{BB962C8B-B14F-4D97-AF65-F5344CB8AC3E}">
        <p14:creationId xmlns:p14="http://schemas.microsoft.com/office/powerpoint/2010/main" val="2006074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762000"/>
            <a:ext cx="6934200" cy="715963"/>
          </a:xfrm>
        </p:spPr>
        <p:txBody>
          <a:bodyPr/>
          <a:lstStyle/>
          <a:p>
            <a:r>
              <a:rPr lang="en-US" altLang="en-US" sz="4000" dirty="0" smtClean="0">
                <a:solidFill>
                  <a:srgbClr val="03136A"/>
                </a:solidFill>
              </a:rPr>
              <a:t>Agenda</a:t>
            </a:r>
            <a:endParaRPr lang="en-US" altLang="en-US" sz="4000" dirty="0">
              <a:solidFill>
                <a:srgbClr val="03136A"/>
              </a:solidFill>
            </a:endParaRPr>
          </a:p>
        </p:txBody>
      </p:sp>
      <p:sp>
        <p:nvSpPr>
          <p:cNvPr id="60419" name="Rectangle 3"/>
          <p:cNvSpPr>
            <a:spLocks noGrp="1" noChangeArrowheads="1"/>
          </p:cNvSpPr>
          <p:nvPr>
            <p:ph type="body" idx="1"/>
          </p:nvPr>
        </p:nvSpPr>
        <p:spPr>
          <a:xfrm>
            <a:off x="1981200" y="1600200"/>
            <a:ext cx="6934200" cy="4267200"/>
          </a:xfrm>
        </p:spPr>
        <p:txBody>
          <a:bodyPr/>
          <a:lstStyle/>
          <a:p>
            <a:pPr>
              <a:lnSpc>
                <a:spcPct val="80000"/>
              </a:lnSpc>
            </a:pPr>
            <a:r>
              <a:rPr lang="en-US" altLang="ko-KR" sz="2400" dirty="0" smtClean="0">
                <a:solidFill>
                  <a:srgbClr val="03136A"/>
                </a:solidFill>
                <a:ea typeface="굴림" panose="020B0600000101010101" charset="-127"/>
              </a:rPr>
              <a:t>Identify Performance Gap 1</a:t>
            </a:r>
          </a:p>
          <a:p>
            <a:pPr>
              <a:lnSpc>
                <a:spcPct val="80000"/>
              </a:lnSpc>
            </a:pPr>
            <a:r>
              <a:rPr lang="en-US" altLang="ko-KR" sz="2400" dirty="0">
                <a:solidFill>
                  <a:srgbClr val="03136A"/>
                </a:solidFill>
                <a:ea typeface="굴림" panose="020B0600000101010101" charset="-127"/>
              </a:rPr>
              <a:t>Identify Performance Gap </a:t>
            </a:r>
            <a:r>
              <a:rPr lang="en-US" altLang="ko-KR" sz="2400" dirty="0" smtClean="0">
                <a:solidFill>
                  <a:srgbClr val="03136A"/>
                </a:solidFill>
                <a:ea typeface="굴림" panose="020B0600000101010101" charset="-127"/>
              </a:rPr>
              <a:t>2</a:t>
            </a:r>
            <a:endParaRPr lang="en-US" altLang="ko-KR" sz="2400" dirty="0">
              <a:solidFill>
                <a:srgbClr val="03136A"/>
              </a:solidFill>
              <a:ea typeface="굴림" panose="020B0600000101010101" charset="-127"/>
            </a:endParaRPr>
          </a:p>
          <a:p>
            <a:pPr>
              <a:lnSpc>
                <a:spcPct val="80000"/>
              </a:lnSpc>
            </a:pPr>
            <a:r>
              <a:rPr lang="en-US" altLang="ko-KR" sz="2400" dirty="0">
                <a:solidFill>
                  <a:srgbClr val="03136A"/>
                </a:solidFill>
                <a:ea typeface="굴림" panose="020B0600000101010101" charset="-127"/>
              </a:rPr>
              <a:t>Identify Performance Gap </a:t>
            </a:r>
            <a:r>
              <a:rPr lang="en-US" altLang="ko-KR" sz="2400" dirty="0" smtClean="0">
                <a:solidFill>
                  <a:srgbClr val="03136A"/>
                </a:solidFill>
                <a:ea typeface="굴림" panose="020B0600000101010101" charset="-127"/>
              </a:rPr>
              <a:t>3</a:t>
            </a:r>
            <a:endParaRPr lang="en-US" altLang="ko-KR" sz="2400" dirty="0">
              <a:solidFill>
                <a:srgbClr val="03136A"/>
              </a:solidFill>
              <a:ea typeface="굴림" panose="020B0600000101010101" charset="-127"/>
            </a:endParaRPr>
          </a:p>
          <a:p>
            <a:pPr>
              <a:lnSpc>
                <a:spcPct val="80000"/>
              </a:lnSpc>
            </a:pPr>
            <a:r>
              <a:rPr lang="en-US" altLang="ko-KR" sz="2400" dirty="0">
                <a:solidFill>
                  <a:srgbClr val="03136A"/>
                </a:solidFill>
                <a:ea typeface="굴림" panose="020B0600000101010101" charset="-127"/>
              </a:rPr>
              <a:t>Identify Performance Gap </a:t>
            </a:r>
            <a:r>
              <a:rPr lang="en-US" altLang="ko-KR" sz="2400" dirty="0" smtClean="0">
                <a:solidFill>
                  <a:srgbClr val="03136A"/>
                </a:solidFill>
                <a:ea typeface="굴림" panose="020B0600000101010101" charset="-127"/>
              </a:rPr>
              <a:t>4</a:t>
            </a:r>
          </a:p>
          <a:p>
            <a:pPr>
              <a:lnSpc>
                <a:spcPct val="80000"/>
              </a:lnSpc>
            </a:pPr>
            <a:r>
              <a:rPr lang="en-US" altLang="ko-KR" sz="2400" dirty="0" smtClean="0">
                <a:solidFill>
                  <a:srgbClr val="03136A"/>
                </a:solidFill>
                <a:ea typeface="굴림" panose="020B0600000101010101" charset="-127"/>
              </a:rPr>
              <a:t>Short-Term Performance Goals</a:t>
            </a:r>
          </a:p>
          <a:p>
            <a:pPr>
              <a:lnSpc>
                <a:spcPct val="80000"/>
              </a:lnSpc>
            </a:pPr>
            <a:r>
              <a:rPr lang="en-US" altLang="ko-KR" sz="2400" dirty="0" smtClean="0">
                <a:solidFill>
                  <a:srgbClr val="03136A"/>
                </a:solidFill>
                <a:ea typeface="굴림" panose="020B0600000101010101" charset="-127"/>
              </a:rPr>
              <a:t>Long-Term Performance Goals</a:t>
            </a:r>
          </a:p>
          <a:p>
            <a:pPr>
              <a:lnSpc>
                <a:spcPct val="80000"/>
              </a:lnSpc>
            </a:pPr>
            <a:r>
              <a:rPr lang="en-US" altLang="ko-KR" sz="2400" dirty="0" smtClean="0">
                <a:solidFill>
                  <a:srgbClr val="03136A"/>
                </a:solidFill>
                <a:ea typeface="굴림" panose="020B0600000101010101" charset="-127"/>
              </a:rPr>
              <a:t>Permanent Change Component 1</a:t>
            </a:r>
          </a:p>
          <a:p>
            <a:pPr>
              <a:lnSpc>
                <a:spcPct val="80000"/>
              </a:lnSpc>
            </a:pPr>
            <a:r>
              <a:rPr lang="en-US" altLang="ko-KR" sz="2400" dirty="0" smtClean="0">
                <a:solidFill>
                  <a:srgbClr val="03136A"/>
                </a:solidFill>
                <a:ea typeface="굴림" panose="020B0600000101010101" charset="-127"/>
              </a:rPr>
              <a:t>Permanent Change Component 2</a:t>
            </a:r>
          </a:p>
          <a:p>
            <a:pPr>
              <a:lnSpc>
                <a:spcPct val="80000"/>
              </a:lnSpc>
            </a:pPr>
            <a:r>
              <a:rPr lang="en-US" altLang="ko-KR" sz="2400" dirty="0" smtClean="0">
                <a:solidFill>
                  <a:srgbClr val="03136A"/>
                </a:solidFill>
                <a:ea typeface="굴림" panose="020B0600000101010101" charset="-127"/>
              </a:rPr>
              <a:t>Trigger Point Missed Target 1</a:t>
            </a:r>
          </a:p>
          <a:p>
            <a:pPr>
              <a:lnSpc>
                <a:spcPct val="80000"/>
              </a:lnSpc>
            </a:pPr>
            <a:r>
              <a:rPr lang="en-US" altLang="ko-KR" sz="2400" dirty="0" smtClean="0">
                <a:solidFill>
                  <a:srgbClr val="03136A"/>
                </a:solidFill>
                <a:ea typeface="굴림" panose="020B0600000101010101" charset="-127"/>
              </a:rPr>
              <a:t>Trigger Point Missed Target 2</a:t>
            </a:r>
          </a:p>
          <a:p>
            <a:pPr>
              <a:lnSpc>
                <a:spcPct val="80000"/>
              </a:lnSpc>
            </a:pPr>
            <a:r>
              <a:rPr lang="en-US" altLang="ko-KR" sz="2400" dirty="0" smtClean="0">
                <a:solidFill>
                  <a:srgbClr val="03136A"/>
                </a:solidFill>
                <a:ea typeface="굴림" panose="020B0600000101010101" charset="-127"/>
              </a:rPr>
              <a:t>Training Strategy 1</a:t>
            </a:r>
          </a:p>
          <a:p>
            <a:pPr>
              <a:lnSpc>
                <a:spcPct val="80000"/>
              </a:lnSpc>
            </a:pPr>
            <a:r>
              <a:rPr lang="en-US" altLang="ko-KR" sz="2400" dirty="0" smtClean="0">
                <a:solidFill>
                  <a:srgbClr val="03136A"/>
                </a:solidFill>
                <a:ea typeface="굴림" panose="020B0600000101010101" charset="-127"/>
              </a:rPr>
              <a:t>Training Strategy 2</a:t>
            </a:r>
          </a:p>
          <a:p>
            <a:pPr>
              <a:lnSpc>
                <a:spcPct val="80000"/>
              </a:lnSpc>
            </a:pPr>
            <a:r>
              <a:rPr lang="en-US" altLang="en-US" sz="2400" dirty="0" smtClean="0">
                <a:solidFill>
                  <a:srgbClr val="03136A"/>
                </a:solidFill>
                <a:ea typeface="굴림" panose="020B0600000101010101" charset="-127"/>
              </a:rPr>
              <a:t>References</a:t>
            </a:r>
            <a:endParaRPr lang="en-US" altLang="en-US" sz="2400" dirty="0" smtClean="0">
              <a:solidFill>
                <a:srgbClr val="03136A"/>
              </a:solidFill>
              <a:ea typeface="굴림" panose="020B0600000101010101" charset="-127"/>
            </a:endParaRPr>
          </a:p>
          <a:p>
            <a:pPr>
              <a:lnSpc>
                <a:spcPct val="80000"/>
              </a:lnSpc>
            </a:pPr>
            <a:endParaRPr lang="en-US" altLang="en-US" sz="1800" dirty="0" smtClean="0">
              <a:solidFill>
                <a:srgbClr val="03136A"/>
              </a:solidFill>
              <a:ea typeface="굴림" panose="020B0600000101010101" charset="-127"/>
            </a:endParaRPr>
          </a:p>
          <a:p>
            <a:pPr>
              <a:lnSpc>
                <a:spcPct val="80000"/>
              </a:lnSpc>
            </a:pPr>
            <a:endParaRPr lang="en-US" altLang="en-US" sz="1800" dirty="0" smtClean="0">
              <a:solidFill>
                <a:srgbClr val="03136A"/>
              </a:solidFill>
              <a:ea typeface="굴림" panose="020B0600000101010101" charset="-127"/>
            </a:endParaRPr>
          </a:p>
          <a:p>
            <a:pPr>
              <a:lnSpc>
                <a:spcPct val="80000"/>
              </a:lnSpc>
            </a:pPr>
            <a:endParaRPr lang="en-US" altLang="en-US" sz="1800" dirty="0" smtClean="0">
              <a:solidFill>
                <a:srgbClr val="03136A"/>
              </a:solidFill>
              <a:ea typeface="굴림" panose="020B0600000101010101" charset="-127"/>
            </a:endParaRPr>
          </a:p>
          <a:p>
            <a:pPr>
              <a:lnSpc>
                <a:spcPct val="80000"/>
              </a:lnSpc>
            </a:pPr>
            <a:endParaRPr lang="en-US" altLang="en-US" sz="1800" dirty="0" smtClean="0">
              <a:solidFill>
                <a:srgbClr val="03136A"/>
              </a:solidFill>
              <a:ea typeface="굴림" panose="020B0600000101010101" charset="-127"/>
            </a:endParaRPr>
          </a:p>
          <a:p>
            <a:pPr>
              <a:lnSpc>
                <a:spcPct val="80000"/>
              </a:lnSpc>
            </a:pPr>
            <a:endParaRPr lang="en-US" altLang="en-US" sz="1800" dirty="0" smtClean="0">
              <a:solidFill>
                <a:srgbClr val="03136A"/>
              </a:solidFill>
              <a:ea typeface="굴림" panose="020B0600000101010101" charset="-127"/>
            </a:endParaRPr>
          </a:p>
          <a:p>
            <a:pPr>
              <a:lnSpc>
                <a:spcPct val="80000"/>
              </a:lnSpc>
            </a:pPr>
            <a:endParaRPr lang="en-US" altLang="en-US" sz="1800" dirty="0" smtClean="0">
              <a:solidFill>
                <a:srgbClr val="03136A"/>
              </a:solidFill>
              <a:ea typeface="굴림" panose="020B0600000101010101" charset="-127"/>
            </a:endParaRPr>
          </a:p>
          <a:p>
            <a:pPr>
              <a:lnSpc>
                <a:spcPct val="80000"/>
              </a:lnSpc>
            </a:pPr>
            <a:r>
              <a:rPr lang="en-US" altLang="en-US" sz="1800" dirty="0" smtClean="0">
                <a:solidFill>
                  <a:srgbClr val="03136A"/>
                </a:solidFill>
                <a:ea typeface="굴림" panose="020B0600000101010101" charset="-127"/>
              </a:rPr>
              <a:t> </a:t>
            </a:r>
          </a:p>
          <a:p>
            <a:pPr>
              <a:lnSpc>
                <a:spcPct val="80000"/>
              </a:lnSpc>
            </a:pPr>
            <a:endParaRPr lang="en-US" altLang="en-US" sz="1800" dirty="0" smtClean="0">
              <a:solidFill>
                <a:srgbClr val="03136A"/>
              </a:solidFill>
              <a:ea typeface="굴림" panose="020B0600000101010101" charset="-127"/>
            </a:endParaRPr>
          </a:p>
          <a:p>
            <a:pPr>
              <a:lnSpc>
                <a:spcPct val="80000"/>
              </a:lnSpc>
            </a:pPr>
            <a:endParaRPr lang="en-US" altLang="en-US" sz="18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8686800" cy="381000"/>
          </a:xfrm>
        </p:spPr>
        <p:txBody>
          <a:bodyPr/>
          <a:lstStyle/>
          <a:p>
            <a:r>
              <a:rPr lang="en-US" sz="4000" dirty="0" smtClean="0">
                <a:solidFill>
                  <a:srgbClr val="03136A"/>
                </a:solidFill>
              </a:rPr>
              <a:t>Identify Performance Gaps 1</a:t>
            </a:r>
            <a:endParaRPr lang="en-US" sz="4000" dirty="0">
              <a:solidFill>
                <a:srgbClr val="03136A"/>
              </a:solidFill>
            </a:endParaRPr>
          </a:p>
        </p:txBody>
      </p:sp>
      <p:sp>
        <p:nvSpPr>
          <p:cNvPr id="3" name="Content Placeholder 2"/>
          <p:cNvSpPr>
            <a:spLocks noGrp="1"/>
          </p:cNvSpPr>
          <p:nvPr>
            <p:ph idx="1"/>
          </p:nvPr>
        </p:nvSpPr>
        <p:spPr>
          <a:xfrm>
            <a:off x="381000" y="1295400"/>
            <a:ext cx="8534400" cy="4191000"/>
          </a:xfrm>
        </p:spPr>
        <p:txBody>
          <a:bodyPr/>
          <a:lstStyle/>
          <a:p>
            <a:r>
              <a:rPr lang="en-US" sz="2400" dirty="0" smtClean="0">
                <a:solidFill>
                  <a:srgbClr val="03136A"/>
                </a:solidFill>
              </a:rPr>
              <a:t>Training Gaps-Bram has projected 60 new jobs in three years however, the training needs should an action plan to gradually schedule training each year(Intrahealth,2015). New businesses tend to concentrate on current training needs versus projected training needs including cost. The performance of the newly training individuals could effect performance clauses. </a:t>
            </a:r>
          </a:p>
          <a:p>
            <a:r>
              <a:rPr lang="en-US" sz="2400" dirty="0" smtClean="0">
                <a:solidFill>
                  <a:srgbClr val="03136A"/>
                </a:solidFill>
              </a:rPr>
              <a:t>Analyze types of positions needed</a:t>
            </a:r>
          </a:p>
          <a:p>
            <a:r>
              <a:rPr lang="en-US" sz="2400" dirty="0" smtClean="0">
                <a:solidFill>
                  <a:srgbClr val="03136A"/>
                </a:solidFill>
              </a:rPr>
              <a:t>Action Plan with timeline due dates </a:t>
            </a:r>
          </a:p>
          <a:p>
            <a:r>
              <a:rPr lang="en-US" sz="2400" dirty="0" smtClean="0">
                <a:solidFill>
                  <a:srgbClr val="03136A"/>
                </a:solidFill>
              </a:rPr>
              <a:t>Analyze the cost of new training present and future</a:t>
            </a:r>
          </a:p>
          <a:p>
            <a:r>
              <a:rPr lang="en-US" sz="2400" dirty="0" smtClean="0">
                <a:solidFill>
                  <a:srgbClr val="03136A"/>
                </a:solidFill>
              </a:rPr>
              <a:t>Analyze and identify any training deficiencies</a:t>
            </a:r>
          </a:p>
          <a:p>
            <a:r>
              <a:rPr lang="en-US" sz="2400" dirty="0" smtClean="0">
                <a:solidFill>
                  <a:srgbClr val="03136A"/>
                </a:solidFill>
              </a:rPr>
              <a:t>Who are the target audience or employees</a:t>
            </a:r>
          </a:p>
          <a:p>
            <a:r>
              <a:rPr lang="en-US" sz="2400" dirty="0" smtClean="0">
                <a:solidFill>
                  <a:srgbClr val="03136A"/>
                </a:solidFill>
              </a:rPr>
              <a:t>Identify current practices and best benchmarked practices</a:t>
            </a:r>
          </a:p>
          <a:p>
            <a:r>
              <a:rPr lang="en-US" sz="2400" dirty="0" smtClean="0">
                <a:solidFill>
                  <a:srgbClr val="03136A"/>
                </a:solidFill>
              </a:rPr>
              <a:t>Assessment of barriers perceived and future barriers </a:t>
            </a:r>
            <a:r>
              <a:rPr lang="en-US" sz="2400" dirty="0" smtClean="0">
                <a:solidFill>
                  <a:srgbClr val="03136A"/>
                </a:solidFill>
              </a:rPr>
              <a:t>   </a:t>
            </a:r>
            <a:endParaRPr lang="en-US" sz="2400" dirty="0">
              <a:solidFill>
                <a:srgbClr val="03136A"/>
              </a:solidFill>
            </a:endParaRPr>
          </a:p>
        </p:txBody>
      </p:sp>
    </p:spTree>
    <p:extLst>
      <p:ext uri="{BB962C8B-B14F-4D97-AF65-F5344CB8AC3E}">
        <p14:creationId xmlns:p14="http://schemas.microsoft.com/office/powerpoint/2010/main" val="16182329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8686800" cy="381000"/>
          </a:xfrm>
        </p:spPr>
        <p:txBody>
          <a:bodyPr/>
          <a:lstStyle/>
          <a:p>
            <a:r>
              <a:rPr lang="en-US" sz="4000" dirty="0" smtClean="0">
                <a:solidFill>
                  <a:srgbClr val="03136A"/>
                </a:solidFill>
              </a:rPr>
              <a:t>Identify Performance Gap 2</a:t>
            </a:r>
            <a:endParaRPr lang="en-US" sz="4000" dirty="0">
              <a:solidFill>
                <a:srgbClr val="03136A"/>
              </a:solidFill>
            </a:endParaRPr>
          </a:p>
        </p:txBody>
      </p:sp>
      <p:sp>
        <p:nvSpPr>
          <p:cNvPr id="3" name="Content Placeholder 2"/>
          <p:cNvSpPr>
            <a:spLocks noGrp="1"/>
          </p:cNvSpPr>
          <p:nvPr>
            <p:ph idx="1"/>
          </p:nvPr>
        </p:nvSpPr>
        <p:spPr>
          <a:xfrm>
            <a:off x="381000" y="1295400"/>
            <a:ext cx="8534400" cy="4191000"/>
          </a:xfrm>
        </p:spPr>
        <p:txBody>
          <a:bodyPr/>
          <a:lstStyle/>
          <a:p>
            <a:r>
              <a:rPr lang="en-US" sz="2400" dirty="0" smtClean="0">
                <a:solidFill>
                  <a:srgbClr val="03136A"/>
                </a:solidFill>
              </a:rPr>
              <a:t>Certification Gaps-Bram needs to analyze the gaps in certifications because some positions dealing with machinery will require certifications that make take 18 months more.</a:t>
            </a:r>
            <a:r>
              <a:rPr lang="en-US" sz="2400" dirty="0" smtClean="0">
                <a:solidFill>
                  <a:srgbClr val="03136A"/>
                </a:solidFill>
              </a:rPr>
              <a:t> The performance learning curve of the new certify employees must be considered to ensure meeting performance clauses during the certification periods(AHRQ,</a:t>
            </a:r>
            <a:r>
              <a:rPr lang="en-US" sz="2400" dirty="0" smtClean="0">
                <a:solidFill>
                  <a:srgbClr val="03136A"/>
                </a:solidFill>
              </a:rPr>
              <a:t>2015).</a:t>
            </a:r>
          </a:p>
          <a:p>
            <a:r>
              <a:rPr lang="en-US" sz="2400" dirty="0" smtClean="0">
                <a:solidFill>
                  <a:srgbClr val="03136A"/>
                </a:solidFill>
              </a:rPr>
              <a:t>How many certifications will be required </a:t>
            </a:r>
          </a:p>
          <a:p>
            <a:r>
              <a:rPr lang="en-US" sz="2400" dirty="0" smtClean="0">
                <a:solidFill>
                  <a:srgbClr val="03136A"/>
                </a:solidFill>
              </a:rPr>
              <a:t>What safety training and requirements</a:t>
            </a:r>
          </a:p>
          <a:p>
            <a:r>
              <a:rPr lang="en-US" sz="2400" dirty="0" smtClean="0">
                <a:solidFill>
                  <a:srgbClr val="03136A"/>
                </a:solidFill>
              </a:rPr>
              <a:t>Which positions require additional licenses and certifications</a:t>
            </a:r>
          </a:p>
          <a:p>
            <a:r>
              <a:rPr lang="en-US" sz="2400" dirty="0" smtClean="0">
                <a:solidFill>
                  <a:srgbClr val="03136A"/>
                </a:solidFill>
              </a:rPr>
              <a:t>Which positions have state and federal requirements for certifications</a:t>
            </a:r>
          </a:p>
          <a:p>
            <a:r>
              <a:rPr lang="en-US" sz="2400" dirty="0" smtClean="0">
                <a:solidFill>
                  <a:srgbClr val="03136A"/>
                </a:solidFill>
              </a:rPr>
              <a:t>Which positions will require retraining certifications each year</a:t>
            </a:r>
          </a:p>
          <a:p>
            <a:endParaRPr lang="en-US" sz="2400" dirty="0">
              <a:solidFill>
                <a:srgbClr val="03136A"/>
              </a:solidFill>
            </a:endParaRPr>
          </a:p>
        </p:txBody>
      </p:sp>
    </p:spTree>
    <p:extLst>
      <p:ext uri="{BB962C8B-B14F-4D97-AF65-F5344CB8AC3E}">
        <p14:creationId xmlns:p14="http://schemas.microsoft.com/office/powerpoint/2010/main" val="2332609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8686800" cy="381000"/>
          </a:xfrm>
        </p:spPr>
        <p:txBody>
          <a:bodyPr/>
          <a:lstStyle/>
          <a:p>
            <a:r>
              <a:rPr lang="en-US" sz="4000" dirty="0" smtClean="0">
                <a:solidFill>
                  <a:srgbClr val="03136A"/>
                </a:solidFill>
              </a:rPr>
              <a:t>Identify Performance Gap 3</a:t>
            </a:r>
            <a:endParaRPr lang="en-US" sz="4000" dirty="0">
              <a:solidFill>
                <a:srgbClr val="03136A"/>
              </a:solidFill>
            </a:endParaRPr>
          </a:p>
        </p:txBody>
      </p:sp>
      <p:sp>
        <p:nvSpPr>
          <p:cNvPr id="3" name="Content Placeholder 2"/>
          <p:cNvSpPr>
            <a:spLocks noGrp="1"/>
          </p:cNvSpPr>
          <p:nvPr>
            <p:ph idx="1"/>
          </p:nvPr>
        </p:nvSpPr>
        <p:spPr>
          <a:xfrm>
            <a:off x="381000" y="1295400"/>
            <a:ext cx="8534400" cy="4191000"/>
          </a:xfrm>
        </p:spPr>
        <p:txBody>
          <a:bodyPr/>
          <a:lstStyle/>
          <a:p>
            <a:r>
              <a:rPr lang="en-US" sz="2400" dirty="0" smtClean="0">
                <a:solidFill>
                  <a:srgbClr val="03136A"/>
                </a:solidFill>
              </a:rPr>
              <a:t>Training Gap-Compliance</a:t>
            </a:r>
            <a:r>
              <a:rPr lang="en-US" sz="2400" b="1" dirty="0">
                <a:solidFill>
                  <a:srgbClr val="03136A"/>
                </a:solidFill>
              </a:rPr>
              <a:t>:</a:t>
            </a:r>
            <a:r>
              <a:rPr lang="en-US" sz="2400" dirty="0">
                <a:solidFill>
                  <a:srgbClr val="03136A"/>
                </a:solidFill>
              </a:rPr>
              <a:t> Improving production investing in six to eight more presses with clamping force of 550 to 1440 tons(Lauzon,2015). </a:t>
            </a:r>
            <a:endParaRPr lang="en-US" sz="2400" dirty="0" smtClean="0">
              <a:solidFill>
                <a:srgbClr val="03136A"/>
              </a:solidFill>
            </a:endParaRPr>
          </a:p>
          <a:p>
            <a:r>
              <a:rPr lang="en-US" sz="2400" dirty="0" smtClean="0">
                <a:solidFill>
                  <a:srgbClr val="03136A"/>
                </a:solidFill>
              </a:rPr>
              <a:t>Identify the maintenance requirements that might impact performance</a:t>
            </a:r>
          </a:p>
          <a:p>
            <a:r>
              <a:rPr lang="en-US" sz="2400" dirty="0" smtClean="0">
                <a:solidFill>
                  <a:srgbClr val="03136A"/>
                </a:solidFill>
              </a:rPr>
              <a:t>Identify gaps in performance based on machine down time for maintenance</a:t>
            </a:r>
          </a:p>
          <a:p>
            <a:r>
              <a:rPr lang="en-US" sz="2400" dirty="0" smtClean="0">
                <a:solidFill>
                  <a:srgbClr val="03136A"/>
                </a:solidFill>
              </a:rPr>
              <a:t>Identify  potential compliance and quality factors that might slow down performance  </a:t>
            </a:r>
          </a:p>
          <a:p>
            <a:r>
              <a:rPr lang="en-US" sz="2400" dirty="0" smtClean="0">
                <a:solidFill>
                  <a:srgbClr val="03136A"/>
                </a:solidFill>
              </a:rPr>
              <a:t>Identify the impact of presses with stronger clamping force on the product  </a:t>
            </a:r>
            <a:endParaRPr lang="en-US" sz="2400" dirty="0">
              <a:solidFill>
                <a:srgbClr val="03136A"/>
              </a:solidFill>
            </a:endParaRPr>
          </a:p>
        </p:txBody>
      </p:sp>
    </p:spTree>
    <p:extLst>
      <p:ext uri="{BB962C8B-B14F-4D97-AF65-F5344CB8AC3E}">
        <p14:creationId xmlns:p14="http://schemas.microsoft.com/office/powerpoint/2010/main" val="1273579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8686800" cy="381000"/>
          </a:xfrm>
        </p:spPr>
        <p:txBody>
          <a:bodyPr/>
          <a:lstStyle/>
          <a:p>
            <a:r>
              <a:rPr lang="en-US" sz="4000" dirty="0" smtClean="0">
                <a:solidFill>
                  <a:srgbClr val="03136A"/>
                </a:solidFill>
              </a:rPr>
              <a:t>Identify Performance Gap 4</a:t>
            </a:r>
            <a:endParaRPr lang="en-US" sz="4000" dirty="0">
              <a:solidFill>
                <a:srgbClr val="03136A"/>
              </a:solidFill>
            </a:endParaRPr>
          </a:p>
        </p:txBody>
      </p:sp>
      <p:sp>
        <p:nvSpPr>
          <p:cNvPr id="3" name="Content Placeholder 2"/>
          <p:cNvSpPr>
            <a:spLocks noGrp="1"/>
          </p:cNvSpPr>
          <p:nvPr>
            <p:ph idx="1"/>
          </p:nvPr>
        </p:nvSpPr>
        <p:spPr>
          <a:xfrm>
            <a:off x="381000" y="1295400"/>
            <a:ext cx="8534400" cy="4191000"/>
          </a:xfrm>
        </p:spPr>
        <p:txBody>
          <a:bodyPr/>
          <a:lstStyle/>
          <a:p>
            <a:r>
              <a:rPr lang="en-US" sz="2400" dirty="0">
                <a:solidFill>
                  <a:srgbClr val="03136A"/>
                </a:solidFill>
              </a:rPr>
              <a:t>Analytic Approach: Improved diagnostic approach to injection </a:t>
            </a:r>
            <a:r>
              <a:rPr lang="en-US" sz="2400" dirty="0" smtClean="0">
                <a:solidFill>
                  <a:srgbClr val="03136A"/>
                </a:solidFill>
              </a:rPr>
              <a:t>molding. Analytical </a:t>
            </a:r>
            <a:r>
              <a:rPr lang="en-US" sz="2400" dirty="0">
                <a:solidFill>
                  <a:srgbClr val="03136A"/>
                </a:solidFill>
              </a:rPr>
              <a:t>approach to evaluating diagnostic-utilizing measurements of performance by the success rate of injection </a:t>
            </a:r>
            <a:r>
              <a:rPr lang="en-US" sz="2400" dirty="0" smtClean="0">
                <a:solidFill>
                  <a:srgbClr val="03136A"/>
                </a:solidFill>
              </a:rPr>
              <a:t>molding</a:t>
            </a:r>
          </a:p>
          <a:p>
            <a:r>
              <a:rPr lang="en-US" sz="2400" dirty="0" smtClean="0">
                <a:solidFill>
                  <a:srgbClr val="03136A"/>
                </a:solidFill>
              </a:rPr>
              <a:t>Identify the impact of the injection molding on performance</a:t>
            </a:r>
          </a:p>
          <a:p>
            <a:r>
              <a:rPr lang="en-US" sz="2400" dirty="0" smtClean="0">
                <a:solidFill>
                  <a:srgbClr val="03136A"/>
                </a:solidFill>
              </a:rPr>
              <a:t>Identify estimated budget for future maintenance of diagnostic equipment(Yao, Chun &amp; Fan-Ru,2008). </a:t>
            </a:r>
          </a:p>
          <a:p>
            <a:r>
              <a:rPr lang="en-US" sz="2400" dirty="0" smtClean="0">
                <a:solidFill>
                  <a:srgbClr val="03136A"/>
                </a:solidFill>
              </a:rPr>
              <a:t>Identify the number of additional workers need to be training on the new diagnostic approach </a:t>
            </a:r>
          </a:p>
          <a:p>
            <a:r>
              <a:rPr lang="en-US" sz="2400" dirty="0" smtClean="0">
                <a:solidFill>
                  <a:srgbClr val="03136A"/>
                </a:solidFill>
              </a:rPr>
              <a:t>How many units can be produced and will the production goals be decrease or increase with new rate of injection molding </a:t>
            </a:r>
          </a:p>
          <a:p>
            <a:endParaRPr lang="en-US" sz="2400" dirty="0">
              <a:solidFill>
                <a:srgbClr val="03136A"/>
              </a:solidFill>
            </a:endParaRPr>
          </a:p>
          <a:p>
            <a:endParaRPr lang="en-US" sz="2400" dirty="0">
              <a:solidFill>
                <a:srgbClr val="4D4D4D"/>
              </a:solidFill>
            </a:endParaRPr>
          </a:p>
        </p:txBody>
      </p:sp>
    </p:spTree>
    <p:extLst>
      <p:ext uri="{BB962C8B-B14F-4D97-AF65-F5344CB8AC3E}">
        <p14:creationId xmlns:p14="http://schemas.microsoft.com/office/powerpoint/2010/main" val="29853052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8686800" cy="381000"/>
          </a:xfrm>
        </p:spPr>
        <p:txBody>
          <a:bodyPr/>
          <a:lstStyle/>
          <a:p>
            <a:r>
              <a:rPr lang="en-US" sz="4000" dirty="0" smtClean="0">
                <a:solidFill>
                  <a:srgbClr val="03136A"/>
                </a:solidFill>
              </a:rPr>
              <a:t>Short-Term Performance Goals</a:t>
            </a:r>
            <a:r>
              <a:rPr lang="en-US" sz="4000" dirty="0" smtClean="0">
                <a:solidFill>
                  <a:srgbClr val="03136A"/>
                </a:solidFill>
              </a:rPr>
              <a:t/>
            </a:r>
            <a:br>
              <a:rPr lang="en-US" sz="4000" dirty="0" smtClean="0">
                <a:solidFill>
                  <a:srgbClr val="03136A"/>
                </a:solidFill>
              </a:rPr>
            </a:br>
            <a:endParaRPr lang="en-US" sz="4000" dirty="0">
              <a:solidFill>
                <a:srgbClr val="03136A"/>
              </a:solidFill>
            </a:endParaRPr>
          </a:p>
        </p:txBody>
      </p:sp>
      <p:sp>
        <p:nvSpPr>
          <p:cNvPr id="3" name="Content Placeholder 2"/>
          <p:cNvSpPr>
            <a:spLocks noGrp="1"/>
          </p:cNvSpPr>
          <p:nvPr>
            <p:ph idx="1"/>
          </p:nvPr>
        </p:nvSpPr>
        <p:spPr>
          <a:xfrm>
            <a:off x="228600" y="1524000"/>
            <a:ext cx="8915400" cy="4191000"/>
          </a:xfrm>
        </p:spPr>
        <p:txBody>
          <a:bodyPr/>
          <a:lstStyle/>
          <a:p>
            <a:r>
              <a:rPr lang="en-US" sz="3000" dirty="0" smtClean="0">
                <a:solidFill>
                  <a:srgbClr val="03136A"/>
                </a:solidFill>
              </a:rPr>
              <a:t>90 day performanc</a:t>
            </a:r>
            <a:r>
              <a:rPr lang="en-US" sz="3000" dirty="0" smtClean="0">
                <a:solidFill>
                  <a:srgbClr val="03136A"/>
                </a:solidFill>
              </a:rPr>
              <a:t>e reviews(Williams &amp; Media,2015)</a:t>
            </a:r>
          </a:p>
          <a:p>
            <a:r>
              <a:rPr lang="en-US" sz="3000" dirty="0" smtClean="0">
                <a:solidFill>
                  <a:srgbClr val="03136A"/>
                </a:solidFill>
              </a:rPr>
              <a:t>6 month performance reviews</a:t>
            </a:r>
          </a:p>
          <a:p>
            <a:r>
              <a:rPr lang="en-US" sz="3000" dirty="0" smtClean="0">
                <a:solidFill>
                  <a:srgbClr val="03136A"/>
                </a:solidFill>
              </a:rPr>
              <a:t>Less than 1% quality errors in 1 year</a:t>
            </a:r>
          </a:p>
          <a:p>
            <a:r>
              <a:rPr lang="en-US" sz="3000" dirty="0" smtClean="0">
                <a:solidFill>
                  <a:srgbClr val="03136A"/>
                </a:solidFill>
              </a:rPr>
              <a:t>At least 50% of staff trained and certifications</a:t>
            </a:r>
          </a:p>
          <a:p>
            <a:r>
              <a:rPr lang="en-US" sz="3000" dirty="0" smtClean="0">
                <a:solidFill>
                  <a:srgbClr val="03136A"/>
                </a:solidFill>
              </a:rPr>
              <a:t>Management training models implemented and roll out within 3 months</a:t>
            </a:r>
          </a:p>
          <a:p>
            <a:r>
              <a:rPr lang="en-US" sz="3000" dirty="0" smtClean="0">
                <a:solidFill>
                  <a:srgbClr val="03136A"/>
                </a:solidFill>
              </a:rPr>
              <a:t>Employee training models implemented and roll out within 60 days and completed</a:t>
            </a:r>
            <a:endParaRPr lang="en-US" sz="3000" dirty="0">
              <a:solidFill>
                <a:srgbClr val="03136A"/>
              </a:solidFill>
            </a:endParaRPr>
          </a:p>
        </p:txBody>
      </p:sp>
    </p:spTree>
    <p:extLst>
      <p:ext uri="{BB962C8B-B14F-4D97-AF65-F5344CB8AC3E}">
        <p14:creationId xmlns:p14="http://schemas.microsoft.com/office/powerpoint/2010/main" val="3594461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8686800" cy="381000"/>
          </a:xfrm>
        </p:spPr>
        <p:txBody>
          <a:bodyPr/>
          <a:lstStyle/>
          <a:p>
            <a:r>
              <a:rPr lang="en-US" sz="4000" dirty="0" smtClean="0">
                <a:solidFill>
                  <a:srgbClr val="03136A"/>
                </a:solidFill>
              </a:rPr>
              <a:t>Long-Term Performance Goals</a:t>
            </a:r>
            <a:r>
              <a:rPr lang="en-US" sz="4000" dirty="0" smtClean="0">
                <a:solidFill>
                  <a:srgbClr val="03136A"/>
                </a:solidFill>
              </a:rPr>
              <a:t/>
            </a:r>
            <a:br>
              <a:rPr lang="en-US" sz="4000" dirty="0" smtClean="0">
                <a:solidFill>
                  <a:srgbClr val="03136A"/>
                </a:solidFill>
              </a:rPr>
            </a:br>
            <a:endParaRPr lang="en-US" sz="4000" dirty="0">
              <a:solidFill>
                <a:srgbClr val="03136A"/>
              </a:solidFill>
            </a:endParaRPr>
          </a:p>
        </p:txBody>
      </p:sp>
      <p:sp>
        <p:nvSpPr>
          <p:cNvPr id="3" name="Content Placeholder 2"/>
          <p:cNvSpPr>
            <a:spLocks noGrp="1"/>
          </p:cNvSpPr>
          <p:nvPr>
            <p:ph idx="1"/>
          </p:nvPr>
        </p:nvSpPr>
        <p:spPr>
          <a:xfrm>
            <a:off x="228600" y="1524000"/>
            <a:ext cx="8915400" cy="4191000"/>
          </a:xfrm>
        </p:spPr>
        <p:txBody>
          <a:bodyPr/>
          <a:lstStyle/>
          <a:p>
            <a:r>
              <a:rPr lang="en-US" sz="3000" dirty="0" smtClean="0">
                <a:solidFill>
                  <a:srgbClr val="03136A"/>
                </a:solidFill>
              </a:rPr>
              <a:t>Completion of all certification training with 24 months to meet 3 year deadline</a:t>
            </a:r>
          </a:p>
          <a:p>
            <a:r>
              <a:rPr lang="en-US" sz="3000" dirty="0" smtClean="0">
                <a:solidFill>
                  <a:srgbClr val="03136A"/>
                </a:solidFill>
              </a:rPr>
              <a:t>Completion of all quality certifications for management and workers</a:t>
            </a:r>
          </a:p>
          <a:p>
            <a:r>
              <a:rPr lang="en-US" sz="3000" dirty="0" smtClean="0">
                <a:solidFill>
                  <a:srgbClr val="03136A"/>
                </a:solidFill>
              </a:rPr>
              <a:t>Successfully add 60 new workers in three years along with proper certifications </a:t>
            </a:r>
          </a:p>
          <a:p>
            <a:r>
              <a:rPr lang="en-US" sz="3000" dirty="0" smtClean="0">
                <a:solidFill>
                  <a:srgbClr val="03136A"/>
                </a:solidFill>
              </a:rPr>
              <a:t>Monthly customer service feedback program to be completed in 24 months(Williams &amp; Media,2015)</a:t>
            </a:r>
            <a:endParaRPr lang="en-US" sz="3000" dirty="0" smtClean="0">
              <a:solidFill>
                <a:srgbClr val="03136A"/>
              </a:solidFill>
            </a:endParaRPr>
          </a:p>
          <a:p>
            <a:r>
              <a:rPr lang="en-US" sz="3000" dirty="0" smtClean="0">
                <a:solidFill>
                  <a:srgbClr val="03136A"/>
                </a:solidFill>
              </a:rPr>
              <a:t>Bid on at least 1 more state contract with the Savannah city government </a:t>
            </a:r>
            <a:endParaRPr lang="en-US" sz="3000" dirty="0">
              <a:solidFill>
                <a:srgbClr val="03136A"/>
              </a:solidFill>
            </a:endParaRPr>
          </a:p>
        </p:txBody>
      </p:sp>
    </p:spTree>
    <p:extLst>
      <p:ext uri="{BB962C8B-B14F-4D97-AF65-F5344CB8AC3E}">
        <p14:creationId xmlns:p14="http://schemas.microsoft.com/office/powerpoint/2010/main" val="37761871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8686800" cy="381000"/>
          </a:xfrm>
        </p:spPr>
        <p:txBody>
          <a:bodyPr/>
          <a:lstStyle/>
          <a:p>
            <a:r>
              <a:rPr lang="en-US" sz="4000" dirty="0" smtClean="0">
                <a:solidFill>
                  <a:srgbClr val="03136A"/>
                </a:solidFill>
              </a:rPr>
              <a:t>Permanent Change Components 1</a:t>
            </a:r>
            <a:r>
              <a:rPr lang="en-US" sz="4000" dirty="0" smtClean="0">
                <a:solidFill>
                  <a:srgbClr val="03136A"/>
                </a:solidFill>
              </a:rPr>
              <a:t/>
            </a:r>
            <a:br>
              <a:rPr lang="en-US" sz="4000" dirty="0" smtClean="0">
                <a:solidFill>
                  <a:srgbClr val="03136A"/>
                </a:solidFill>
              </a:rPr>
            </a:br>
            <a:endParaRPr lang="en-US" sz="4000" dirty="0">
              <a:solidFill>
                <a:srgbClr val="03136A"/>
              </a:solidFill>
            </a:endParaRPr>
          </a:p>
        </p:txBody>
      </p:sp>
      <p:sp>
        <p:nvSpPr>
          <p:cNvPr id="3" name="Content Placeholder 2"/>
          <p:cNvSpPr>
            <a:spLocks noGrp="1"/>
          </p:cNvSpPr>
          <p:nvPr>
            <p:ph idx="1"/>
          </p:nvPr>
        </p:nvSpPr>
        <p:spPr>
          <a:xfrm>
            <a:off x="228600" y="1524000"/>
            <a:ext cx="8915400" cy="4191000"/>
          </a:xfrm>
        </p:spPr>
        <p:txBody>
          <a:bodyPr/>
          <a:lstStyle/>
          <a:p>
            <a:r>
              <a:rPr lang="en-US" sz="3000" dirty="0" smtClean="0">
                <a:solidFill>
                  <a:srgbClr val="03136A"/>
                </a:solidFill>
              </a:rPr>
              <a:t>Permanent performance goals</a:t>
            </a:r>
          </a:p>
          <a:p>
            <a:r>
              <a:rPr lang="en-US" sz="3000" dirty="0" smtClean="0">
                <a:solidFill>
                  <a:srgbClr val="03136A"/>
                </a:solidFill>
              </a:rPr>
              <a:t>Ensures staff has same level of quality work</a:t>
            </a:r>
          </a:p>
          <a:p>
            <a:r>
              <a:rPr lang="en-US" sz="3000" dirty="0" smtClean="0">
                <a:solidFill>
                  <a:srgbClr val="03136A"/>
                </a:solidFill>
              </a:rPr>
              <a:t>Ensures that company continues to meet production goals</a:t>
            </a:r>
          </a:p>
          <a:p>
            <a:r>
              <a:rPr lang="en-US" sz="3000" dirty="0" smtClean="0">
                <a:solidFill>
                  <a:srgbClr val="03136A"/>
                </a:solidFill>
              </a:rPr>
              <a:t>Ensures that the performance levels are met each month and year </a:t>
            </a:r>
          </a:p>
          <a:p>
            <a:r>
              <a:rPr lang="en-US" sz="3000" dirty="0" smtClean="0">
                <a:solidFill>
                  <a:srgbClr val="03136A"/>
                </a:solidFill>
              </a:rPr>
              <a:t>Permanent performance goals set a quality mentality in the plant</a:t>
            </a:r>
          </a:p>
          <a:p>
            <a:r>
              <a:rPr lang="en-US" sz="3000" dirty="0" smtClean="0">
                <a:solidFill>
                  <a:srgbClr val="03136A"/>
                </a:solidFill>
              </a:rPr>
              <a:t>Continuous change management updates each week(Six Sigma Online,2015).</a:t>
            </a:r>
          </a:p>
          <a:p>
            <a:endParaRPr lang="en-US" sz="3000" dirty="0">
              <a:solidFill>
                <a:srgbClr val="03136A"/>
              </a:solidFill>
            </a:endParaRPr>
          </a:p>
        </p:txBody>
      </p:sp>
    </p:spTree>
    <p:extLst>
      <p:ext uri="{BB962C8B-B14F-4D97-AF65-F5344CB8AC3E}">
        <p14:creationId xmlns:p14="http://schemas.microsoft.com/office/powerpoint/2010/main" val="3024340802"/>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template-24">
  <a:themeElements>
    <a:clrScheme name="powerpoint-template-24 8">
      <a:dk1>
        <a:srgbClr val="4D4D4D"/>
      </a:dk1>
      <a:lt1>
        <a:srgbClr val="FFFFFF"/>
      </a:lt1>
      <a:dk2>
        <a:srgbClr val="4D4D4D"/>
      </a:dk2>
      <a:lt2>
        <a:srgbClr val="036CB7"/>
      </a:lt2>
      <a:accent1>
        <a:srgbClr val="1878BD"/>
      </a:accent1>
      <a:accent2>
        <a:srgbClr val="3E8EC8"/>
      </a:accent2>
      <a:accent3>
        <a:srgbClr val="FFFFFF"/>
      </a:accent3>
      <a:accent4>
        <a:srgbClr val="404040"/>
      </a:accent4>
      <a:accent5>
        <a:srgbClr val="ABBEDB"/>
      </a:accent5>
      <a:accent6>
        <a:srgbClr val="3780B5"/>
      </a:accent6>
      <a:hlink>
        <a:srgbClr val="559CCE"/>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owerpoint-template-24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116DE4"/>
        </a:lt2>
        <a:accent1>
          <a:srgbClr val="235CAF"/>
        </a:accent1>
        <a:accent2>
          <a:srgbClr val="54A1EE"/>
        </a:accent2>
        <a:accent3>
          <a:srgbClr val="FFFFFF"/>
        </a:accent3>
        <a:accent4>
          <a:srgbClr val="404040"/>
        </a:accent4>
        <a:accent5>
          <a:srgbClr val="ACB5D4"/>
        </a:accent5>
        <a:accent6>
          <a:srgbClr val="4B91D8"/>
        </a:accent6>
        <a:hlink>
          <a:srgbClr val="1391E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246DD8"/>
        </a:lt2>
        <a:accent1>
          <a:srgbClr val="2FC5F1"/>
        </a:accent1>
        <a:accent2>
          <a:srgbClr val="218DEB"/>
        </a:accent2>
        <a:accent3>
          <a:srgbClr val="FFFFFF"/>
        </a:accent3>
        <a:accent4>
          <a:srgbClr val="404040"/>
        </a:accent4>
        <a:accent5>
          <a:srgbClr val="ADDFF7"/>
        </a:accent5>
        <a:accent6>
          <a:srgbClr val="1D7FD5"/>
        </a:accent6>
        <a:hlink>
          <a:srgbClr val="39A1EB"/>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4377BA"/>
        </a:lt2>
        <a:accent1>
          <a:srgbClr val="5793D1"/>
        </a:accent1>
        <a:accent2>
          <a:srgbClr val="5FA2DB"/>
        </a:accent2>
        <a:accent3>
          <a:srgbClr val="FFFFFF"/>
        </a:accent3>
        <a:accent4>
          <a:srgbClr val="404040"/>
        </a:accent4>
        <a:accent5>
          <a:srgbClr val="B4C8E5"/>
        </a:accent5>
        <a:accent6>
          <a:srgbClr val="5592C6"/>
        </a:accent6>
        <a:hlink>
          <a:srgbClr val="68AEE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0067B5"/>
        </a:lt2>
        <a:accent1>
          <a:srgbClr val="1881BF"/>
        </a:accent1>
        <a:accent2>
          <a:srgbClr val="39B0DA"/>
        </a:accent2>
        <a:accent3>
          <a:srgbClr val="FFFFFF"/>
        </a:accent3>
        <a:accent4>
          <a:srgbClr val="404040"/>
        </a:accent4>
        <a:accent5>
          <a:srgbClr val="ABC1DC"/>
        </a:accent5>
        <a:accent6>
          <a:srgbClr val="339FC5"/>
        </a:accent6>
        <a:hlink>
          <a:srgbClr val="40B0DB"/>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026788"/>
        </a:lt2>
        <a:accent1>
          <a:srgbClr val="0089B3"/>
        </a:accent1>
        <a:accent2>
          <a:srgbClr val="01A2CE"/>
        </a:accent2>
        <a:accent3>
          <a:srgbClr val="FFFFFF"/>
        </a:accent3>
        <a:accent4>
          <a:srgbClr val="404040"/>
        </a:accent4>
        <a:accent5>
          <a:srgbClr val="AAC4D6"/>
        </a:accent5>
        <a:accent6>
          <a:srgbClr val="0192BA"/>
        </a:accent6>
        <a:hlink>
          <a:srgbClr val="01B3D8"/>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036CB7"/>
        </a:lt2>
        <a:accent1>
          <a:srgbClr val="1878BD"/>
        </a:accent1>
        <a:accent2>
          <a:srgbClr val="3E8EC8"/>
        </a:accent2>
        <a:accent3>
          <a:srgbClr val="FFFFFF"/>
        </a:accent3>
        <a:accent4>
          <a:srgbClr val="404040"/>
        </a:accent4>
        <a:accent5>
          <a:srgbClr val="ABBEDB"/>
        </a:accent5>
        <a:accent6>
          <a:srgbClr val="3780B5"/>
        </a:accent6>
        <a:hlink>
          <a:srgbClr val="559CCE"/>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036CB7"/>
        </a:lt2>
        <a:accent1>
          <a:srgbClr val="1878BD"/>
        </a:accent1>
        <a:accent2>
          <a:srgbClr val="3E8EC8"/>
        </a:accent2>
        <a:accent3>
          <a:srgbClr val="FFFFFF"/>
        </a:accent3>
        <a:accent4>
          <a:srgbClr val="404040"/>
        </a:accent4>
        <a:accent5>
          <a:srgbClr val="ABBEDB"/>
        </a:accent5>
        <a:accent6>
          <a:srgbClr val="3780B5"/>
        </a:accent6>
        <a:hlink>
          <a:srgbClr val="006AB6"/>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0045A3"/>
        </a:lt2>
        <a:accent1>
          <a:srgbClr val="005AB6"/>
        </a:accent1>
        <a:accent2>
          <a:srgbClr val="0073CF"/>
        </a:accent2>
        <a:accent3>
          <a:srgbClr val="FFFFFF"/>
        </a:accent3>
        <a:accent4>
          <a:srgbClr val="404040"/>
        </a:accent4>
        <a:accent5>
          <a:srgbClr val="AAB5D7"/>
        </a:accent5>
        <a:accent6>
          <a:srgbClr val="0068BB"/>
        </a:accent6>
        <a:hlink>
          <a:srgbClr val="0084D9"/>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205EDC"/>
        </a:lt2>
        <a:accent1>
          <a:srgbClr val="3488E9"/>
        </a:accent1>
        <a:accent2>
          <a:srgbClr val="50B3F5"/>
        </a:accent2>
        <a:accent3>
          <a:srgbClr val="FFFFFF"/>
        </a:accent3>
        <a:accent4>
          <a:srgbClr val="404040"/>
        </a:accent4>
        <a:accent5>
          <a:srgbClr val="AEC3F2"/>
        </a:accent5>
        <a:accent6>
          <a:srgbClr val="48A2DE"/>
        </a:accent6>
        <a:hlink>
          <a:srgbClr val="65D4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0045A3"/>
        </a:lt2>
        <a:accent1>
          <a:srgbClr val="005AB6"/>
        </a:accent1>
        <a:accent2>
          <a:srgbClr val="0073CF"/>
        </a:accent2>
        <a:accent3>
          <a:srgbClr val="FFFFFF"/>
        </a:accent3>
        <a:accent4>
          <a:srgbClr val="404040"/>
        </a:accent4>
        <a:accent5>
          <a:srgbClr val="AAB5D7"/>
        </a:accent5>
        <a:accent6>
          <a:srgbClr val="0068BB"/>
        </a:accent6>
        <a:hlink>
          <a:srgbClr val="EE0808"/>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0045A3"/>
        </a:lt2>
        <a:accent1>
          <a:srgbClr val="005AB6"/>
        </a:accent1>
        <a:accent2>
          <a:srgbClr val="0073CF"/>
        </a:accent2>
        <a:accent3>
          <a:srgbClr val="FFFFFF"/>
        </a:accent3>
        <a:accent4>
          <a:srgbClr val="404040"/>
        </a:accent4>
        <a:accent5>
          <a:srgbClr val="AAB5D7"/>
        </a:accent5>
        <a:accent6>
          <a:srgbClr val="0068BB"/>
        </a:accent6>
        <a:hlink>
          <a:srgbClr val="F3B21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4">
        <a:dk1>
          <a:srgbClr val="4D4D4D"/>
        </a:dk1>
        <a:lt1>
          <a:srgbClr val="FFFFFF"/>
        </a:lt1>
        <a:dk2>
          <a:srgbClr val="4D4D4D"/>
        </a:dk2>
        <a:lt2>
          <a:srgbClr val="0045A3"/>
        </a:lt2>
        <a:accent1>
          <a:srgbClr val="005AB6"/>
        </a:accent1>
        <a:accent2>
          <a:srgbClr val="0073CF"/>
        </a:accent2>
        <a:accent3>
          <a:srgbClr val="FFFFFF"/>
        </a:accent3>
        <a:accent4>
          <a:srgbClr val="404040"/>
        </a:accent4>
        <a:accent5>
          <a:srgbClr val="AAB5D7"/>
        </a:accent5>
        <a:accent6>
          <a:srgbClr val="0068BB"/>
        </a:accent6>
        <a:hlink>
          <a:srgbClr val="109B09"/>
        </a:hlink>
        <a:folHlink>
          <a:srgbClr val="DDDDD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powerpoint-template</Template>
  <TotalTime>750</TotalTime>
  <Words>2121</Words>
  <Application>Microsoft Office PowerPoint</Application>
  <PresentationFormat>On-screen Show (4:3)</PresentationFormat>
  <Paragraphs>183</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굴림</vt:lpstr>
      <vt:lpstr>Microsoft Sans Serif</vt:lpstr>
      <vt:lpstr>Times New Roman</vt:lpstr>
      <vt:lpstr>powerpoint-template-24</vt:lpstr>
      <vt:lpstr>Performance Gaps</vt:lpstr>
      <vt:lpstr>Agenda</vt:lpstr>
      <vt:lpstr>Identify Performance Gaps 1</vt:lpstr>
      <vt:lpstr>Identify Performance Gap 2</vt:lpstr>
      <vt:lpstr>Identify Performance Gap 3</vt:lpstr>
      <vt:lpstr>Identify Performance Gap 4</vt:lpstr>
      <vt:lpstr>Short-Term Performance Goals </vt:lpstr>
      <vt:lpstr>Long-Term Performance Goals </vt:lpstr>
      <vt:lpstr>Permanent Change Components 1 </vt:lpstr>
      <vt:lpstr>Permanent Change Components 2 </vt:lpstr>
      <vt:lpstr>Trigger Point Missed Targets 1  </vt:lpstr>
      <vt:lpstr>Trigger Point Missed Targets 2  </vt:lpstr>
      <vt:lpstr>Training Strategy 1  </vt:lpstr>
      <vt:lpstr>Training Strategy 2   </vt:lpstr>
      <vt:lpstr>     References </vt:lpstr>
    </vt:vector>
  </TitlesOfParts>
  <Company>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Bruce Mosley</dc:creator>
  <cp:lastModifiedBy>Bruce Mosley</cp:lastModifiedBy>
  <cp:revision>49</cp:revision>
  <dcterms:created xsi:type="dcterms:W3CDTF">2015-10-17T10:26:56Z</dcterms:created>
  <dcterms:modified xsi:type="dcterms:W3CDTF">2015-10-30T04:02:45Z</dcterms:modified>
</cp:coreProperties>
</file>