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452"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0204F0-9F3C-493B-8FEA-81D146F8FCAC}" type="datetimeFigureOut">
              <a:rPr lang="en-US" smtClean="0"/>
              <a:t>11/11/2015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FD0432-ED3D-415F-8B01-39A0B10A6FA9}" type="slidenum">
              <a:rPr lang="en-US" smtClean="0"/>
              <a:t>‹#›</a:t>
            </a:fld>
            <a:endParaRPr lang="en-US"/>
          </a:p>
        </p:txBody>
      </p:sp>
    </p:spTree>
    <p:extLst>
      <p:ext uri="{BB962C8B-B14F-4D97-AF65-F5344CB8AC3E}">
        <p14:creationId xmlns:p14="http://schemas.microsoft.com/office/powerpoint/2010/main" val="7485807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field of</a:t>
            </a:r>
            <a:r>
              <a:rPr lang="en-US" baseline="0" dirty="0" smtClean="0"/>
              <a:t> modern education, considering learning disabilities is already a common ground of understanding for instructors especially that of the special education teachers. Knowing the different cases of learning disorders allows teachers to handle learning difficulties more effectively. </a:t>
            </a:r>
            <a:endParaRPr lang="en-US" dirty="0"/>
          </a:p>
        </p:txBody>
      </p:sp>
      <p:sp>
        <p:nvSpPr>
          <p:cNvPr id="4" name="Slide Number Placeholder 3"/>
          <p:cNvSpPr>
            <a:spLocks noGrp="1"/>
          </p:cNvSpPr>
          <p:nvPr>
            <p:ph type="sldNum" sz="quarter" idx="10"/>
          </p:nvPr>
        </p:nvSpPr>
        <p:spPr/>
        <p:txBody>
          <a:bodyPr/>
          <a:lstStyle/>
          <a:p>
            <a:fld id="{B2FD0432-ED3D-415F-8B01-39A0B10A6FA9}" type="slidenum">
              <a:rPr lang="en-US" smtClean="0"/>
              <a:t>2</a:t>
            </a:fld>
            <a:endParaRPr lang="en-US"/>
          </a:p>
        </p:txBody>
      </p:sp>
    </p:spTree>
    <p:extLst>
      <p:ext uri="{BB962C8B-B14F-4D97-AF65-F5344CB8AC3E}">
        <p14:creationId xmlns:p14="http://schemas.microsoft.com/office/powerpoint/2010/main" val="41011729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Involving others through technological</a:t>
            </a:r>
            <a:r>
              <a:rPr lang="en-US" baseline="0" dirty="0" smtClean="0"/>
              <a:t> assistance gives the learners a better sense of understanding how they are being assisted which usually creates a positive effect on the learning process embraced by each child. </a:t>
            </a:r>
            <a:endParaRPr lang="en-US" dirty="0"/>
          </a:p>
        </p:txBody>
      </p:sp>
      <p:sp>
        <p:nvSpPr>
          <p:cNvPr id="4" name="Slide Number Placeholder 3"/>
          <p:cNvSpPr>
            <a:spLocks noGrp="1"/>
          </p:cNvSpPr>
          <p:nvPr>
            <p:ph type="sldNum" sz="quarter" idx="10"/>
          </p:nvPr>
        </p:nvSpPr>
        <p:spPr/>
        <p:txBody>
          <a:bodyPr/>
          <a:lstStyle/>
          <a:p>
            <a:fld id="{B2FD0432-ED3D-415F-8B01-39A0B10A6FA9}" type="slidenum">
              <a:rPr lang="en-US" smtClean="0"/>
              <a:t>11</a:t>
            </a:fld>
            <a:endParaRPr lang="en-US"/>
          </a:p>
        </p:txBody>
      </p:sp>
    </p:spTree>
    <p:extLst>
      <p:ext uri="{BB962C8B-B14F-4D97-AF65-F5344CB8AC3E}">
        <p14:creationId xmlns:p14="http://schemas.microsoft.com/office/powerpoint/2010/main" val="41011729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Individuals with autism spectrum disorder often find it hard to learn because they have imbalance</a:t>
            </a:r>
            <a:r>
              <a:rPr lang="en-US" baseline="0" dirty="0" smtClean="0"/>
              <a:t> in behavioral development especially in relation to the process of creating a more defined indication of connection with others. Preferring to be on their own, they usually focus only on what they want and not what they are supposed to learn from class. </a:t>
            </a:r>
            <a:endParaRPr lang="en-US" dirty="0"/>
          </a:p>
        </p:txBody>
      </p:sp>
      <p:sp>
        <p:nvSpPr>
          <p:cNvPr id="4" name="Slide Number Placeholder 3"/>
          <p:cNvSpPr>
            <a:spLocks noGrp="1"/>
          </p:cNvSpPr>
          <p:nvPr>
            <p:ph type="sldNum" sz="quarter" idx="10"/>
          </p:nvPr>
        </p:nvSpPr>
        <p:spPr/>
        <p:txBody>
          <a:bodyPr/>
          <a:lstStyle/>
          <a:p>
            <a:fld id="{B2FD0432-ED3D-415F-8B01-39A0B10A6FA9}" type="slidenum">
              <a:rPr lang="en-US" smtClean="0"/>
              <a:t>3</a:t>
            </a:fld>
            <a:endParaRPr lang="en-US"/>
          </a:p>
        </p:txBody>
      </p:sp>
    </p:spTree>
    <p:extLst>
      <p:ext uri="{BB962C8B-B14F-4D97-AF65-F5344CB8AC3E}">
        <p14:creationId xmlns:p14="http://schemas.microsoft.com/office/powerpoint/2010/main" val="41011729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Young children experiencing the symptoms of Autism Spectrum Disorder are challenged by the mere</a:t>
            </a:r>
            <a:r>
              <a:rPr lang="en-US" baseline="0" dirty="0" smtClean="0"/>
              <a:t> noise that is almost unavoidable in regular classrooms. The number of people surrounding them often stresses them out making it </a:t>
            </a:r>
            <a:r>
              <a:rPr lang="en-US" baseline="0" dirty="0" err="1" smtClean="0"/>
              <a:t>imossible</a:t>
            </a:r>
            <a:r>
              <a:rPr lang="en-US" baseline="0" dirty="0" smtClean="0"/>
              <a:t> for them to concentrate in class. </a:t>
            </a:r>
            <a:endParaRPr lang="en-US" dirty="0"/>
          </a:p>
        </p:txBody>
      </p:sp>
      <p:sp>
        <p:nvSpPr>
          <p:cNvPr id="4" name="Slide Number Placeholder 3"/>
          <p:cNvSpPr>
            <a:spLocks noGrp="1"/>
          </p:cNvSpPr>
          <p:nvPr>
            <p:ph type="sldNum" sz="quarter" idx="10"/>
          </p:nvPr>
        </p:nvSpPr>
        <p:spPr/>
        <p:txBody>
          <a:bodyPr/>
          <a:lstStyle/>
          <a:p>
            <a:fld id="{B2FD0432-ED3D-415F-8B01-39A0B10A6FA9}" type="slidenum">
              <a:rPr lang="en-US" smtClean="0"/>
              <a:t>4</a:t>
            </a:fld>
            <a:endParaRPr lang="en-US"/>
          </a:p>
        </p:txBody>
      </p:sp>
    </p:spTree>
    <p:extLst>
      <p:ext uri="{BB962C8B-B14F-4D97-AF65-F5344CB8AC3E}">
        <p14:creationId xmlns:p14="http://schemas.microsoft.com/office/powerpoint/2010/main" val="41011729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adapting</a:t>
            </a:r>
            <a:r>
              <a:rPr lang="en-US" baseline="0" dirty="0" smtClean="0"/>
              <a:t> the Ziggurat Intervention Process, it is important to focus on the child; making sure that what is given to him is what he really needs and not just what he needs to finish. </a:t>
            </a:r>
            <a:endParaRPr lang="en-US" dirty="0"/>
          </a:p>
        </p:txBody>
      </p:sp>
      <p:sp>
        <p:nvSpPr>
          <p:cNvPr id="4" name="Slide Number Placeholder 3"/>
          <p:cNvSpPr>
            <a:spLocks noGrp="1"/>
          </p:cNvSpPr>
          <p:nvPr>
            <p:ph type="sldNum" sz="quarter" idx="10"/>
          </p:nvPr>
        </p:nvSpPr>
        <p:spPr/>
        <p:txBody>
          <a:bodyPr/>
          <a:lstStyle/>
          <a:p>
            <a:fld id="{B2FD0432-ED3D-415F-8B01-39A0B10A6FA9}" type="slidenum">
              <a:rPr lang="en-US" smtClean="0"/>
              <a:t>5</a:t>
            </a:fld>
            <a:endParaRPr lang="en-US"/>
          </a:p>
        </p:txBody>
      </p:sp>
    </p:spTree>
    <p:extLst>
      <p:ext uri="{BB962C8B-B14F-4D97-AF65-F5344CB8AC3E}">
        <p14:creationId xmlns:p14="http://schemas.microsoft.com/office/powerpoint/2010/main" val="41011729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Setting</a:t>
            </a:r>
            <a:r>
              <a:rPr lang="en-US" baseline="0" dirty="0" smtClean="0"/>
              <a:t> the system of teaching apart between a child with ASD and a child who suffers another disability need not create a sense of discrimination in the classroom. Educators need to know that to eliminate some of the uneasy behaviors of the children, they have to know they are respected, accepted and considered as normal as other kids are. </a:t>
            </a:r>
          </a:p>
          <a:p>
            <a:r>
              <a:rPr lang="en-US" baseline="0" dirty="0" smtClean="0"/>
              <a:t>The idea presented by the image suggests that an individual with ASD is somewhat a collection of all other difficulties in learning hence ought to be observed closely by educators if they do want to make a difference on the being of the child. </a:t>
            </a:r>
            <a:endParaRPr lang="en-US" dirty="0"/>
          </a:p>
        </p:txBody>
      </p:sp>
      <p:sp>
        <p:nvSpPr>
          <p:cNvPr id="4" name="Slide Number Placeholder 3"/>
          <p:cNvSpPr>
            <a:spLocks noGrp="1"/>
          </p:cNvSpPr>
          <p:nvPr>
            <p:ph type="sldNum" sz="quarter" idx="10"/>
          </p:nvPr>
        </p:nvSpPr>
        <p:spPr/>
        <p:txBody>
          <a:bodyPr/>
          <a:lstStyle/>
          <a:p>
            <a:fld id="{B2FD0432-ED3D-415F-8B01-39A0B10A6FA9}" type="slidenum">
              <a:rPr lang="en-US" smtClean="0"/>
              <a:t>6</a:t>
            </a:fld>
            <a:endParaRPr lang="en-US"/>
          </a:p>
        </p:txBody>
      </p:sp>
    </p:spTree>
    <p:extLst>
      <p:ext uri="{BB962C8B-B14F-4D97-AF65-F5344CB8AC3E}">
        <p14:creationId xmlns:p14="http://schemas.microsoft.com/office/powerpoint/2010/main" val="41011729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Given that learners</a:t>
            </a:r>
            <a:r>
              <a:rPr lang="en-US" baseline="0" dirty="0" smtClean="0"/>
              <a:t> with autism experience particular difficulties in different aspects of learning development, it is important to note that everything should be taken one step at a time. It does not matter how fast the child learns, what matters is how effective the lessons are and how well the child is able to grasp each lesson. </a:t>
            </a:r>
            <a:endParaRPr lang="en-US" dirty="0"/>
          </a:p>
        </p:txBody>
      </p:sp>
      <p:sp>
        <p:nvSpPr>
          <p:cNvPr id="4" name="Slide Number Placeholder 3"/>
          <p:cNvSpPr>
            <a:spLocks noGrp="1"/>
          </p:cNvSpPr>
          <p:nvPr>
            <p:ph type="sldNum" sz="quarter" idx="10"/>
          </p:nvPr>
        </p:nvSpPr>
        <p:spPr/>
        <p:txBody>
          <a:bodyPr/>
          <a:lstStyle/>
          <a:p>
            <a:fld id="{B2FD0432-ED3D-415F-8B01-39A0B10A6FA9}" type="slidenum">
              <a:rPr lang="en-US" smtClean="0"/>
              <a:t>7</a:t>
            </a:fld>
            <a:endParaRPr lang="en-US"/>
          </a:p>
        </p:txBody>
      </p:sp>
    </p:spTree>
    <p:extLst>
      <p:ext uri="{BB962C8B-B14F-4D97-AF65-F5344CB8AC3E}">
        <p14:creationId xmlns:p14="http://schemas.microsoft.com/office/powerpoint/2010/main" val="41011729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Divided interaction activities</a:t>
            </a:r>
            <a:r>
              <a:rPr lang="en-US" baseline="0" dirty="0" smtClean="0"/>
              <a:t> create a more conducive environment that is less stressful for most students. It could not be denied that through this process, the instructor would also have a better sense of control of the learning curriculum as well as the whole class [specifically pertaining to the young ones specific needs]. </a:t>
            </a:r>
            <a:endParaRPr lang="en-US" dirty="0"/>
          </a:p>
        </p:txBody>
      </p:sp>
      <p:sp>
        <p:nvSpPr>
          <p:cNvPr id="4" name="Slide Number Placeholder 3"/>
          <p:cNvSpPr>
            <a:spLocks noGrp="1"/>
          </p:cNvSpPr>
          <p:nvPr>
            <p:ph type="sldNum" sz="quarter" idx="10"/>
          </p:nvPr>
        </p:nvSpPr>
        <p:spPr/>
        <p:txBody>
          <a:bodyPr/>
          <a:lstStyle/>
          <a:p>
            <a:fld id="{B2FD0432-ED3D-415F-8B01-39A0B10A6FA9}" type="slidenum">
              <a:rPr lang="en-US" smtClean="0"/>
              <a:t>8</a:t>
            </a:fld>
            <a:endParaRPr lang="en-US"/>
          </a:p>
        </p:txBody>
      </p:sp>
    </p:spTree>
    <p:extLst>
      <p:ext uri="{BB962C8B-B14F-4D97-AF65-F5344CB8AC3E}">
        <p14:creationId xmlns:p14="http://schemas.microsoft.com/office/powerpoint/2010/main" val="41011729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Ziggurat model follows the need to first deal with the sensory</a:t>
            </a:r>
            <a:r>
              <a:rPr lang="en-US" baseline="0" dirty="0" smtClean="0"/>
              <a:t> differences and the biological needs of each student; </a:t>
            </a:r>
          </a:p>
          <a:p>
            <a:r>
              <a:rPr lang="en-US" baseline="0" dirty="0" smtClean="0"/>
              <a:t>Relatively, instructors who are able to understand this need are able to become more effective in dealing with learning changes that may occur among their students along the way</a:t>
            </a:r>
            <a:endParaRPr lang="en-US" dirty="0"/>
          </a:p>
        </p:txBody>
      </p:sp>
      <p:sp>
        <p:nvSpPr>
          <p:cNvPr id="4" name="Slide Number Placeholder 3"/>
          <p:cNvSpPr>
            <a:spLocks noGrp="1"/>
          </p:cNvSpPr>
          <p:nvPr>
            <p:ph type="sldNum" sz="quarter" idx="10"/>
          </p:nvPr>
        </p:nvSpPr>
        <p:spPr/>
        <p:txBody>
          <a:bodyPr/>
          <a:lstStyle/>
          <a:p>
            <a:fld id="{B2FD0432-ED3D-415F-8B01-39A0B10A6FA9}" type="slidenum">
              <a:rPr lang="en-US" smtClean="0"/>
              <a:t>9</a:t>
            </a:fld>
            <a:endParaRPr lang="en-US"/>
          </a:p>
        </p:txBody>
      </p:sp>
    </p:spTree>
    <p:extLst>
      <p:ext uri="{BB962C8B-B14F-4D97-AF65-F5344CB8AC3E}">
        <p14:creationId xmlns:p14="http://schemas.microsoft.com/office/powerpoint/2010/main" val="41011729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Computer</a:t>
            </a:r>
            <a:r>
              <a:rPr lang="en-US" baseline="0" dirty="0" smtClean="0"/>
              <a:t> technology has basically increased the competency of teachers in dealing with specific learning difficulties as activities are already done online and particular interactive programs are designed to make sure that they grasp their lessons at their own pace.  </a:t>
            </a:r>
            <a:endParaRPr lang="en-US" dirty="0"/>
          </a:p>
        </p:txBody>
      </p:sp>
      <p:sp>
        <p:nvSpPr>
          <p:cNvPr id="4" name="Slide Number Placeholder 3"/>
          <p:cNvSpPr>
            <a:spLocks noGrp="1"/>
          </p:cNvSpPr>
          <p:nvPr>
            <p:ph type="sldNum" sz="quarter" idx="10"/>
          </p:nvPr>
        </p:nvSpPr>
        <p:spPr/>
        <p:txBody>
          <a:bodyPr/>
          <a:lstStyle/>
          <a:p>
            <a:fld id="{B2FD0432-ED3D-415F-8B01-39A0B10A6FA9}" type="slidenum">
              <a:rPr lang="en-US" smtClean="0"/>
              <a:t>10</a:t>
            </a:fld>
            <a:endParaRPr lang="en-US"/>
          </a:p>
        </p:txBody>
      </p:sp>
    </p:spTree>
    <p:extLst>
      <p:ext uri="{BB962C8B-B14F-4D97-AF65-F5344CB8AC3E}">
        <p14:creationId xmlns:p14="http://schemas.microsoft.com/office/powerpoint/2010/main" val="41011729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D23EE1B-1486-449A-AF04-39D2ADD89D9F}" type="datetimeFigureOut">
              <a:rPr lang="en-US" smtClean="0"/>
              <a:t>11/11/2015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95926C-69B1-4D8B-90E3-8559FF348E6F}" type="slidenum">
              <a:rPr lang="en-US" smtClean="0"/>
              <a:t>‹#›</a:t>
            </a:fld>
            <a:endParaRPr lang="en-US"/>
          </a:p>
        </p:txBody>
      </p:sp>
    </p:spTree>
    <p:extLst>
      <p:ext uri="{BB962C8B-B14F-4D97-AF65-F5344CB8AC3E}">
        <p14:creationId xmlns:p14="http://schemas.microsoft.com/office/powerpoint/2010/main" val="35551590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23EE1B-1486-449A-AF04-39D2ADD89D9F}" type="datetimeFigureOut">
              <a:rPr lang="en-US" smtClean="0"/>
              <a:t>11/11/2015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95926C-69B1-4D8B-90E3-8559FF348E6F}" type="slidenum">
              <a:rPr lang="en-US" smtClean="0"/>
              <a:t>‹#›</a:t>
            </a:fld>
            <a:endParaRPr lang="en-US"/>
          </a:p>
        </p:txBody>
      </p:sp>
    </p:spTree>
    <p:extLst>
      <p:ext uri="{BB962C8B-B14F-4D97-AF65-F5344CB8AC3E}">
        <p14:creationId xmlns:p14="http://schemas.microsoft.com/office/powerpoint/2010/main" val="1418086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23EE1B-1486-449A-AF04-39D2ADD89D9F}" type="datetimeFigureOut">
              <a:rPr lang="en-US" smtClean="0"/>
              <a:t>11/11/2015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95926C-69B1-4D8B-90E3-8559FF348E6F}" type="slidenum">
              <a:rPr lang="en-US" smtClean="0"/>
              <a:t>‹#›</a:t>
            </a:fld>
            <a:endParaRPr lang="en-US"/>
          </a:p>
        </p:txBody>
      </p:sp>
    </p:spTree>
    <p:extLst>
      <p:ext uri="{BB962C8B-B14F-4D97-AF65-F5344CB8AC3E}">
        <p14:creationId xmlns:p14="http://schemas.microsoft.com/office/powerpoint/2010/main" val="4236914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23EE1B-1486-449A-AF04-39D2ADD89D9F}" type="datetimeFigureOut">
              <a:rPr lang="en-US" smtClean="0"/>
              <a:t>11/11/2015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95926C-69B1-4D8B-90E3-8559FF348E6F}" type="slidenum">
              <a:rPr lang="en-US" smtClean="0"/>
              <a:t>‹#›</a:t>
            </a:fld>
            <a:endParaRPr lang="en-US"/>
          </a:p>
        </p:txBody>
      </p:sp>
    </p:spTree>
    <p:extLst>
      <p:ext uri="{BB962C8B-B14F-4D97-AF65-F5344CB8AC3E}">
        <p14:creationId xmlns:p14="http://schemas.microsoft.com/office/powerpoint/2010/main" val="1330403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D23EE1B-1486-449A-AF04-39D2ADD89D9F}" type="datetimeFigureOut">
              <a:rPr lang="en-US" smtClean="0"/>
              <a:t>11/11/2015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95926C-69B1-4D8B-90E3-8559FF348E6F}" type="slidenum">
              <a:rPr lang="en-US" smtClean="0"/>
              <a:t>‹#›</a:t>
            </a:fld>
            <a:endParaRPr lang="en-US"/>
          </a:p>
        </p:txBody>
      </p:sp>
    </p:spTree>
    <p:extLst>
      <p:ext uri="{BB962C8B-B14F-4D97-AF65-F5344CB8AC3E}">
        <p14:creationId xmlns:p14="http://schemas.microsoft.com/office/powerpoint/2010/main" val="2072390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D23EE1B-1486-449A-AF04-39D2ADD89D9F}" type="datetimeFigureOut">
              <a:rPr lang="en-US" smtClean="0"/>
              <a:t>11/11/2015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95926C-69B1-4D8B-90E3-8559FF348E6F}" type="slidenum">
              <a:rPr lang="en-US" smtClean="0"/>
              <a:t>‹#›</a:t>
            </a:fld>
            <a:endParaRPr lang="en-US"/>
          </a:p>
        </p:txBody>
      </p:sp>
    </p:spTree>
    <p:extLst>
      <p:ext uri="{BB962C8B-B14F-4D97-AF65-F5344CB8AC3E}">
        <p14:creationId xmlns:p14="http://schemas.microsoft.com/office/powerpoint/2010/main" val="2018631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D23EE1B-1486-449A-AF04-39D2ADD89D9F}" type="datetimeFigureOut">
              <a:rPr lang="en-US" smtClean="0"/>
              <a:t>11/11/2015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95926C-69B1-4D8B-90E3-8559FF348E6F}" type="slidenum">
              <a:rPr lang="en-US" smtClean="0"/>
              <a:t>‹#›</a:t>
            </a:fld>
            <a:endParaRPr lang="en-US"/>
          </a:p>
        </p:txBody>
      </p:sp>
    </p:spTree>
    <p:extLst>
      <p:ext uri="{BB962C8B-B14F-4D97-AF65-F5344CB8AC3E}">
        <p14:creationId xmlns:p14="http://schemas.microsoft.com/office/powerpoint/2010/main" val="1273650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D23EE1B-1486-449A-AF04-39D2ADD89D9F}" type="datetimeFigureOut">
              <a:rPr lang="en-US" smtClean="0"/>
              <a:t>11/11/2015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95926C-69B1-4D8B-90E3-8559FF348E6F}" type="slidenum">
              <a:rPr lang="en-US" smtClean="0"/>
              <a:t>‹#›</a:t>
            </a:fld>
            <a:endParaRPr lang="en-US"/>
          </a:p>
        </p:txBody>
      </p:sp>
    </p:spTree>
    <p:extLst>
      <p:ext uri="{BB962C8B-B14F-4D97-AF65-F5344CB8AC3E}">
        <p14:creationId xmlns:p14="http://schemas.microsoft.com/office/powerpoint/2010/main" val="35129375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23EE1B-1486-449A-AF04-39D2ADD89D9F}" type="datetimeFigureOut">
              <a:rPr lang="en-US" smtClean="0"/>
              <a:t>11/11/2015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95926C-69B1-4D8B-90E3-8559FF348E6F}" type="slidenum">
              <a:rPr lang="en-US" smtClean="0"/>
              <a:t>‹#›</a:t>
            </a:fld>
            <a:endParaRPr lang="en-US"/>
          </a:p>
        </p:txBody>
      </p:sp>
    </p:spTree>
    <p:extLst>
      <p:ext uri="{BB962C8B-B14F-4D97-AF65-F5344CB8AC3E}">
        <p14:creationId xmlns:p14="http://schemas.microsoft.com/office/powerpoint/2010/main" val="6806301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23EE1B-1486-449A-AF04-39D2ADD89D9F}" type="datetimeFigureOut">
              <a:rPr lang="en-US" smtClean="0"/>
              <a:t>11/11/2015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95926C-69B1-4D8B-90E3-8559FF348E6F}" type="slidenum">
              <a:rPr lang="en-US" smtClean="0"/>
              <a:t>‹#›</a:t>
            </a:fld>
            <a:endParaRPr lang="en-US"/>
          </a:p>
        </p:txBody>
      </p:sp>
    </p:spTree>
    <p:extLst>
      <p:ext uri="{BB962C8B-B14F-4D97-AF65-F5344CB8AC3E}">
        <p14:creationId xmlns:p14="http://schemas.microsoft.com/office/powerpoint/2010/main" val="3218038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23EE1B-1486-449A-AF04-39D2ADD89D9F}" type="datetimeFigureOut">
              <a:rPr lang="en-US" smtClean="0"/>
              <a:t>11/11/2015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95926C-69B1-4D8B-90E3-8559FF348E6F}" type="slidenum">
              <a:rPr lang="en-US" smtClean="0"/>
              <a:t>‹#›</a:t>
            </a:fld>
            <a:endParaRPr lang="en-US"/>
          </a:p>
        </p:txBody>
      </p:sp>
    </p:spTree>
    <p:extLst>
      <p:ext uri="{BB962C8B-B14F-4D97-AF65-F5344CB8AC3E}">
        <p14:creationId xmlns:p14="http://schemas.microsoft.com/office/powerpoint/2010/main" val="166892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23EE1B-1486-449A-AF04-39D2ADD89D9F}" type="datetimeFigureOut">
              <a:rPr lang="en-US" smtClean="0"/>
              <a:t>11/11/2015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95926C-69B1-4D8B-90E3-8559FF348E6F}" type="slidenum">
              <a:rPr lang="en-US" smtClean="0"/>
              <a:t>‹#›</a:t>
            </a:fld>
            <a:endParaRPr lang="en-US"/>
          </a:p>
        </p:txBody>
      </p:sp>
    </p:spTree>
    <p:extLst>
      <p:ext uri="{BB962C8B-B14F-4D97-AF65-F5344CB8AC3E}">
        <p14:creationId xmlns:p14="http://schemas.microsoft.com/office/powerpoint/2010/main" val="33710508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chicagolandneuropsychology.com/wp-content/uploads/2012/10/Fotolia_34391684_XS-300x210.jpg"/>
          <p:cNvPicPr>
            <a:picLocks noChangeAspect="1" noChangeArrowheads="1"/>
          </p:cNvPicPr>
          <p:nvPr/>
        </p:nvPicPr>
        <p:blipFill>
          <a:blip r:embed="rId2">
            <a:lum bright="70000" contrast="-70000"/>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60056" y="304800"/>
            <a:ext cx="8602943" cy="602206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p:txBody>
          <a:bodyPr/>
          <a:lstStyle/>
          <a:p>
            <a:r>
              <a:rPr lang="en-US" b="1" dirty="0" smtClean="0"/>
              <a:t>The Ziggurat </a:t>
            </a:r>
            <a:br>
              <a:rPr lang="en-US" b="1" dirty="0" smtClean="0"/>
            </a:br>
            <a:r>
              <a:rPr lang="en-US" b="1" dirty="0" smtClean="0"/>
              <a:t>Intervention Program</a:t>
            </a:r>
            <a:endParaRPr lang="en-US" b="1" dirty="0"/>
          </a:p>
        </p:txBody>
      </p:sp>
      <p:sp>
        <p:nvSpPr>
          <p:cNvPr id="3" name="Subtitle 2"/>
          <p:cNvSpPr>
            <a:spLocks noGrp="1"/>
          </p:cNvSpPr>
          <p:nvPr>
            <p:ph type="subTitle" idx="1"/>
          </p:nvPr>
        </p:nvSpPr>
        <p:spPr>
          <a:xfrm>
            <a:off x="1371600" y="3886200"/>
            <a:ext cx="6400800" cy="1295400"/>
          </a:xfrm>
        </p:spPr>
        <p:txBody>
          <a:bodyPr/>
          <a:lstStyle/>
          <a:p>
            <a:r>
              <a:rPr lang="en-US" dirty="0" smtClean="0"/>
              <a:t>Supporting the Needs of Children with Autism Spectrum Disorder </a:t>
            </a:r>
            <a:endParaRPr lang="en-US" dirty="0"/>
          </a:p>
        </p:txBody>
      </p:sp>
      <p:cxnSp>
        <p:nvCxnSpPr>
          <p:cNvPr id="5" name="Straight Connector 4"/>
          <p:cNvCxnSpPr/>
          <p:nvPr/>
        </p:nvCxnSpPr>
        <p:spPr>
          <a:xfrm>
            <a:off x="0" y="3657600"/>
            <a:ext cx="914400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33588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smtClean="0"/>
              <a:t>Technology and Learning </a:t>
            </a:r>
            <a:endParaRPr lang="en-US" sz="2800" b="1" dirty="0"/>
          </a:p>
        </p:txBody>
      </p:sp>
      <p:cxnSp>
        <p:nvCxnSpPr>
          <p:cNvPr id="5" name="Straight Connector 4"/>
          <p:cNvCxnSpPr/>
          <p:nvPr/>
        </p:nvCxnSpPr>
        <p:spPr>
          <a:xfrm>
            <a:off x="0" y="1524000"/>
            <a:ext cx="914400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pic>
        <p:nvPicPr>
          <p:cNvPr id="6" name="Picture 2" descr="http://unlvcoe.org/casd/sites/default/files/pictures/slide-image-1.jpg"/>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445135" y="4762500"/>
            <a:ext cx="4754878" cy="198119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343400" y="1752600"/>
            <a:ext cx="4297872" cy="4247317"/>
          </a:xfrm>
          <a:prstGeom prst="rect">
            <a:avLst/>
          </a:prstGeom>
          <a:noFill/>
        </p:spPr>
        <p:txBody>
          <a:bodyPr wrap="square" rtlCol="0">
            <a:spAutoFit/>
          </a:bodyPr>
          <a:lstStyle/>
          <a:p>
            <a:r>
              <a:rPr lang="en-US" b="1" dirty="0" smtClean="0"/>
              <a:t>E-LEARNING and ENHANCEMENT OF STUDY THROUGH TECHNOLOGY </a:t>
            </a:r>
          </a:p>
          <a:p>
            <a:endParaRPr lang="en-US" b="1" dirty="0">
              <a:solidFill>
                <a:schemeClr val="accent2">
                  <a:lumMod val="50000"/>
                </a:schemeClr>
              </a:solidFill>
            </a:endParaRPr>
          </a:p>
          <a:p>
            <a:r>
              <a:rPr lang="en-US" b="1" dirty="0" smtClean="0">
                <a:solidFill>
                  <a:schemeClr val="accent2">
                    <a:lumMod val="50000"/>
                  </a:schemeClr>
                </a:solidFill>
              </a:rPr>
              <a:t>-each child benefits from modern technology as lessons presented through e-process are accustomed to their needs. </a:t>
            </a:r>
          </a:p>
          <a:p>
            <a:endParaRPr lang="en-US" b="1" dirty="0">
              <a:solidFill>
                <a:schemeClr val="accent2">
                  <a:lumMod val="50000"/>
                </a:schemeClr>
              </a:solidFill>
            </a:endParaRPr>
          </a:p>
          <a:p>
            <a:r>
              <a:rPr lang="en-US" b="1" dirty="0" smtClean="0">
                <a:solidFill>
                  <a:schemeClr val="accent2">
                    <a:lumMod val="50000"/>
                  </a:schemeClr>
                </a:solidFill>
              </a:rPr>
              <a:t>-ASD students would better gain progress in learning when specific </a:t>
            </a:r>
            <a:r>
              <a:rPr lang="en-US" b="1" dirty="0" err="1" smtClean="0">
                <a:solidFill>
                  <a:schemeClr val="accent2">
                    <a:lumMod val="50000"/>
                  </a:schemeClr>
                </a:solidFill>
              </a:rPr>
              <a:t>e-systems</a:t>
            </a:r>
            <a:r>
              <a:rPr lang="en-US" b="1" dirty="0" smtClean="0">
                <a:solidFill>
                  <a:schemeClr val="accent2">
                    <a:lumMod val="50000"/>
                  </a:schemeClr>
                </a:solidFill>
              </a:rPr>
              <a:t> of education are designed to help them understand their lessons in class. </a:t>
            </a:r>
          </a:p>
          <a:p>
            <a:endParaRPr lang="en-US" b="1" dirty="0">
              <a:solidFill>
                <a:schemeClr val="accent2">
                  <a:lumMod val="50000"/>
                </a:schemeClr>
              </a:solidFill>
            </a:endParaRPr>
          </a:p>
          <a:p>
            <a:r>
              <a:rPr lang="en-US" b="1" dirty="0" smtClean="0">
                <a:solidFill>
                  <a:schemeClr val="accent2">
                    <a:lumMod val="50000"/>
                  </a:schemeClr>
                </a:solidFill>
              </a:rPr>
              <a:t>-ASD students would have better chances at considering peer works when they are connected both offline and online. </a:t>
            </a:r>
            <a:endParaRPr lang="en-US" dirty="0">
              <a:solidFill>
                <a:schemeClr val="accent2">
                  <a:lumMod val="50000"/>
                </a:schemeClr>
              </a:solidFill>
            </a:endParaRPr>
          </a:p>
        </p:txBody>
      </p:sp>
      <p:sp>
        <p:nvSpPr>
          <p:cNvPr id="4" name="AutoShape 2" descr="Image result for computer learn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44" name="Picture 4" descr="http://thumbs.dreamstime.com/x/computer-learning-10527770.jpg"/>
          <p:cNvPicPr>
            <a:picLocks noChangeAspect="1" noChangeArrowheads="1"/>
          </p:cNvPicPr>
          <p:nvPr/>
        </p:nvPicPr>
        <p:blipFill rotWithShape="1">
          <a:blip r:embed="rId4">
            <a:extLst>
              <a:ext uri="{28A0092B-C50C-407E-A947-70E740481C1C}">
                <a14:useLocalDpi xmlns:a14="http://schemas.microsoft.com/office/drawing/2010/main" val="0"/>
              </a:ext>
            </a:extLst>
          </a:blip>
          <a:srcRect b="13095"/>
          <a:stretch/>
        </p:blipFill>
        <p:spPr bwMode="auto">
          <a:xfrm>
            <a:off x="18415" y="1981200"/>
            <a:ext cx="4384110" cy="2781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11150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smtClean="0"/>
              <a:t>Improving Understanding through Technology </a:t>
            </a:r>
            <a:endParaRPr lang="en-US" sz="2800" b="1" dirty="0"/>
          </a:p>
        </p:txBody>
      </p:sp>
      <p:cxnSp>
        <p:nvCxnSpPr>
          <p:cNvPr id="5" name="Straight Connector 4"/>
          <p:cNvCxnSpPr/>
          <p:nvPr/>
        </p:nvCxnSpPr>
        <p:spPr>
          <a:xfrm>
            <a:off x="0" y="1524000"/>
            <a:ext cx="914400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5257800" y="1752599"/>
            <a:ext cx="3764472" cy="3970318"/>
          </a:xfrm>
          <a:prstGeom prst="rect">
            <a:avLst/>
          </a:prstGeom>
          <a:noFill/>
        </p:spPr>
        <p:txBody>
          <a:bodyPr wrap="square" rtlCol="0">
            <a:spAutoFit/>
          </a:bodyPr>
          <a:lstStyle/>
          <a:p>
            <a:r>
              <a:rPr lang="en-US" b="1" dirty="0" smtClean="0"/>
              <a:t>ENGAGING GAMES THAT ENGAGE PARENTS </a:t>
            </a:r>
          </a:p>
          <a:p>
            <a:endParaRPr lang="en-US" b="1" dirty="0">
              <a:solidFill>
                <a:schemeClr val="accent2">
                  <a:lumMod val="50000"/>
                </a:schemeClr>
              </a:solidFill>
            </a:endParaRPr>
          </a:p>
          <a:p>
            <a:r>
              <a:rPr lang="en-US" b="1" dirty="0" smtClean="0">
                <a:solidFill>
                  <a:schemeClr val="accent2">
                    <a:lumMod val="50000"/>
                  </a:schemeClr>
                </a:solidFill>
              </a:rPr>
              <a:t>Help well in providing the students with a differential option of learning that involves parental assistance. </a:t>
            </a:r>
          </a:p>
          <a:p>
            <a:endParaRPr lang="en-US" b="1" dirty="0">
              <a:solidFill>
                <a:schemeClr val="accent2">
                  <a:lumMod val="50000"/>
                </a:schemeClr>
              </a:solidFill>
            </a:endParaRPr>
          </a:p>
          <a:p>
            <a:r>
              <a:rPr lang="en-US" b="1" dirty="0" smtClean="0">
                <a:solidFill>
                  <a:schemeClr val="accent2">
                    <a:lumMod val="50000"/>
                  </a:schemeClr>
                </a:solidFill>
              </a:rPr>
              <a:t>Games or activities online that could ask for the involvement of the parents in the process makes it easier for the development of the students to be monitored and each learning curve to be assisted properly by individuals close to the young learner  </a:t>
            </a:r>
          </a:p>
        </p:txBody>
      </p:sp>
      <p:sp>
        <p:nvSpPr>
          <p:cNvPr id="4" name="AutoShape 2" descr="Image result for computer learn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266" name="Picture 2" descr="http://www.thelearningcommunity.us/Portals/0/images%20of%20kids/elementary%20kids%20with%20father%20parent%20involveme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976" y="1524000"/>
            <a:ext cx="4780844"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87717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6400"/>
            <a:ext cx="8229600" cy="1949245"/>
          </a:xfrm>
        </p:spPr>
        <p:txBody>
          <a:bodyPr>
            <a:noAutofit/>
          </a:bodyPr>
          <a:lstStyle/>
          <a:p>
            <a:pPr marL="0" indent="0" algn="ctr">
              <a:buNone/>
            </a:pPr>
            <a:r>
              <a:rPr lang="en-US"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Learning that is directed according to a student’s needs is one that sticks even to those who have the most compelling difficulties </a:t>
            </a:r>
          </a:p>
          <a:p>
            <a:pPr marL="0" indent="0" algn="ctr">
              <a:buNone/>
            </a:pPr>
            <a:endParaRPr lang="en-US"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marL="0" indent="0" algn="ctr">
              <a:buNone/>
            </a:pPr>
            <a:endParaRPr lang="en-US"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12290" name="Picture 2" descr="Autism Awareness Ribb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3250" y="3485535"/>
            <a:ext cx="2190750" cy="3552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33868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a:t>
            </a:r>
            <a:endParaRPr lang="en-US" dirty="0"/>
          </a:p>
        </p:txBody>
      </p:sp>
      <p:sp>
        <p:nvSpPr>
          <p:cNvPr id="3" name="Content Placeholder 2"/>
          <p:cNvSpPr>
            <a:spLocks noGrp="1"/>
          </p:cNvSpPr>
          <p:nvPr>
            <p:ph idx="1"/>
          </p:nvPr>
        </p:nvSpPr>
        <p:spPr/>
        <p:txBody>
          <a:bodyPr>
            <a:normAutofit fontScale="85000" lnSpcReduction="10000"/>
          </a:bodyPr>
          <a:lstStyle/>
          <a:p>
            <a:pPr marL="914400" indent="-857250">
              <a:buNone/>
            </a:pPr>
            <a:r>
              <a:rPr lang="en-US" dirty="0" smtClean="0"/>
              <a:t>Schultz R. </a:t>
            </a:r>
            <a:r>
              <a:rPr lang="en-US" i="1" dirty="0" smtClean="0"/>
              <a:t>Developmental deficits in social perception in autism: The role of amygdala and fusiform face area</a:t>
            </a:r>
            <a:r>
              <a:rPr lang="en-US" dirty="0" smtClean="0"/>
              <a:t>. International Journal of Developmental Neuroscience. 2005;23(2–3):125–141.</a:t>
            </a:r>
          </a:p>
          <a:p>
            <a:pPr marL="914400" indent="-857250">
              <a:buNone/>
            </a:pPr>
            <a:r>
              <a:rPr lang="en-US" dirty="0" smtClean="0"/>
              <a:t> Karst JS, Van </a:t>
            </a:r>
            <a:r>
              <a:rPr lang="en-US" dirty="0" err="1" smtClean="0"/>
              <a:t>Hecke</a:t>
            </a:r>
            <a:r>
              <a:rPr lang="en-US" dirty="0" smtClean="0"/>
              <a:t> AV. </a:t>
            </a:r>
            <a:r>
              <a:rPr lang="en-US" i="1" dirty="0" smtClean="0"/>
              <a:t>Parent and family impact of autism spectrum disorders: a review and proposed model for intervention evaluation</a:t>
            </a:r>
            <a:r>
              <a:rPr lang="en-US" dirty="0" smtClean="0"/>
              <a:t>. </a:t>
            </a:r>
            <a:r>
              <a:rPr lang="en-US" dirty="0" err="1" smtClean="0"/>
              <a:t>Clin</a:t>
            </a:r>
            <a:r>
              <a:rPr lang="en-US" dirty="0" smtClean="0"/>
              <a:t> Child </a:t>
            </a:r>
            <a:r>
              <a:rPr lang="en-US" dirty="0" err="1" smtClean="0"/>
              <a:t>Fam</a:t>
            </a:r>
            <a:r>
              <a:rPr lang="en-US" dirty="0" smtClean="0"/>
              <a:t> </a:t>
            </a:r>
            <a:r>
              <a:rPr lang="en-US" dirty="0" err="1" smtClean="0"/>
              <a:t>Psychol</a:t>
            </a:r>
            <a:r>
              <a:rPr lang="en-US" dirty="0" smtClean="0"/>
              <a:t> Rev. 2012;15(3):247–77.</a:t>
            </a:r>
          </a:p>
          <a:p>
            <a:pPr marL="914400" indent="-857250">
              <a:buNone/>
            </a:pPr>
            <a:r>
              <a:rPr lang="en-US" dirty="0" err="1" smtClean="0"/>
              <a:t>Kanner</a:t>
            </a:r>
            <a:r>
              <a:rPr lang="en-US" dirty="0" smtClean="0"/>
              <a:t> L. </a:t>
            </a:r>
            <a:r>
              <a:rPr lang="en-US" i="1" dirty="0" smtClean="0"/>
              <a:t>Problems of nosology and psychodynamics in early childhood autism</a:t>
            </a:r>
            <a:r>
              <a:rPr lang="en-US" dirty="0" smtClean="0"/>
              <a:t>. American Journal of Orthopsychiatry. </a:t>
            </a:r>
            <a:endParaRPr lang="en-US" dirty="0"/>
          </a:p>
        </p:txBody>
      </p:sp>
    </p:spTree>
    <p:extLst>
      <p:ext uri="{BB962C8B-B14F-4D97-AF65-F5344CB8AC3E}">
        <p14:creationId xmlns:p14="http://schemas.microsoft.com/office/powerpoint/2010/main" val="16817838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unlvcoe.org/casd/sites/default/files/pictures/slide-imag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9122" y="4857751"/>
            <a:ext cx="4754878" cy="19811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What Learning Disorders are About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Each child is special</a:t>
            </a:r>
          </a:p>
          <a:p>
            <a:r>
              <a:rPr lang="en-US" dirty="0" smtClean="0"/>
              <a:t>Every student adapts to a specific learning process</a:t>
            </a:r>
          </a:p>
          <a:p>
            <a:r>
              <a:rPr lang="en-US" dirty="0" smtClean="0"/>
              <a:t>There are individuals who require more time to develop compared to others </a:t>
            </a:r>
          </a:p>
          <a:p>
            <a:r>
              <a:rPr lang="en-US" dirty="0" smtClean="0"/>
              <a:t>There are those who require more attention and concentration to </a:t>
            </a:r>
          </a:p>
          <a:p>
            <a:pPr marL="0" indent="0">
              <a:buNone/>
            </a:pPr>
            <a:r>
              <a:rPr lang="en-US" dirty="0" smtClean="0"/>
              <a:t>     understand what</a:t>
            </a:r>
          </a:p>
          <a:p>
            <a:pPr marL="0" indent="0">
              <a:buNone/>
            </a:pPr>
            <a:r>
              <a:rPr lang="en-US" dirty="0"/>
              <a:t> </a:t>
            </a:r>
            <a:r>
              <a:rPr lang="en-US" dirty="0" smtClean="0"/>
              <a:t>     they are being taught . </a:t>
            </a:r>
          </a:p>
        </p:txBody>
      </p:sp>
      <p:cxnSp>
        <p:nvCxnSpPr>
          <p:cNvPr id="5" name="Straight Connector 4"/>
          <p:cNvCxnSpPr/>
          <p:nvPr/>
        </p:nvCxnSpPr>
        <p:spPr>
          <a:xfrm>
            <a:off x="0" y="1524000"/>
            <a:ext cx="914400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22070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unlvcoe.org/casd/sites/default/files/pictures/slide-imag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9122" y="4857751"/>
            <a:ext cx="4754878" cy="19811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Autofit/>
          </a:bodyPr>
          <a:lstStyle/>
          <a:p>
            <a:r>
              <a:rPr lang="en-US" sz="2800" b="1" dirty="0" smtClean="0"/>
              <a:t>Understanding </a:t>
            </a:r>
            <a:br>
              <a:rPr lang="en-US" sz="2800" b="1" dirty="0" smtClean="0"/>
            </a:br>
            <a:r>
              <a:rPr lang="en-US" sz="2800" b="1" dirty="0" smtClean="0"/>
              <a:t>Autism Spectrum Disorder</a:t>
            </a:r>
            <a:br>
              <a:rPr lang="en-US" sz="2800" b="1" dirty="0" smtClean="0"/>
            </a:br>
            <a:r>
              <a:rPr lang="en-US" sz="2800" b="1" dirty="0" smtClean="0"/>
              <a:t>A) Behavioral Development </a:t>
            </a:r>
            <a:endParaRPr lang="en-US" sz="2800" b="1" dirty="0"/>
          </a:p>
        </p:txBody>
      </p:sp>
      <p:sp>
        <p:nvSpPr>
          <p:cNvPr id="3" name="Content Placeholder 2"/>
          <p:cNvSpPr>
            <a:spLocks noGrp="1"/>
          </p:cNvSpPr>
          <p:nvPr>
            <p:ph idx="1"/>
          </p:nvPr>
        </p:nvSpPr>
        <p:spPr/>
        <p:txBody>
          <a:bodyPr>
            <a:normAutofit fontScale="92500" lnSpcReduction="10000"/>
          </a:bodyPr>
          <a:lstStyle/>
          <a:p>
            <a:r>
              <a:rPr lang="en-US" dirty="0" smtClean="0"/>
              <a:t>Does not easily respond to affectionate touch from parents or from relatives </a:t>
            </a:r>
          </a:p>
          <a:p>
            <a:r>
              <a:rPr lang="en-US" dirty="0" smtClean="0"/>
              <a:t>Avoids too much connection with peers even when at play </a:t>
            </a:r>
          </a:p>
          <a:p>
            <a:r>
              <a:rPr lang="en-US" dirty="0" smtClean="0"/>
              <a:t>Prefers being alone because the child cannot fully adjust to others surrounding him </a:t>
            </a:r>
          </a:p>
          <a:p>
            <a:r>
              <a:rPr lang="en-US" dirty="0" smtClean="0"/>
              <a:t>Does not fully recognize the </a:t>
            </a:r>
          </a:p>
          <a:p>
            <a:pPr marL="0" indent="0">
              <a:buNone/>
            </a:pPr>
            <a:r>
              <a:rPr lang="en-US" dirty="0" smtClean="0"/>
              <a:t>     need to care for others’ </a:t>
            </a:r>
          </a:p>
          <a:p>
            <a:pPr marL="0" indent="0">
              <a:buNone/>
            </a:pPr>
            <a:r>
              <a:rPr lang="en-US" dirty="0" smtClean="0"/>
              <a:t>     feelings </a:t>
            </a:r>
          </a:p>
        </p:txBody>
      </p:sp>
      <p:cxnSp>
        <p:nvCxnSpPr>
          <p:cNvPr id="5" name="Straight Connector 4"/>
          <p:cNvCxnSpPr/>
          <p:nvPr/>
        </p:nvCxnSpPr>
        <p:spPr>
          <a:xfrm>
            <a:off x="0" y="1524000"/>
            <a:ext cx="914400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94730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unlvcoe.org/casd/sites/default/files/pictures/slide-imag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9122" y="4857751"/>
            <a:ext cx="4754878" cy="19811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Autofit/>
          </a:bodyPr>
          <a:lstStyle/>
          <a:p>
            <a:r>
              <a:rPr lang="en-US" sz="2800" b="1" dirty="0" smtClean="0"/>
              <a:t>Understanding </a:t>
            </a:r>
            <a:br>
              <a:rPr lang="en-US" sz="2800" b="1" dirty="0" smtClean="0"/>
            </a:br>
            <a:r>
              <a:rPr lang="en-US" sz="2800" b="1" dirty="0" smtClean="0"/>
              <a:t>Autism Spectrum Disorder</a:t>
            </a:r>
            <a:br>
              <a:rPr lang="en-US" sz="2800" b="1" dirty="0" smtClean="0"/>
            </a:br>
            <a:r>
              <a:rPr lang="en-US" sz="2800" b="1" dirty="0" smtClean="0"/>
              <a:t>A) Learning Procedures </a:t>
            </a:r>
            <a:endParaRPr lang="en-US" sz="2800" b="1" dirty="0"/>
          </a:p>
        </p:txBody>
      </p:sp>
      <p:sp>
        <p:nvSpPr>
          <p:cNvPr id="3" name="Content Placeholder 2"/>
          <p:cNvSpPr>
            <a:spLocks noGrp="1"/>
          </p:cNvSpPr>
          <p:nvPr>
            <p:ph idx="1"/>
          </p:nvPr>
        </p:nvSpPr>
        <p:spPr/>
        <p:txBody>
          <a:bodyPr>
            <a:normAutofit/>
          </a:bodyPr>
          <a:lstStyle/>
          <a:p>
            <a:r>
              <a:rPr lang="en-US" dirty="0" smtClean="0"/>
              <a:t>Develops language adaptation later than age 3</a:t>
            </a:r>
          </a:p>
          <a:p>
            <a:r>
              <a:rPr lang="en-US" dirty="0" smtClean="0"/>
              <a:t>Has an odd tone or rhythm when speaking </a:t>
            </a:r>
          </a:p>
          <a:p>
            <a:r>
              <a:rPr lang="en-US" dirty="0" smtClean="0"/>
              <a:t>Follows the words spoken but does not develop any comprehension on them </a:t>
            </a:r>
          </a:p>
          <a:p>
            <a:r>
              <a:rPr lang="en-US" dirty="0" smtClean="0"/>
              <a:t>Develops learning stimulation problems and has extremely irritably attitude towards noise, light or the slightest change </a:t>
            </a:r>
          </a:p>
          <a:p>
            <a:pPr marL="0" indent="0">
              <a:buNone/>
            </a:pPr>
            <a:r>
              <a:rPr lang="en-US" dirty="0" smtClean="0"/>
              <a:t>   of mood or environment.</a:t>
            </a:r>
          </a:p>
        </p:txBody>
      </p:sp>
      <p:cxnSp>
        <p:nvCxnSpPr>
          <p:cNvPr id="5" name="Straight Connector 4"/>
          <p:cNvCxnSpPr/>
          <p:nvPr/>
        </p:nvCxnSpPr>
        <p:spPr>
          <a:xfrm>
            <a:off x="0" y="1524000"/>
            <a:ext cx="914400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09980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unlvcoe.org/casd/sites/default/files/pictures/slide-imag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9122" y="4857751"/>
            <a:ext cx="4754878" cy="19811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Autofit/>
          </a:bodyPr>
          <a:lstStyle/>
          <a:p>
            <a:r>
              <a:rPr lang="en-US" sz="2800" b="1" dirty="0" smtClean="0"/>
              <a:t>THE INTERVENTION </a:t>
            </a:r>
            <a:endParaRPr lang="en-US" sz="2800" b="1" dirty="0"/>
          </a:p>
        </p:txBody>
      </p:sp>
      <p:cxnSp>
        <p:nvCxnSpPr>
          <p:cNvPr id="5" name="Straight Connector 4"/>
          <p:cNvCxnSpPr/>
          <p:nvPr/>
        </p:nvCxnSpPr>
        <p:spPr>
          <a:xfrm>
            <a:off x="0" y="1524000"/>
            <a:ext cx="914400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pic>
        <p:nvPicPr>
          <p:cNvPr id="307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7091" t="17917" r="53031" b="16935"/>
          <a:stretch/>
        </p:blipFill>
        <p:spPr bwMode="auto">
          <a:xfrm>
            <a:off x="533400" y="1676400"/>
            <a:ext cx="2586375" cy="4765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733800" y="1905000"/>
            <a:ext cx="4800600" cy="2677656"/>
          </a:xfrm>
          <a:prstGeom prst="rect">
            <a:avLst/>
          </a:prstGeom>
          <a:noFill/>
        </p:spPr>
        <p:txBody>
          <a:bodyPr wrap="square" rtlCol="0">
            <a:spAutoFit/>
          </a:bodyPr>
          <a:lstStyle/>
          <a:p>
            <a:r>
              <a:rPr lang="en-US" sz="2400" dirty="0" smtClean="0"/>
              <a:t>The intervention plan shown in the table provides a clear definition on how each aspect of learning difficulty that a child with Autism Spectrum Disorder is experiencing ought to be assisted through patient and focused process of teaching. </a:t>
            </a:r>
            <a:endParaRPr lang="en-US" sz="2400" dirty="0"/>
          </a:p>
        </p:txBody>
      </p:sp>
    </p:spTree>
    <p:extLst>
      <p:ext uri="{BB962C8B-B14F-4D97-AF65-F5344CB8AC3E}">
        <p14:creationId xmlns:p14="http://schemas.microsoft.com/office/powerpoint/2010/main" val="13916778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smtClean="0"/>
              <a:t>Setting Apart from Regular Schooling</a:t>
            </a:r>
            <a:br>
              <a:rPr lang="en-US" sz="2800" b="1" dirty="0" smtClean="0"/>
            </a:br>
            <a:r>
              <a:rPr lang="en-US" sz="2800" b="1" dirty="0" smtClean="0"/>
              <a:t>Center of Learning: THE STUDENT  </a:t>
            </a:r>
            <a:endParaRPr lang="en-US" sz="2800" b="1" dirty="0"/>
          </a:p>
        </p:txBody>
      </p:sp>
      <p:cxnSp>
        <p:nvCxnSpPr>
          <p:cNvPr id="5" name="Straight Connector 4"/>
          <p:cNvCxnSpPr/>
          <p:nvPr/>
        </p:nvCxnSpPr>
        <p:spPr>
          <a:xfrm>
            <a:off x="0" y="1524000"/>
            <a:ext cx="914400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81000" y="1676400"/>
            <a:ext cx="3505200" cy="5016758"/>
          </a:xfrm>
          <a:prstGeom prst="rect">
            <a:avLst/>
          </a:prstGeom>
          <a:noFill/>
        </p:spPr>
        <p:txBody>
          <a:bodyPr wrap="square" rtlCol="0">
            <a:spAutoFit/>
          </a:bodyPr>
          <a:lstStyle/>
          <a:p>
            <a:r>
              <a:rPr lang="en-US" sz="2000" dirty="0" smtClean="0"/>
              <a:t>In dealing with special cases such as Autism Spectrum Disorder, it is important to make sure that the child comes first above anything else. Not every student with ASD have the same pattern of learning either. </a:t>
            </a:r>
          </a:p>
          <a:p>
            <a:endParaRPr lang="en-US" sz="2000" dirty="0"/>
          </a:p>
          <a:p>
            <a:r>
              <a:rPr lang="en-US" sz="2000" dirty="0" smtClean="0"/>
              <a:t>Although they may have similarities, it is always more helpful to consider the need of each child when it comes to learning as an individual and not as a mere person who is part of a known group .</a:t>
            </a:r>
            <a:endParaRPr lang="en-US" sz="2000" dirty="0"/>
          </a:p>
        </p:txBody>
      </p:sp>
      <p:pic>
        <p:nvPicPr>
          <p:cNvPr id="4098" name="Picture 2" descr="http://www.lanc.org.uk/wp-content/uploads/2011/07/AS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4750" y="1676400"/>
            <a:ext cx="5429250" cy="5048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27037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smtClean="0"/>
              <a:t>Setting Apart from Regular Schooling</a:t>
            </a:r>
            <a:br>
              <a:rPr lang="en-US" sz="2800" b="1" dirty="0" smtClean="0"/>
            </a:br>
            <a:r>
              <a:rPr lang="en-US" sz="2800" b="1" dirty="0" smtClean="0"/>
              <a:t>Core Curriculum: FOCUSED LEARNING </a:t>
            </a:r>
            <a:endParaRPr lang="en-US" sz="2800" b="1" dirty="0"/>
          </a:p>
        </p:txBody>
      </p:sp>
      <p:cxnSp>
        <p:nvCxnSpPr>
          <p:cNvPr id="5" name="Straight Connector 4"/>
          <p:cNvCxnSpPr/>
          <p:nvPr/>
        </p:nvCxnSpPr>
        <p:spPr>
          <a:xfrm>
            <a:off x="0" y="1524000"/>
            <a:ext cx="914400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5486400" y="1828800"/>
            <a:ext cx="3505200" cy="5016758"/>
          </a:xfrm>
          <a:prstGeom prst="rect">
            <a:avLst/>
          </a:prstGeom>
          <a:noFill/>
        </p:spPr>
        <p:txBody>
          <a:bodyPr wrap="square" rtlCol="0">
            <a:spAutoFit/>
          </a:bodyPr>
          <a:lstStyle/>
          <a:p>
            <a:r>
              <a:rPr lang="en-US" sz="2000" b="1" dirty="0" smtClean="0"/>
              <a:t> No STUDENT CAN TAKE EVERYTHING AT ONE SEATING…</a:t>
            </a:r>
          </a:p>
          <a:p>
            <a:endParaRPr lang="en-US" sz="2000" dirty="0"/>
          </a:p>
          <a:p>
            <a:r>
              <a:rPr lang="en-US" sz="2000" dirty="0" smtClean="0"/>
              <a:t>This is especially true with students suffering from ASD. </a:t>
            </a:r>
          </a:p>
          <a:p>
            <a:endParaRPr lang="en-US" sz="2000" dirty="0"/>
          </a:p>
          <a:p>
            <a:r>
              <a:rPr lang="en-US" sz="2000" dirty="0" smtClean="0"/>
              <a:t>-instructors need to plan ahead on what specific topic ought to be focused on within one seating….</a:t>
            </a:r>
          </a:p>
          <a:p>
            <a:endParaRPr lang="en-US" sz="2000" dirty="0"/>
          </a:p>
          <a:p>
            <a:r>
              <a:rPr lang="en-US" sz="2000" dirty="0" smtClean="0"/>
              <a:t>-it is better to take one small step at a time and gain better results from the process later on. </a:t>
            </a:r>
            <a:endParaRPr lang="en-US" sz="2000" dirty="0"/>
          </a:p>
        </p:txBody>
      </p:sp>
      <p:pic>
        <p:nvPicPr>
          <p:cNvPr id="6" name="Picture 2" descr="http://unlvcoe.org/casd/sites/default/files/pictures/slide-imag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572000"/>
            <a:ext cx="4754878" cy="1981199"/>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http://www.autismems.net/mediac/400_0/media/web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676400"/>
            <a:ext cx="3810000"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27614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smtClean="0"/>
              <a:t>Setting Apart from Regular Schooling</a:t>
            </a:r>
            <a:br>
              <a:rPr lang="en-US" sz="2800" b="1" dirty="0" smtClean="0"/>
            </a:br>
            <a:r>
              <a:rPr lang="en-US" sz="2800" b="1" dirty="0" smtClean="0"/>
              <a:t>Core Process: DIVIDED INTERACTION ACTIVITIES </a:t>
            </a:r>
            <a:endParaRPr lang="en-US" sz="2800" b="1" dirty="0"/>
          </a:p>
        </p:txBody>
      </p:sp>
      <p:cxnSp>
        <p:nvCxnSpPr>
          <p:cNvPr id="5" name="Straight Connector 4"/>
          <p:cNvCxnSpPr/>
          <p:nvPr/>
        </p:nvCxnSpPr>
        <p:spPr>
          <a:xfrm>
            <a:off x="0" y="1524000"/>
            <a:ext cx="914400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pic>
        <p:nvPicPr>
          <p:cNvPr id="6" name="Picture 2" descr="http://unlvcoe.org/casd/sites/default/files/pictures/slide-imag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572000"/>
            <a:ext cx="4754878" cy="1981199"/>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http://acelebrationofwomen.org/wp-content/uploads/2013/02/autism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94872" y="1875501"/>
            <a:ext cx="3610282" cy="4296699"/>
          </a:xfrm>
          <a:prstGeom prst="rect">
            <a:avLst/>
          </a:prstGeom>
          <a:noFill/>
          <a:effectLst>
            <a:softEdge rad="31750"/>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30278" y="1600198"/>
            <a:ext cx="5059678" cy="2862322"/>
          </a:xfrm>
          <a:prstGeom prst="rect">
            <a:avLst/>
          </a:prstGeom>
          <a:noFill/>
        </p:spPr>
        <p:txBody>
          <a:bodyPr wrap="square" rtlCol="0">
            <a:spAutoFit/>
          </a:bodyPr>
          <a:lstStyle/>
          <a:p>
            <a:r>
              <a:rPr lang="en-US" b="1" dirty="0" smtClean="0">
                <a:effectLst>
                  <a:outerShdw blurRad="38100" dist="38100" dir="2700000" algn="tl">
                    <a:srgbClr val="000000">
                      <a:alpha val="43137"/>
                    </a:srgbClr>
                  </a:outerShdw>
                </a:effectLst>
              </a:rPr>
              <a:t>Given the condition of each child: </a:t>
            </a:r>
          </a:p>
          <a:p>
            <a:endParaRPr lang="en-US" dirty="0"/>
          </a:p>
          <a:p>
            <a:r>
              <a:rPr lang="en-US" dirty="0" smtClean="0"/>
              <a:t>It is important to set apart times when the child is to mingle with peers </a:t>
            </a:r>
          </a:p>
          <a:p>
            <a:r>
              <a:rPr lang="en-US" dirty="0" smtClean="0"/>
              <a:t>….and also when to set them apart as individual learners </a:t>
            </a:r>
          </a:p>
          <a:p>
            <a:endParaRPr lang="en-US" dirty="0"/>
          </a:p>
          <a:p>
            <a:pPr algn="ctr"/>
            <a:r>
              <a:rPr lang="en-US" b="1" dirty="0" smtClean="0">
                <a:solidFill>
                  <a:schemeClr val="accent3">
                    <a:lumMod val="50000"/>
                  </a:schemeClr>
                </a:solidFill>
              </a:rPr>
              <a:t>This would lessen the tension of having the need to deal with others while also increasing their social capacities accordingly </a:t>
            </a:r>
            <a:endParaRPr lang="en-US" b="1" dirty="0">
              <a:solidFill>
                <a:schemeClr val="accent3">
                  <a:lumMod val="50000"/>
                </a:schemeClr>
              </a:solidFill>
            </a:endParaRPr>
          </a:p>
        </p:txBody>
      </p:sp>
    </p:spTree>
    <p:extLst>
      <p:ext uri="{BB962C8B-B14F-4D97-AF65-F5344CB8AC3E}">
        <p14:creationId xmlns:p14="http://schemas.microsoft.com/office/powerpoint/2010/main" val="40292718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smtClean="0"/>
              <a:t>EXPECTATIONS FROM THE ZIGGURAT MODEL</a:t>
            </a:r>
            <a:endParaRPr lang="en-US" sz="2800" b="1" dirty="0"/>
          </a:p>
        </p:txBody>
      </p:sp>
      <p:cxnSp>
        <p:nvCxnSpPr>
          <p:cNvPr id="5" name="Straight Connector 4"/>
          <p:cNvCxnSpPr/>
          <p:nvPr/>
        </p:nvCxnSpPr>
        <p:spPr>
          <a:xfrm>
            <a:off x="0" y="1524000"/>
            <a:ext cx="914400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pic>
        <p:nvPicPr>
          <p:cNvPr id="6" name="Picture 2" descr="http://unlvcoe.org/casd/sites/default/files/pictures/slide-image-1.jpg"/>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457200" y="4572000"/>
            <a:ext cx="4754878" cy="1981199"/>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http://www.thebestschools.org/wp-content/uploads/2012/03/zigguratmode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26472" y="1900084"/>
            <a:ext cx="4376945" cy="29718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28600" y="1752600"/>
            <a:ext cx="4297872" cy="4524315"/>
          </a:xfrm>
          <a:prstGeom prst="rect">
            <a:avLst/>
          </a:prstGeom>
          <a:noFill/>
        </p:spPr>
        <p:txBody>
          <a:bodyPr wrap="square" rtlCol="0">
            <a:spAutoFit/>
          </a:bodyPr>
          <a:lstStyle/>
          <a:p>
            <a:r>
              <a:rPr lang="en-US" b="1" dirty="0" smtClean="0"/>
              <a:t>Following the Ziggurat model of Intervention these expectations are being eyed: </a:t>
            </a:r>
          </a:p>
          <a:p>
            <a:endParaRPr lang="en-US" dirty="0"/>
          </a:p>
          <a:p>
            <a:r>
              <a:rPr lang="en-US" dirty="0" smtClean="0"/>
              <a:t>-the child learns basic tasks and applies them in everyday activities </a:t>
            </a:r>
          </a:p>
          <a:p>
            <a:r>
              <a:rPr lang="en-US" dirty="0" smtClean="0"/>
              <a:t>-the child learns how to work with peers with less stressed attitude </a:t>
            </a:r>
          </a:p>
          <a:p>
            <a:endParaRPr lang="en-US" dirty="0"/>
          </a:p>
          <a:p>
            <a:r>
              <a:rPr lang="en-US" dirty="0" smtClean="0"/>
              <a:t>-while focus might  be weak; it could be improved through learning schedules and activities taken one step at a time </a:t>
            </a:r>
          </a:p>
          <a:p>
            <a:endParaRPr lang="en-US" dirty="0"/>
          </a:p>
          <a:p>
            <a:r>
              <a:rPr lang="en-US" dirty="0" smtClean="0"/>
              <a:t>-responding to tasks would be less pressuring for the child as he learns how to consider it as part of routine-learning </a:t>
            </a:r>
            <a:endParaRPr lang="en-US" dirty="0"/>
          </a:p>
        </p:txBody>
      </p:sp>
    </p:spTree>
    <p:extLst>
      <p:ext uri="{BB962C8B-B14F-4D97-AF65-F5344CB8AC3E}">
        <p14:creationId xmlns:p14="http://schemas.microsoft.com/office/powerpoint/2010/main" val="15069771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TotalTime>
  <Words>1289</Words>
  <Application>Microsoft Office PowerPoint</Application>
  <PresentationFormat>On-screen Show (4:3)</PresentationFormat>
  <Paragraphs>93</Paragraphs>
  <Slides>13</Slides>
  <Notes>10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The Ziggurat  Intervention Program</vt:lpstr>
      <vt:lpstr>What Learning Disorders are About </vt:lpstr>
      <vt:lpstr>Understanding  Autism Spectrum Disorder A) Behavioral Development </vt:lpstr>
      <vt:lpstr>Understanding  Autism Spectrum Disorder A) Learning Procedures </vt:lpstr>
      <vt:lpstr>THE INTERVENTION </vt:lpstr>
      <vt:lpstr>Setting Apart from Regular Schooling Center of Learning: THE STUDENT  </vt:lpstr>
      <vt:lpstr>Setting Apart from Regular Schooling Core Curriculum: FOCUSED LEARNING </vt:lpstr>
      <vt:lpstr>Setting Apart from Regular Schooling Core Process: DIVIDED INTERACTION ACTIVITIES </vt:lpstr>
      <vt:lpstr>EXPECTATIONS FROM THE ZIGGURAT MODEL</vt:lpstr>
      <vt:lpstr>Technology and Learning </vt:lpstr>
      <vt:lpstr>Improving Understanding through Technology </vt:lpstr>
      <vt:lpstr>PowerPoint Presentation</vt:lpstr>
      <vt:lpstr>References: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Ziggurat  Intervention Program</dc:title>
  <dc:creator>HP</dc:creator>
  <cp:lastModifiedBy>HP</cp:lastModifiedBy>
  <cp:revision>1</cp:revision>
  <dcterms:created xsi:type="dcterms:W3CDTF">2015-11-11T05:38:28Z</dcterms:created>
  <dcterms:modified xsi:type="dcterms:W3CDTF">2015-11-11T06:58:17Z</dcterms:modified>
</cp:coreProperties>
</file>