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7" r:id="rId10"/>
    <p:sldId id="266" r:id="rId11"/>
    <p:sldId id="268" r:id="rId12"/>
    <p:sldId id="264" r:id="rId13"/>
    <p:sldId id="269" r:id="rId14"/>
    <p:sldId id="270" r:id="rId15"/>
    <p:sldId id="271" r:id="rId16"/>
    <p:sldId id="272" r:id="rId17"/>
    <p:sldId id="25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Ventricular Septal defect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8506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Class</a:t>
            </a:r>
          </a:p>
          <a:p>
            <a:r>
              <a:rPr lang="en-US" dirty="0" smtClean="0"/>
              <a:t>Professor</a:t>
            </a:r>
          </a:p>
          <a:p>
            <a:r>
              <a:rPr lang="en-US" dirty="0" smtClean="0"/>
              <a:t>November 16,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Respiratory 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377439"/>
            <a:ext cx="4722798" cy="3421151"/>
          </a:xfrm>
        </p:spPr>
        <p:txBody>
          <a:bodyPr>
            <a:normAutofit/>
          </a:bodyPr>
          <a:lstStyle/>
          <a:p>
            <a:r>
              <a:rPr lang="en-US" dirty="0" smtClean="0"/>
              <a:t>Incentive spirometry: A </a:t>
            </a:r>
            <a:r>
              <a:rPr lang="en-US" dirty="0"/>
              <a:t>medical device used to help patients improve the functioning of their lungs.</a:t>
            </a:r>
          </a:p>
          <a:p>
            <a:r>
              <a:rPr lang="en-US" dirty="0"/>
              <a:t>Chest </a:t>
            </a:r>
            <a:r>
              <a:rPr lang="en-US" dirty="0" smtClean="0"/>
              <a:t>physiotherapy: </a:t>
            </a:r>
            <a:r>
              <a:rPr lang="en-US" dirty="0"/>
              <a:t>Striking the chest with a cupped hand or applying a vibrating device to the chest to loosen mucus.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6" y="2146554"/>
            <a:ext cx="4869383" cy="36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Respiratory therapies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56" y="2586446"/>
            <a:ext cx="4053163" cy="2879899"/>
          </a:xfrm>
        </p:spPr>
        <p:txBody>
          <a:bodyPr/>
          <a:lstStyle/>
          <a:p>
            <a:r>
              <a:rPr lang="en-US" dirty="0"/>
              <a:t>Deep breathing </a:t>
            </a:r>
            <a:r>
              <a:rPr lang="en-US" dirty="0" smtClean="0"/>
              <a:t>exercises: Deep </a:t>
            </a:r>
            <a:r>
              <a:rPr lang="en-US" dirty="0"/>
              <a:t>breathing </a:t>
            </a:r>
            <a:r>
              <a:rPr lang="en-US" dirty="0" smtClean="0"/>
              <a:t>helps </a:t>
            </a:r>
            <a:r>
              <a:rPr lang="en-US" dirty="0"/>
              <a:t>to  increase lung volumes and open up </a:t>
            </a:r>
            <a:r>
              <a:rPr lang="en-US" dirty="0" smtClean="0"/>
              <a:t>alveoli</a:t>
            </a:r>
          </a:p>
          <a:p>
            <a:r>
              <a:rPr lang="en-US" dirty="0" smtClean="0"/>
              <a:t>Postural drainage: Positioning </a:t>
            </a:r>
            <a:r>
              <a:rPr lang="en-US" dirty="0"/>
              <a:t>patients to help drain excess fluid or mucus out of the lungs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28" y="2220155"/>
            <a:ext cx="4977492" cy="32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Respiratory therapist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role of the respiratory therapist depends on the severity of the VSD</a:t>
            </a:r>
          </a:p>
          <a:p>
            <a:r>
              <a:rPr lang="en-US" dirty="0" smtClean="0"/>
              <a:t>In extreme situations, the respiratory therapist may be responsible for:</a:t>
            </a:r>
          </a:p>
          <a:p>
            <a:pPr lvl="1"/>
            <a:r>
              <a:rPr lang="en-US" dirty="0"/>
              <a:t>Maintaining a patient's artificial airway, which may be in place to help the patient who cannot breathe through normal </a:t>
            </a:r>
            <a:r>
              <a:rPr lang="en-US" dirty="0" smtClean="0"/>
              <a:t>means</a:t>
            </a:r>
          </a:p>
          <a:p>
            <a:pPr lvl="1"/>
            <a:r>
              <a:rPr lang="en-US" dirty="0"/>
              <a:t>Operating and maintaining highly sophisticated equipment to administer oxygen or to assist with </a:t>
            </a:r>
            <a:r>
              <a:rPr lang="en-US" dirty="0" smtClean="0"/>
              <a:t>breathing</a:t>
            </a:r>
            <a:endParaRPr lang="en-US" dirty="0"/>
          </a:p>
          <a:p>
            <a:pPr lvl="1"/>
            <a:r>
              <a:rPr lang="en-US" dirty="0"/>
              <a:t>Employing mechanical ventilation for treatment of patients who suffer from lung </a:t>
            </a:r>
            <a:r>
              <a:rPr lang="en-US" dirty="0" smtClean="0"/>
              <a:t>failure</a:t>
            </a:r>
            <a:endParaRPr lang="en-US" dirty="0"/>
          </a:p>
          <a:p>
            <a:pPr lvl="1"/>
            <a:r>
              <a:rPr lang="en-US" dirty="0"/>
              <a:t>Monitoring and managing therapy that will help a patient recover lung </a:t>
            </a:r>
            <a:r>
              <a:rPr lang="en-US" dirty="0" smtClean="0"/>
              <a:t>function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respiratory therapists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responsibilities include:</a:t>
            </a:r>
          </a:p>
          <a:p>
            <a:pPr lvl="1"/>
            <a:r>
              <a:rPr lang="en-US" dirty="0"/>
              <a:t>Obtaining and analyzing sputum and breath </a:t>
            </a:r>
            <a:r>
              <a:rPr lang="en-US" dirty="0" smtClean="0"/>
              <a:t>specimens</a:t>
            </a:r>
            <a:endParaRPr lang="en-US" dirty="0"/>
          </a:p>
          <a:p>
            <a:pPr lvl="1"/>
            <a:r>
              <a:rPr lang="en-US" dirty="0"/>
              <a:t>Taking blood specimens for analysis of oxygen, carbon </a:t>
            </a:r>
            <a:r>
              <a:rPr lang="en-US" dirty="0" smtClean="0"/>
              <a:t>dioxide, and carbon monoxide</a:t>
            </a:r>
          </a:p>
          <a:p>
            <a:pPr lvl="1"/>
            <a:r>
              <a:rPr lang="en-US" dirty="0" smtClean="0"/>
              <a:t>Interpreting medical data</a:t>
            </a:r>
          </a:p>
          <a:p>
            <a:pPr lvl="1"/>
            <a:r>
              <a:rPr lang="en-US" dirty="0" smtClean="0"/>
              <a:t>Measuring </a:t>
            </a:r>
            <a:r>
              <a:rPr lang="en-US" dirty="0"/>
              <a:t>lung </a:t>
            </a:r>
            <a:r>
              <a:rPr lang="en-US" dirty="0" smtClean="0"/>
              <a:t>function</a:t>
            </a:r>
            <a:endParaRPr lang="en-US" dirty="0"/>
          </a:p>
          <a:p>
            <a:pPr lvl="1"/>
            <a:r>
              <a:rPr lang="en-US" dirty="0"/>
              <a:t>Performing stress tests and other studies of the cardiopulmonary </a:t>
            </a:r>
            <a:r>
              <a:rPr lang="en-US" dirty="0" smtClean="0"/>
              <a:t>system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Treatments for VSD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493" y="1853754"/>
            <a:ext cx="9603275" cy="1728954"/>
          </a:xfrm>
        </p:spPr>
        <p:txBody>
          <a:bodyPr>
            <a:normAutofit/>
          </a:bodyPr>
          <a:lstStyle/>
          <a:p>
            <a:r>
              <a:rPr lang="en-US" dirty="0" smtClean="0"/>
              <a:t>As an alternative or supplementary strategy for surgery, medical professionals aim to:</a:t>
            </a:r>
          </a:p>
          <a:p>
            <a:pPr lvl="1"/>
            <a:r>
              <a:rPr lang="en-US" dirty="0"/>
              <a:t>Increase the strength of the heart's </a:t>
            </a:r>
            <a:r>
              <a:rPr lang="en-US" dirty="0" smtClean="0"/>
              <a:t>contractions</a:t>
            </a:r>
          </a:p>
          <a:p>
            <a:pPr lvl="1"/>
            <a:r>
              <a:rPr lang="en-US" dirty="0" smtClean="0"/>
              <a:t>Decrease the amount of fluid in circulation and in the lungs</a:t>
            </a:r>
          </a:p>
          <a:p>
            <a:pPr lvl="1"/>
            <a:r>
              <a:rPr lang="en-US" dirty="0" smtClean="0"/>
              <a:t>Keep </a:t>
            </a:r>
            <a:r>
              <a:rPr lang="en-US" dirty="0"/>
              <a:t>the heartbeat </a:t>
            </a:r>
            <a:r>
              <a:rPr lang="en-US" dirty="0" smtClean="0"/>
              <a:t>regular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65" y="3582708"/>
            <a:ext cx="4329129" cy="24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189903"/>
            <a:ext cx="4470249" cy="3831615"/>
          </a:xfrm>
        </p:spPr>
        <p:txBody>
          <a:bodyPr>
            <a:normAutofit/>
          </a:bodyPr>
          <a:lstStyle/>
          <a:p>
            <a:r>
              <a:rPr lang="en-US" dirty="0" smtClean="0"/>
              <a:t>VSD </a:t>
            </a:r>
            <a:r>
              <a:rPr lang="en-US" dirty="0"/>
              <a:t>creates an increased risk for infections of the heart walls and valves (endocarditis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People with VSD will need to take antibiotics before dental procedures, including cleaning and other dental care, and before surgical procedures on the mouth or </a:t>
            </a:r>
            <a:r>
              <a:rPr lang="en-US" dirty="0" smtClean="0"/>
              <a:t>throat</a:t>
            </a:r>
            <a:r>
              <a:rPr lang="en-US" dirty="0"/>
              <a:t> </a:t>
            </a:r>
            <a:r>
              <a:rPr lang="en-US" dirty="0" smtClean="0"/>
              <a:t>to avoid risk of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2111420"/>
            <a:ext cx="4105414" cy="37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8" y="4781005"/>
            <a:ext cx="9603275" cy="12252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large ventricular septal defects are diagnosed and managed appropriately, a child with a ventricular septal defect can have a normal length of life with no </a:t>
            </a:r>
            <a:r>
              <a:rPr lang="en-US" dirty="0" smtClean="0"/>
              <a:t>restrictions</a:t>
            </a:r>
            <a:endParaRPr lang="en-US" dirty="0"/>
          </a:p>
          <a:p>
            <a:r>
              <a:rPr lang="en-US" dirty="0" smtClean="0"/>
              <a:t>97% of infants with VSD survive beyond the first year (American </a:t>
            </a:r>
            <a:r>
              <a:rPr lang="en-US" smtClean="0"/>
              <a:t>Heart Association, 2015)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58" y="1926541"/>
            <a:ext cx="4180114" cy="27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7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American Heart Association. (2015).  Ventricular Septal Defect (VSD).  Retrieved from  	http://www.heart.org/HEARTORG/Conditions/CongenitalHeartDefects/About	</a:t>
            </a:r>
            <a:r>
              <a:rPr lang="en-US" dirty="0" err="1"/>
              <a:t>CongenitalHeartDefects</a:t>
            </a:r>
            <a:r>
              <a:rPr lang="en-US" dirty="0"/>
              <a:t>/Ventricular-Septal-Defect-	</a:t>
            </a:r>
            <a:r>
              <a:rPr lang="en-US" dirty="0" smtClean="0"/>
              <a:t>VSD_UCM_307041_Article.jsp</a:t>
            </a:r>
          </a:p>
          <a:p>
            <a:pPr marL="0" indent="0">
              <a:buNone/>
            </a:pPr>
            <a:r>
              <a:rPr lang="en-US" dirty="0" smtClean="0"/>
              <a:t>CDC. (</a:t>
            </a:r>
            <a:r>
              <a:rPr lang="en-US" dirty="0" err="1" smtClean="0"/>
              <a:t>n.d.</a:t>
            </a:r>
            <a:r>
              <a:rPr lang="en-US" dirty="0" smtClean="0"/>
              <a:t>). Congenital Heart Defects (CHDs). </a:t>
            </a:r>
            <a:r>
              <a:rPr lang="en-US" dirty="0"/>
              <a:t>Retrieved from </a:t>
            </a:r>
            <a:r>
              <a:rPr lang="en-US" dirty="0" smtClean="0"/>
              <a:t>	http</a:t>
            </a:r>
            <a:r>
              <a:rPr lang="en-US" dirty="0"/>
              <a:t>://</a:t>
            </a:r>
            <a:r>
              <a:rPr lang="en-US" dirty="0" smtClean="0"/>
              <a:t>www.cdc.gov/ncbddd/heartdefects/data.html</a:t>
            </a:r>
          </a:p>
          <a:p>
            <a:pPr marL="0" indent="0">
              <a:buNone/>
            </a:pPr>
            <a:r>
              <a:rPr lang="en-US" dirty="0" smtClean="0"/>
              <a:t>Morrow, A.G., </a:t>
            </a:r>
            <a:r>
              <a:rPr lang="en-US" dirty="0" err="1" smtClean="0"/>
              <a:t>Braunwald</a:t>
            </a:r>
            <a:r>
              <a:rPr lang="en-US" dirty="0" smtClean="0"/>
              <a:t>, N.S. </a:t>
            </a:r>
            <a:r>
              <a:rPr lang="en-US" dirty="0"/>
              <a:t>(1961). The Surgical Treatment of Ventricular Septal Defect in </a:t>
            </a:r>
            <a:r>
              <a:rPr lang="en-US" dirty="0" smtClean="0"/>
              <a:t>	Infancy</a:t>
            </a:r>
            <a:r>
              <a:rPr lang="en-US" dirty="0"/>
              <a:t>. </a:t>
            </a:r>
            <a:r>
              <a:rPr lang="en-US" i="1" dirty="0" smtClean="0"/>
              <a:t>Circulation,</a:t>
            </a:r>
            <a:r>
              <a:rPr lang="en-US" dirty="0" smtClean="0"/>
              <a:t> </a:t>
            </a:r>
            <a:r>
              <a:rPr lang="en-US" dirty="0"/>
              <a:t>24: </a:t>
            </a:r>
            <a:r>
              <a:rPr lang="en-US" dirty="0" smtClean="0"/>
              <a:t>34-40.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ventricular septal defect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4807131"/>
            <a:ext cx="11321143" cy="12540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Ventricular septal defect is defined as an </a:t>
            </a:r>
            <a:r>
              <a:rPr lang="en-US" dirty="0"/>
              <a:t>opening in the dividing wall (septum) between </a:t>
            </a:r>
            <a:r>
              <a:rPr lang="en-US" dirty="0" smtClean="0"/>
              <a:t>the </a:t>
            </a:r>
            <a:r>
              <a:rPr lang="en-US" dirty="0"/>
              <a:t>two lower chambers of the heart known as the right </a:t>
            </a:r>
            <a:r>
              <a:rPr lang="en-US" dirty="0" smtClean="0"/>
              <a:t>and </a:t>
            </a:r>
            <a:r>
              <a:rPr lang="en-US" dirty="0"/>
              <a:t>left </a:t>
            </a:r>
            <a:r>
              <a:rPr lang="en-US" dirty="0" smtClean="0"/>
              <a:t>ventricles</a:t>
            </a:r>
            <a:endParaRPr lang="en-US" dirty="0"/>
          </a:p>
          <a:p>
            <a:r>
              <a:rPr lang="en-US" dirty="0"/>
              <a:t>The slight noise that is </a:t>
            </a:r>
            <a:r>
              <a:rPr lang="en-US" dirty="0" smtClean="0"/>
              <a:t>heard as a result of this opening </a:t>
            </a:r>
            <a:r>
              <a:rPr lang="en-US" dirty="0"/>
              <a:t>is referred to as a “</a:t>
            </a:r>
            <a:r>
              <a:rPr lang="en-US" dirty="0" smtClean="0"/>
              <a:t>murmur”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636" y="1921831"/>
            <a:ext cx="5423454" cy="27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health statistics: Incidence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076" y="2303171"/>
            <a:ext cx="4714090" cy="3450613"/>
          </a:xfrm>
        </p:spPr>
        <p:txBody>
          <a:bodyPr/>
          <a:lstStyle/>
          <a:p>
            <a:r>
              <a:rPr lang="en-US" dirty="0" smtClean="0"/>
              <a:t>Congenital </a:t>
            </a:r>
            <a:r>
              <a:rPr lang="en-US" dirty="0"/>
              <a:t>heart defects (CHDs) are the most common types of birth </a:t>
            </a:r>
            <a:r>
              <a:rPr lang="en-US" dirty="0" smtClean="0"/>
              <a:t>defects, with 40,000 babies in the United States born with this disease each year</a:t>
            </a:r>
          </a:p>
          <a:p>
            <a:r>
              <a:rPr lang="en-US" dirty="0" smtClean="0"/>
              <a:t>25% of babies with CHDs, such as ventricular septal defect, require surgery within the first year of life (CDC, </a:t>
            </a:r>
            <a:r>
              <a:rPr lang="en-US" dirty="0" err="1" smtClean="0"/>
              <a:t>n.d.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60" y="2041914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2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health statistics: Cost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9643" y="2438399"/>
            <a:ext cx="4685211" cy="3518263"/>
          </a:xfrm>
        </p:spPr>
        <p:txBody>
          <a:bodyPr>
            <a:normAutofit/>
          </a:bodyPr>
          <a:lstStyle/>
          <a:p>
            <a:r>
              <a:rPr lang="en-US" dirty="0" smtClean="0"/>
              <a:t>Hospital costs for patients with ventricular septal defect (VSD) exceeded $1.4 billion in 2004 (CDC, </a:t>
            </a:r>
            <a:r>
              <a:rPr lang="en-US" dirty="0" err="1" smtClean="0"/>
              <a:t>n.d.</a:t>
            </a:r>
            <a:r>
              <a:rPr lang="en-US" dirty="0" smtClean="0"/>
              <a:t>)</a:t>
            </a:r>
          </a:p>
          <a:p>
            <a:r>
              <a:rPr lang="en-US" dirty="0" smtClean="0"/>
              <a:t>It is expected that coverage for individuals with VSD will become </a:t>
            </a:r>
            <a:r>
              <a:rPr lang="en-US" dirty="0"/>
              <a:t>more affordable under the </a:t>
            </a:r>
            <a:r>
              <a:rPr lang="en-US" dirty="0" smtClean="0"/>
              <a:t>Patient </a:t>
            </a:r>
            <a:r>
              <a:rPr lang="en-US" dirty="0"/>
              <a:t>Protection and Affordable Care Act (PPACA)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544930"/>
            <a:ext cx="4897847" cy="27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the cardiovascular syste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754" y="2215976"/>
            <a:ext cx="4897497" cy="34506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dirty="0" smtClean="0"/>
              <a:t>patients with VSD, blood </a:t>
            </a:r>
            <a:r>
              <a:rPr lang="en-US" dirty="0"/>
              <a:t>can travel </a:t>
            </a:r>
            <a:r>
              <a:rPr lang="en-US" dirty="0" smtClean="0"/>
              <a:t>from the left </a:t>
            </a:r>
            <a:r>
              <a:rPr lang="en-US" dirty="0"/>
              <a:t>pumping chamber </a:t>
            </a:r>
            <a:r>
              <a:rPr lang="en-US" dirty="0" smtClean="0"/>
              <a:t>in the left ventricle </a:t>
            </a:r>
            <a:r>
              <a:rPr lang="en-US" dirty="0"/>
              <a:t>to the right pumping </a:t>
            </a:r>
            <a:r>
              <a:rPr lang="en-US" dirty="0" smtClean="0"/>
              <a:t>chamber in the right ventricle, and </a:t>
            </a:r>
            <a:r>
              <a:rPr lang="en-US" dirty="0"/>
              <a:t>out into the lung </a:t>
            </a:r>
            <a:r>
              <a:rPr lang="en-US" dirty="0" smtClean="0"/>
              <a:t>arteries.</a:t>
            </a:r>
          </a:p>
          <a:p>
            <a:r>
              <a:rPr lang="en-US" dirty="0" smtClean="0"/>
              <a:t>Extra blood being shunted into </a:t>
            </a:r>
            <a:r>
              <a:rPr lang="en-US" dirty="0"/>
              <a:t>the lung arteries makes the heart and lungs work harder and the lungs can become </a:t>
            </a:r>
            <a:r>
              <a:rPr lang="en-US" dirty="0" smtClean="0"/>
              <a:t>congested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363" y="2137652"/>
            <a:ext cx="4541371" cy="35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the respiratory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509" y="1942012"/>
            <a:ext cx="5479031" cy="41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the respiratory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4772297"/>
            <a:ext cx="9603275" cy="1329774"/>
          </a:xfrm>
        </p:spPr>
        <p:txBody>
          <a:bodyPr/>
          <a:lstStyle/>
          <a:p>
            <a:r>
              <a:rPr lang="en-US" dirty="0" smtClean="0"/>
              <a:t>Microbial infection of the respiratory system is an occasional side effect of VSD</a:t>
            </a:r>
          </a:p>
          <a:p>
            <a:r>
              <a:rPr lang="en-US" dirty="0" smtClean="0"/>
              <a:t>Infection is frequently indicated due to surgery that is carried out on the pulmonary artery (Morrow et al., 1961)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94" y="1877378"/>
            <a:ext cx="3855812" cy="28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the respiratory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4781006"/>
            <a:ext cx="9603275" cy="1329774"/>
          </a:xfrm>
        </p:spPr>
        <p:txBody>
          <a:bodyPr/>
          <a:lstStyle/>
          <a:p>
            <a:r>
              <a:rPr lang="en-US" dirty="0" smtClean="0"/>
              <a:t>Increased pulmonary </a:t>
            </a:r>
            <a:r>
              <a:rPr lang="en-US" dirty="0"/>
              <a:t>venous </a:t>
            </a:r>
            <a:r>
              <a:rPr lang="en-US" dirty="0" smtClean="0"/>
              <a:t>pressure </a:t>
            </a:r>
            <a:r>
              <a:rPr lang="en-US" dirty="0"/>
              <a:t>can increase pulmonary interstitial </a:t>
            </a:r>
            <a:r>
              <a:rPr lang="en-US" dirty="0" smtClean="0"/>
              <a:t>fluid</a:t>
            </a:r>
            <a:endParaRPr lang="en-US" dirty="0"/>
          </a:p>
          <a:p>
            <a:r>
              <a:rPr lang="en-US" dirty="0"/>
              <a:t>When this condition is severe enough, patients can present with pulmonary edema, </a:t>
            </a:r>
            <a:r>
              <a:rPr lang="en-US" dirty="0" smtClean="0"/>
              <a:t>congestion, and </a:t>
            </a:r>
            <a:r>
              <a:rPr lang="en-US" dirty="0"/>
              <a:t>frequent respiratory infections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049" y="1923423"/>
            <a:ext cx="4185569" cy="2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of </a:t>
            </a:r>
            <a:r>
              <a:rPr lang="en-US" dirty="0"/>
              <a:t>ventricular septal defect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15" y="2015732"/>
            <a:ext cx="6874740" cy="34506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Chest x-rays are used to produces pictures </a:t>
            </a:r>
            <a:r>
              <a:rPr lang="en-US" dirty="0"/>
              <a:t>of the heart and surrounding </a:t>
            </a:r>
            <a:r>
              <a:rPr lang="en-US" dirty="0" smtClean="0"/>
              <a:t>organs</a:t>
            </a:r>
            <a:endParaRPr lang="en-US" dirty="0"/>
          </a:p>
          <a:p>
            <a:r>
              <a:rPr lang="en-US" dirty="0" smtClean="0"/>
              <a:t>Electrocardiograms </a:t>
            </a:r>
            <a:r>
              <a:rPr lang="en-US" dirty="0"/>
              <a:t>(</a:t>
            </a:r>
            <a:r>
              <a:rPr lang="en-US" dirty="0" smtClean="0"/>
              <a:t>EKGs) record </a:t>
            </a:r>
            <a:r>
              <a:rPr lang="en-US" dirty="0"/>
              <a:t>the electrical activity of the </a:t>
            </a:r>
            <a:r>
              <a:rPr lang="en-US" dirty="0" smtClean="0"/>
              <a:t>heart</a:t>
            </a:r>
            <a:endParaRPr lang="en-US" dirty="0"/>
          </a:p>
          <a:p>
            <a:r>
              <a:rPr lang="en-US" dirty="0" smtClean="0"/>
              <a:t>Echocardiograms </a:t>
            </a:r>
            <a:r>
              <a:rPr lang="en-US" dirty="0"/>
              <a:t>(</a:t>
            </a:r>
            <a:r>
              <a:rPr lang="en-US" dirty="0" err="1" smtClean="0"/>
              <a:t>echos</a:t>
            </a:r>
            <a:r>
              <a:rPr lang="en-US" dirty="0" smtClean="0"/>
              <a:t>) use </a:t>
            </a:r>
            <a:r>
              <a:rPr lang="en-US" dirty="0"/>
              <a:t>sound waves to produce a picture of the heart and to visualize blood flow through the heart </a:t>
            </a:r>
            <a:r>
              <a:rPr lang="en-US" dirty="0" smtClean="0"/>
              <a:t>chambers</a:t>
            </a:r>
            <a:endParaRPr lang="en-US" dirty="0"/>
          </a:p>
          <a:p>
            <a:r>
              <a:rPr lang="en-US" dirty="0" smtClean="0"/>
              <a:t>Cardiac catheterizations are used to provide </a:t>
            </a:r>
            <a:r>
              <a:rPr lang="en-US" dirty="0"/>
              <a:t>information about the heart structures as well as blood pressure and blood oxygen levels within the heart </a:t>
            </a:r>
            <a:r>
              <a:rPr lang="en-US" dirty="0" smtClean="0"/>
              <a:t>chambers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983535"/>
            <a:ext cx="2589198" cy="35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60</TotalTime>
  <Words>754</Words>
  <Application>Microsoft Office PowerPoint</Application>
  <PresentationFormat>Widescreen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Gill Sans MT</vt:lpstr>
      <vt:lpstr>Gallery</vt:lpstr>
      <vt:lpstr>Ventricular Septal defect</vt:lpstr>
      <vt:lpstr>Definition of ventricular septal defect</vt:lpstr>
      <vt:lpstr>Population health statistics: Incidence </vt:lpstr>
      <vt:lpstr>Population health statistics: Cost factors</vt:lpstr>
      <vt:lpstr>Impact on the cardiovascular system</vt:lpstr>
      <vt:lpstr>Impact on the respiratory system</vt:lpstr>
      <vt:lpstr>Impact on the respiratory system</vt:lpstr>
      <vt:lpstr>Impact on the respiratory system</vt:lpstr>
      <vt:lpstr>Diagnosis of ventricular septal defect</vt:lpstr>
      <vt:lpstr>Respiratory therapies</vt:lpstr>
      <vt:lpstr>Respiratory therapies</vt:lpstr>
      <vt:lpstr>Role of the Respiratory therapist</vt:lpstr>
      <vt:lpstr>Role of the respiratory therapists</vt:lpstr>
      <vt:lpstr>Treatments for VSD</vt:lpstr>
      <vt:lpstr>Long-term Prognosis</vt:lpstr>
      <vt:lpstr>Long-term prognosis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Ventricular Septal defect</dc:title>
  <dc:creator>Cheryl</dc:creator>
  <cp:lastModifiedBy>Cheryl</cp:lastModifiedBy>
  <cp:revision>21</cp:revision>
  <dcterms:created xsi:type="dcterms:W3CDTF">2015-11-17T02:38:30Z</dcterms:created>
  <dcterms:modified xsi:type="dcterms:W3CDTF">2015-11-17T03:38:35Z</dcterms:modified>
</cp:coreProperties>
</file>