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80" r:id="rId3"/>
    <p:sldId id="283" r:id="rId4"/>
    <p:sldId id="290" r:id="rId5"/>
    <p:sldId id="288" r:id="rId6"/>
    <p:sldId id="285" r:id="rId7"/>
    <p:sldId id="286" r:id="rId8"/>
    <p:sldId id="289" r:id="rId9"/>
    <p:sldId id="291" r:id="rId10"/>
    <p:sldId id="282" r:id="rId1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92D14"/>
    <a:srgbClr val="35759D"/>
    <a:srgbClr val="35B19D"/>
    <a:srgbClr val="000000"/>
    <a:srgbClr val="E8E8E8"/>
    <a:srgbClr val="0044A8"/>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957" autoAdjust="0"/>
  </p:normalViewPr>
  <p:slideViewPr>
    <p:cSldViewPr>
      <p:cViewPr varScale="1">
        <p:scale>
          <a:sx n="85" d="100"/>
          <a:sy n="85" d="100"/>
        </p:scale>
        <p:origin x="2346" y="78"/>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5F98273-AC74-4C98-B003-07D5B8D127A9}" type="slidenum">
              <a:rPr lang="en-US" altLang="en-US"/>
              <a:pPr/>
              <a:t>‹#›</a:t>
            </a:fld>
            <a:endParaRPr lang="en-US" altLang="en-US" dirty="0"/>
          </a:p>
        </p:txBody>
      </p:sp>
    </p:spTree>
    <p:extLst>
      <p:ext uri="{BB962C8B-B14F-4D97-AF65-F5344CB8AC3E}">
        <p14:creationId xmlns:p14="http://schemas.microsoft.com/office/powerpoint/2010/main" val="16902693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6E21C-41D9-4489-B30E-2697177B261F}" type="slidenum">
              <a:rPr lang="en-US" altLang="en-US"/>
              <a:pPr/>
              <a:t>1</a:t>
            </a:fld>
            <a:endParaRPr lang="en-US" alt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a:p>
        </p:txBody>
      </p:sp>
    </p:spTree>
    <p:extLst>
      <p:ext uri="{BB962C8B-B14F-4D97-AF65-F5344CB8AC3E}">
        <p14:creationId xmlns:p14="http://schemas.microsoft.com/office/powerpoint/2010/main" val="5221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3</a:t>
            </a:fld>
            <a:endParaRPr lang="en-US" altLang="en-US" dirty="0"/>
          </a:p>
        </p:txBody>
      </p:sp>
    </p:spTree>
    <p:extLst>
      <p:ext uri="{BB962C8B-B14F-4D97-AF65-F5344CB8AC3E}">
        <p14:creationId xmlns:p14="http://schemas.microsoft.com/office/powerpoint/2010/main" val="968238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MEPI supports projects to increase the level of women’s participation in building democratic, pluralistic societies through projects that train women to run for office, advance their leadership skills, and help them advocate for legislation that promotes </a:t>
            </a:r>
          </a:p>
          <a:p>
            <a:endParaRPr lang="en-US" dirty="0" smtClean="0"/>
          </a:p>
          <a:p>
            <a:r>
              <a:rPr lang="en-US" b="1" dirty="0" smtClean="0"/>
              <a:t>Morocco</a:t>
            </a:r>
            <a:r>
              <a:rPr lang="en-US" dirty="0" smtClean="0"/>
              <a:t> - The National Democratic Institute (NDI) and the International Republican Institute (IRI) trained nearly 4,000 women candidates in preparation for Morocco’s June 2009 municipal elections, where the government had established a 12% quota for women’s seats. Women exceeded the quota by winning 12.3% of the seats outright, marking a dramatic increase from only 0.5% of seats they held previously.  Of note, half the women elected were under the age of 35, and 20% of the women trained by IRI and NDI won seats. Women's rights in their home countries.</a:t>
            </a:r>
          </a:p>
          <a:p>
            <a:endParaRPr lang="en-US" dirty="0" smtClean="0"/>
          </a:p>
          <a:p>
            <a:r>
              <a:rPr lang="en-US" b="1" dirty="0" smtClean="0"/>
              <a:t>(MEPI)</a:t>
            </a:r>
            <a:r>
              <a:rPr lang="en-US" b="1" baseline="0" dirty="0" smtClean="0"/>
              <a:t> </a:t>
            </a:r>
            <a:r>
              <a:rPr lang="en-US" dirty="0" smtClean="0"/>
              <a:t>Women lawyers can be powerful advocates for women’s equality and advancement. MEPI supports the professional development of young female legal practitioners in the region to engage in critical family, criminal, commercial, and international law issues. MEPI also works with activists and government officials to push for laws and amendments that respect women as equal members of society. </a:t>
            </a:r>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4</a:t>
            </a:fld>
            <a:endParaRPr lang="en-US" altLang="en-US" dirty="0"/>
          </a:p>
        </p:txBody>
      </p:sp>
    </p:spTree>
    <p:extLst>
      <p:ext uri="{BB962C8B-B14F-4D97-AF65-F5344CB8AC3E}">
        <p14:creationId xmlns:p14="http://schemas.microsoft.com/office/powerpoint/2010/main" val="188572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anose="020B0604020202020204" pitchFamily="34" charset="0"/>
                <a:ea typeface="+mn-ea"/>
                <a:cs typeface="+mn-cs"/>
              </a:rPr>
              <a:t>Based on the above review of the two countries' political, economic, and social sphere, some clear differences can be identified that are likely to have a strong impact on women's participation in politics. The Western-type country of Finland has long standing democratic traditions, and a culture that enabled women's advocacy groups to operate in the country. The participation of women in education and workforce in Finland is close to equal to men's. There is a democratic system that enables an undisturbed flow of media communication from diverse groups. However, one of the most significant advantages of Finland related to gender representation is that women in the country gained the right to vote at the same time as men. Therefore, the main features of the Finland politics and social system that have a positive impact on women's participation in politics are: strong tradition of democracy, freedom of speech enabling </a:t>
            </a:r>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5</a:t>
            </a:fld>
            <a:endParaRPr lang="en-US" altLang="en-US" dirty="0"/>
          </a:p>
        </p:txBody>
      </p:sp>
    </p:spTree>
    <p:extLst>
      <p:ext uri="{BB962C8B-B14F-4D97-AF65-F5344CB8AC3E}">
        <p14:creationId xmlns:p14="http://schemas.microsoft.com/office/powerpoint/2010/main" val="1903813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Gender Inequality</a:t>
            </a:r>
          </a:p>
          <a:p>
            <a:r>
              <a:rPr lang="en-US" sz="1200" kern="1200" dirty="0" smtClean="0">
                <a:solidFill>
                  <a:schemeClr val="tx1"/>
                </a:solidFill>
                <a:effectLst/>
                <a:latin typeface="Arial" panose="020B0604020202020204" pitchFamily="34" charset="0"/>
                <a:ea typeface="+mn-ea"/>
                <a:cs typeface="+mn-cs"/>
              </a:rPr>
              <a:t>Women in China experience limited rights across many areas of society; therefore, it is necessary to evaluate these conditions in greater detail and to examine how to address their freedoms and how they should be entitled to additional rights that go above and beyond what they currently receive. Only recently, the president of China has pledged funds to the United Nations to address issues involving women’s rights and equality for women throughout the world, and particularly for women in developing countries (Fox News). This act may be perceived as one of good will towards the United Nations, but it does not address some of the challenges and limitations that are taking place within China and how it impacts women throughout the country. It is difficult to quantify the impact of this donation when the women within the Chinese president’s own country are largely disrespected and discriminated against in different ways. This reflects the importance of understanding the dynamics of women’s rights in China and whether or not they are being taken as seriously as necessary in order to prove a point and to make a difference in the lives of millions of women throughout the country. </a:t>
            </a:r>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6</a:t>
            </a:fld>
            <a:endParaRPr lang="en-US" altLang="en-US" dirty="0"/>
          </a:p>
        </p:txBody>
      </p:sp>
    </p:spTree>
    <p:extLst>
      <p:ext uri="{BB962C8B-B14F-4D97-AF65-F5344CB8AC3E}">
        <p14:creationId xmlns:p14="http://schemas.microsoft.com/office/powerpoint/2010/main" val="3979224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Arial" panose="020B0604020202020204" pitchFamily="34" charset="0"/>
                <a:ea typeface="+mn-ea"/>
                <a:cs typeface="+mn-cs"/>
              </a:rPr>
              <a:t>Women in China</a:t>
            </a:r>
          </a:p>
          <a:p>
            <a:r>
              <a:rPr lang="en-US" sz="1200" kern="1200" dirty="0" smtClean="0">
                <a:solidFill>
                  <a:schemeClr val="tx1"/>
                </a:solidFill>
                <a:effectLst/>
                <a:latin typeface="Arial" panose="020B0604020202020204" pitchFamily="34" charset="0"/>
                <a:ea typeface="+mn-ea"/>
                <a:cs typeface="+mn-cs"/>
              </a:rPr>
              <a:t>For women living in China, there are significant limitations on their rights that influence their daily living in many ways, and these opportunities are not aligned with those of many countries in the Western world. For example, “the rights of women in China are not clearly defined, protected, or promoted. China’s patriarchal traditions have reasserted themselves, obstructing women’s economic human rights, such as the right to land and the right to work. There is a wide gap between the rhetoric of the Chinese government regarding women’s rights and the actual experiences of women” (Fry 41). </a:t>
            </a:r>
          </a:p>
          <a:p>
            <a:endParaRPr lang="en-US" sz="1200" kern="1200" dirty="0" smtClean="0">
              <a:solidFill>
                <a:schemeClr val="tx1"/>
              </a:solidFill>
              <a:effectLst/>
              <a:latin typeface="Arial" panose="020B0604020202020204"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mn-ea"/>
                <a:cs typeface="+mn-cs"/>
              </a:rPr>
              <a:t>This reflects the importance of understanding the nature of women’s rights in China and how they are limited in many areas of society, such as in the ability to work full time due to gender discrimination on the basis of marital status and whether or not they have children (Fry 41). These discriminatory acts largely shift the balance of power towards males and further prohibit the ability of women within the country to experience the desired level of freedom and opportunity that are available to many men (Fry 41). It is important to recognize these challenges and to determine where women stand within the Chinese culture and economy. It is clear that women within this nation are largely disrespected and are not provided with the same opportunities as their male counterparts; therefore, these considerations must be addressed further in order to identify the specific disparities that exist throughout the country. </a:t>
            </a:r>
          </a:p>
          <a:p>
            <a:endParaRPr lang="en-US" b="1"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7</a:t>
            </a:fld>
            <a:endParaRPr lang="en-US" altLang="en-US" dirty="0"/>
          </a:p>
        </p:txBody>
      </p:sp>
    </p:spTree>
    <p:extLst>
      <p:ext uri="{BB962C8B-B14F-4D97-AF65-F5344CB8AC3E}">
        <p14:creationId xmlns:p14="http://schemas.microsoft.com/office/powerpoint/2010/main" val="280840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mn-ea"/>
                <a:cs typeface="+mn-cs"/>
              </a:rPr>
              <a:t>In many ways, the women of China are at risk of domestic violence and discrimination in the workplace, among other consequences, and government influence has not been supportive in managing these situations (Human Rights Watch). On the contrary, the government tends to shy away from addressing these issues and allows these actions to continue at the expense of women across many age groups (Human Rights Watch). Therefore, it is important to develop an understanding of the issues that impact women throughout China and to determine what is required to facilitate an effective response that will enable women to experience the rights and freedoms that they deserve. Unfortunately, this is likely to be a non-issue in a communist regime because the nation does not support the rights of women in the same context as men; therefore, this represents a challenge to women going forward within this country. It is important to recognize how women are treated throughout China and to consider methods of addressing their limited rights and privileges under the complexities of a Communist regime and leadership structure. </a:t>
            </a:r>
          </a:p>
          <a:p>
            <a:endParaRPr lang="en-US" b="1"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8</a:t>
            </a:fld>
            <a:endParaRPr lang="en-US" altLang="en-US" dirty="0"/>
          </a:p>
        </p:txBody>
      </p:sp>
    </p:spTree>
    <p:extLst>
      <p:ext uri="{BB962C8B-B14F-4D97-AF65-F5344CB8AC3E}">
        <p14:creationId xmlns:p14="http://schemas.microsoft.com/office/powerpoint/2010/main" val="474192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mn-ea"/>
                <a:cs typeface="+mn-cs"/>
              </a:rPr>
              <a:t> Differences in gender and culture are universal throughout society and support a greater understanding of the issues that influence change and decision-making within these societies. There are many diverse characteristics that support gender-based differences, and for women in particular, there are specific customs, beliefs, values, and perspectives that impact females in different societies. In comparing and contrasting societies, it is important to identify similarities that join them, and to also identify differences that influence daily living.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b="1" kern="1200" dirty="0" smtClean="0">
              <a:solidFill>
                <a:schemeClr val="tx1"/>
              </a:solidFill>
              <a:effectLst/>
              <a:latin typeface="Arial" panose="020B0604020202020204"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mn-ea"/>
                <a:cs typeface="+mn-cs"/>
              </a:rPr>
              <a:t>In many ways, gender should be irrelevant in the context of areas such as occupations and the workforce, as both are able to contribute to society and to the economy at very high levels. It is believed that when women are treated as equals and are given the respect that they deserve in many different circles that will impact their overall wellbeing. The gender gap in both countries represents a significant amount of discord in many areas, thereby creating an environment that is both challenging and is filled with different obstacles. It is the responsibility of different groups to aim to make a difference in the lives of women by ensuring that they are given the opportunity to speak their views and to contribute to society at a high level, while also considering other factors that demonstrate the importance of shaping societies that support greater equality among all persons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panose="020B0604020202020204"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panose="020B0604020202020204"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9</a:t>
            </a:fld>
            <a:endParaRPr lang="en-US" altLang="en-US" dirty="0"/>
          </a:p>
        </p:txBody>
      </p:sp>
    </p:spTree>
    <p:extLst>
      <p:ext uri="{BB962C8B-B14F-4D97-AF65-F5344CB8AC3E}">
        <p14:creationId xmlns:p14="http://schemas.microsoft.com/office/powerpoint/2010/main" val="569907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9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779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2019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582607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911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854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059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0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9093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33526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anose="020B0604020202020204" pitchFamily="34" charset="0"/>
        </a:defRPr>
      </a:lvl2pPr>
      <a:lvl3pPr algn="l" rtl="0" eaLnBrk="1" fontAlgn="base" hangingPunct="1">
        <a:spcBef>
          <a:spcPct val="0"/>
        </a:spcBef>
        <a:spcAft>
          <a:spcPct val="0"/>
        </a:spcAft>
        <a:defRPr sz="4400">
          <a:solidFill>
            <a:schemeClr val="tx1"/>
          </a:solidFill>
          <a:latin typeface="Microsoft Sans Serif" panose="020B0604020202020204" pitchFamily="34" charset="0"/>
        </a:defRPr>
      </a:lvl3pPr>
      <a:lvl4pPr algn="l" rtl="0" eaLnBrk="1" fontAlgn="base" hangingPunct="1">
        <a:spcBef>
          <a:spcPct val="0"/>
        </a:spcBef>
        <a:spcAft>
          <a:spcPct val="0"/>
        </a:spcAft>
        <a:defRPr sz="4400">
          <a:solidFill>
            <a:schemeClr val="tx1"/>
          </a:solidFill>
          <a:latin typeface="Microsoft Sans Serif" panose="020B0604020202020204" pitchFamily="34" charset="0"/>
        </a:defRPr>
      </a:lvl4pPr>
      <a:lvl5pPr algn="l" rtl="0" eaLnBrk="1" fontAlgn="base" hangingPunct="1">
        <a:spcBef>
          <a:spcPct val="0"/>
        </a:spcBef>
        <a:spcAft>
          <a:spcPct val="0"/>
        </a:spcAft>
        <a:defRPr sz="4400">
          <a:solidFill>
            <a:schemeClr val="tx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tx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tx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tx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tx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mepi.state.gov/mepi/english-mepi/what-we-do/supporting-women/women-in-politics/" TargetMode="External"/><Relationship Id="rId2" Type="http://schemas.openxmlformats.org/officeDocument/2006/relationships/hyperlink" Target="http://www.du.edu/korbel/hrhw/researchdigest/china/WomenChina.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1981200" y="4343400"/>
            <a:ext cx="6705600" cy="823912"/>
          </a:xfrm>
          <a:effectLst>
            <a:outerShdw dist="17961" dir="2700000" algn="ctr" rotWithShape="0">
              <a:schemeClr val="bg2"/>
            </a:outerShdw>
          </a:effectLst>
        </p:spPr>
        <p:txBody>
          <a:bodyPr/>
          <a:lstStyle/>
          <a:p>
            <a:r>
              <a:rPr lang="en-US" altLang="en-US" sz="4300" dirty="0" smtClean="0">
                <a:solidFill>
                  <a:srgbClr val="5F5F5F"/>
                </a:solidFill>
              </a:rPr>
              <a:t>Women and Gender</a:t>
            </a:r>
            <a:endParaRPr lang="ru-RU" altLang="en-US" sz="4300" dirty="0">
              <a:solidFill>
                <a:srgbClr val="5F5F5F"/>
              </a:solidFill>
            </a:endParaRPr>
          </a:p>
        </p:txBody>
      </p:sp>
      <p:sp>
        <p:nvSpPr>
          <p:cNvPr id="2056" name="Rectangle 8"/>
          <p:cNvSpPr>
            <a:spLocks noGrp="1" noChangeArrowheads="1"/>
          </p:cNvSpPr>
          <p:nvPr>
            <p:ph type="subTitle" idx="1"/>
          </p:nvPr>
        </p:nvSpPr>
        <p:spPr>
          <a:xfrm>
            <a:off x="5683250" y="5372100"/>
            <a:ext cx="2895600" cy="533400"/>
          </a:xfrm>
          <a:effectLst>
            <a:outerShdw dist="17961" dir="2700000" algn="ctr" rotWithShape="0">
              <a:schemeClr val="bg2"/>
            </a:outerShdw>
          </a:effectLst>
        </p:spPr>
        <p:txBody>
          <a:bodyPr/>
          <a:lstStyle/>
          <a:p>
            <a:r>
              <a:rPr lang="en-US" altLang="en-US" dirty="0" smtClean="0">
                <a:solidFill>
                  <a:srgbClr val="5F5F5F"/>
                </a:solidFill>
              </a:rPr>
              <a:t>Student</a:t>
            </a:r>
            <a:endParaRPr lang="ru-RU" altLang="en-US" dirty="0">
              <a:solidFill>
                <a:srgbClr val="5F5F5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endParaRPr lang="en-US" sz="1400" dirty="0"/>
          </a:p>
          <a:p>
            <a:pPr marL="0" indent="0">
              <a:buNone/>
            </a:pPr>
            <a:r>
              <a:rPr lang="en-US" sz="1400" dirty="0"/>
              <a:t>Jacka, T. (2014). </a:t>
            </a:r>
            <a:r>
              <a:rPr lang="en-US" sz="1400" i="1" dirty="0"/>
              <a:t>Rural women in urban China: Gender, migration, and social change</a:t>
            </a:r>
            <a:r>
              <a:rPr lang="en-US" sz="1400" dirty="0"/>
              <a:t>. </a:t>
            </a:r>
          </a:p>
          <a:p>
            <a:pPr marL="0" indent="0">
              <a:buNone/>
            </a:pPr>
            <a:r>
              <a:rPr lang="en-US" sz="1400" dirty="0" smtClean="0"/>
              <a:t> Routledge</a:t>
            </a:r>
            <a:r>
              <a:rPr lang="en-US" sz="1400" dirty="0"/>
              <a:t>.</a:t>
            </a:r>
          </a:p>
          <a:p>
            <a:pPr marL="0" indent="0">
              <a:buNone/>
            </a:pPr>
            <a:endParaRPr lang="en-US" sz="1400" dirty="0" smtClean="0"/>
          </a:p>
          <a:p>
            <a:pPr marL="0" indent="0">
              <a:buNone/>
            </a:pPr>
            <a:r>
              <a:rPr lang="en-US" sz="1400" dirty="0" smtClean="0"/>
              <a:t>Fry</a:t>
            </a:r>
            <a:r>
              <a:rPr lang="en-US" sz="1400" dirty="0"/>
              <a:t>, Lisa. “Chinese women and economic human rights.” </a:t>
            </a:r>
            <a:r>
              <a:rPr lang="en-US" sz="1400" i="1" dirty="0"/>
              <a:t>Human Rights &amp; Human Welfare, </a:t>
            </a:r>
            <a:endParaRPr lang="en-US" sz="1400" i="1" dirty="0" smtClean="0"/>
          </a:p>
          <a:p>
            <a:pPr marL="0" indent="0">
              <a:buNone/>
            </a:pPr>
            <a:r>
              <a:rPr lang="en-US" sz="1400" dirty="0" smtClean="0"/>
              <a:t>2 </a:t>
            </a:r>
            <a:r>
              <a:rPr lang="en-US" sz="1400" dirty="0"/>
              <a:t>October 2015: </a:t>
            </a:r>
            <a:r>
              <a:rPr lang="en-US" sz="1400" dirty="0" smtClean="0">
                <a:hlinkClick r:id="rId2"/>
              </a:rPr>
              <a:t>http</a:t>
            </a:r>
            <a:r>
              <a:rPr lang="en-US" sz="1400" dirty="0">
                <a:hlinkClick r:id="rId2"/>
              </a:rPr>
              <a:t>://</a:t>
            </a:r>
            <a:r>
              <a:rPr lang="en-US" sz="1400" dirty="0" smtClean="0">
                <a:hlinkClick r:id="rId2"/>
              </a:rPr>
              <a:t>www.du.edu/korbel/hrhw/researchdigest/china/WomenChina.pdf</a:t>
            </a:r>
            <a:endParaRPr lang="en-US" sz="1400" dirty="0" smtClean="0"/>
          </a:p>
          <a:p>
            <a:pPr marL="0" indent="0">
              <a:buNone/>
            </a:pPr>
            <a:endParaRPr lang="en-US" sz="1400" dirty="0"/>
          </a:p>
          <a:p>
            <a:pPr marL="0" indent="0">
              <a:buNone/>
            </a:pPr>
            <a:r>
              <a:rPr lang="en-US" sz="1400" dirty="0" smtClean="0"/>
              <a:t>The </a:t>
            </a:r>
            <a:r>
              <a:rPr lang="en-US" sz="1400" dirty="0"/>
              <a:t>U.S. Middle East Partnership Initiative (MEPI).(2015). Women in politics. Retrieved from</a:t>
            </a:r>
          </a:p>
          <a:p>
            <a:pPr marL="0" indent="0">
              <a:buNone/>
            </a:pPr>
            <a:r>
              <a:rPr lang="en-US" sz="1400" dirty="0">
                <a:hlinkClick r:id="rId3"/>
              </a:rPr>
              <a:t>http://mepi.state.gov/mepi/english-mepi/what-we-do/supporting-women/women-in-politics/</a:t>
            </a:r>
            <a:endParaRPr lang="en-US" sz="1400" dirty="0"/>
          </a:p>
          <a:p>
            <a:pPr marL="0" indent="0">
              <a:buNone/>
            </a:pPr>
            <a:endParaRPr lang="en-US" sz="1400" dirty="0"/>
          </a:p>
          <a:p>
            <a:pPr marL="0" indent="0">
              <a:buNone/>
            </a:pPr>
            <a:endParaRPr lang="en-US" sz="1400" dirty="0" smtClean="0"/>
          </a:p>
          <a:p>
            <a:endParaRPr lang="en-US" sz="1400" dirty="0"/>
          </a:p>
        </p:txBody>
      </p:sp>
    </p:spTree>
    <p:extLst>
      <p:ext uri="{BB962C8B-B14F-4D97-AF65-F5344CB8AC3E}">
        <p14:creationId xmlns:p14="http://schemas.microsoft.com/office/powerpoint/2010/main" val="1735797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3200" dirty="0" smtClean="0"/>
              <a:t>East versus West Differences</a:t>
            </a:r>
          </a:p>
          <a:p>
            <a:r>
              <a:rPr lang="en-US" sz="3200" dirty="0" smtClean="0"/>
              <a:t>Eastern Women in Politics</a:t>
            </a:r>
          </a:p>
          <a:p>
            <a:r>
              <a:rPr lang="en-US" sz="3200" dirty="0" smtClean="0"/>
              <a:t>Western Women in Politics</a:t>
            </a:r>
          </a:p>
          <a:p>
            <a:r>
              <a:rPr lang="en-US" sz="3200" dirty="0" smtClean="0"/>
              <a:t>Chinese Gender Differences</a:t>
            </a:r>
          </a:p>
          <a:p>
            <a:r>
              <a:rPr lang="en-US" sz="3200" dirty="0" smtClean="0"/>
              <a:t>Chinese Women Tradition</a:t>
            </a:r>
          </a:p>
          <a:p>
            <a:r>
              <a:rPr lang="en-US" sz="3200" dirty="0" smtClean="0"/>
              <a:t>Chinese Women Human Rights</a:t>
            </a:r>
          </a:p>
          <a:p>
            <a:endParaRPr lang="en-US" dirty="0" smtClean="0"/>
          </a:p>
          <a:p>
            <a:endParaRPr lang="en-US" dirty="0"/>
          </a:p>
        </p:txBody>
      </p:sp>
    </p:spTree>
    <p:extLst>
      <p:ext uri="{BB962C8B-B14F-4D97-AF65-F5344CB8AC3E}">
        <p14:creationId xmlns:p14="http://schemas.microsoft.com/office/powerpoint/2010/main" val="1787200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315200" cy="715962"/>
          </a:xfrm>
        </p:spPr>
        <p:txBody>
          <a:bodyPr/>
          <a:lstStyle/>
          <a:p>
            <a:r>
              <a:rPr lang="en-US" dirty="0" smtClean="0"/>
              <a:t>Eastern versus West Differences </a:t>
            </a:r>
            <a:endParaRPr lang="en-US" dirty="0"/>
          </a:p>
        </p:txBody>
      </p:sp>
      <p:sp>
        <p:nvSpPr>
          <p:cNvPr id="3" name="Content Placeholder 2"/>
          <p:cNvSpPr>
            <a:spLocks noGrp="1"/>
          </p:cNvSpPr>
          <p:nvPr>
            <p:ph idx="1"/>
          </p:nvPr>
        </p:nvSpPr>
        <p:spPr>
          <a:xfrm>
            <a:off x="914400" y="2144889"/>
            <a:ext cx="7315200" cy="4191000"/>
          </a:xfrm>
        </p:spPr>
        <p:txBody>
          <a:bodyPr/>
          <a:lstStyle/>
          <a:p>
            <a:r>
              <a:rPr lang="en-US" sz="3200" dirty="0" smtClean="0"/>
              <a:t>Eastern women have less access politically than Western women</a:t>
            </a:r>
          </a:p>
          <a:p>
            <a:r>
              <a:rPr lang="en-US" sz="2800" dirty="0" smtClean="0"/>
              <a:t>Western women has more women in education and politics that Eastern women</a:t>
            </a:r>
          </a:p>
          <a:p>
            <a:r>
              <a:rPr lang="en-US" sz="2800" dirty="0" smtClean="0"/>
              <a:t>Eastern women gaining more support from advocacy groups then Western women</a:t>
            </a:r>
          </a:p>
          <a:p>
            <a:r>
              <a:rPr lang="en-US" sz="2800" dirty="0" smtClean="0"/>
              <a:t>Eastern women are still fighting for voting rights while Western women have open the door to voting and politics</a:t>
            </a:r>
            <a:endParaRPr lang="en-US" sz="2800" dirty="0" smtClean="0"/>
          </a:p>
          <a:p>
            <a:endParaRPr lang="en-US" sz="2800" dirty="0" smtClean="0"/>
          </a:p>
          <a:p>
            <a:endParaRPr lang="en-US" sz="3200" dirty="0"/>
          </a:p>
        </p:txBody>
      </p:sp>
    </p:spTree>
    <p:extLst>
      <p:ext uri="{BB962C8B-B14F-4D97-AF65-F5344CB8AC3E}">
        <p14:creationId xmlns:p14="http://schemas.microsoft.com/office/powerpoint/2010/main" val="2414120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Women in Politics  </a:t>
            </a:r>
            <a:endParaRPr lang="en-US" dirty="0"/>
          </a:p>
        </p:txBody>
      </p:sp>
      <p:sp>
        <p:nvSpPr>
          <p:cNvPr id="3" name="Content Placeholder 2"/>
          <p:cNvSpPr>
            <a:spLocks noGrp="1"/>
          </p:cNvSpPr>
          <p:nvPr>
            <p:ph idx="1"/>
          </p:nvPr>
        </p:nvSpPr>
        <p:spPr>
          <a:xfrm>
            <a:off x="914400" y="2144889"/>
            <a:ext cx="7315200" cy="4191000"/>
          </a:xfrm>
        </p:spPr>
        <p:txBody>
          <a:bodyPr/>
          <a:lstStyle/>
          <a:p>
            <a:r>
              <a:rPr lang="en-US" sz="3200" dirty="0" smtClean="0"/>
              <a:t>P</a:t>
            </a:r>
            <a:r>
              <a:rPr lang="en-US" sz="2800" dirty="0" smtClean="0"/>
              <a:t>olitical arena not readily accessible to women but changing</a:t>
            </a:r>
          </a:p>
          <a:p>
            <a:r>
              <a:rPr lang="en-US" sz="2800" dirty="0" smtClean="0"/>
              <a:t>Growth in women in politics and law</a:t>
            </a:r>
            <a:endParaRPr lang="en-US" sz="2800" dirty="0" smtClean="0"/>
          </a:p>
          <a:p>
            <a:r>
              <a:rPr lang="en-US" sz="2800" dirty="0" smtClean="0"/>
              <a:t>Gaining access with first women allowed part of Kuwait Parliament in Middle East(The U.S. Middle East Partnership Initiative(MEPI),2015).</a:t>
            </a:r>
          </a:p>
          <a:p>
            <a:r>
              <a:rPr lang="en-US" sz="2800" dirty="0" smtClean="0"/>
              <a:t>Morocco  women training in politics </a:t>
            </a:r>
          </a:p>
          <a:p>
            <a:r>
              <a:rPr lang="en-US" sz="2800" dirty="0" smtClean="0"/>
              <a:t>Gender equality is not the norm</a:t>
            </a:r>
          </a:p>
          <a:p>
            <a:endParaRPr lang="en-US" sz="3200" dirty="0"/>
          </a:p>
        </p:txBody>
      </p:sp>
    </p:spTree>
    <p:extLst>
      <p:ext uri="{BB962C8B-B14F-4D97-AF65-F5344CB8AC3E}">
        <p14:creationId xmlns:p14="http://schemas.microsoft.com/office/powerpoint/2010/main" val="1221157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315200" cy="715962"/>
          </a:xfrm>
        </p:spPr>
        <p:txBody>
          <a:bodyPr/>
          <a:lstStyle/>
          <a:p>
            <a:r>
              <a:rPr lang="en-US" dirty="0" smtClean="0"/>
              <a:t>Western Women in Politics  </a:t>
            </a:r>
            <a:endParaRPr lang="en-US" dirty="0"/>
          </a:p>
        </p:txBody>
      </p:sp>
      <p:sp>
        <p:nvSpPr>
          <p:cNvPr id="3" name="Content Placeholder 2"/>
          <p:cNvSpPr>
            <a:spLocks noGrp="1"/>
          </p:cNvSpPr>
          <p:nvPr>
            <p:ph idx="1"/>
          </p:nvPr>
        </p:nvSpPr>
        <p:spPr>
          <a:xfrm>
            <a:off x="914400" y="1981200"/>
            <a:ext cx="7315200" cy="4191000"/>
          </a:xfrm>
        </p:spPr>
        <p:txBody>
          <a:bodyPr/>
          <a:lstStyle/>
          <a:p>
            <a:r>
              <a:rPr lang="en-US" sz="3200" dirty="0" smtClean="0"/>
              <a:t>Democratic politics include women</a:t>
            </a:r>
          </a:p>
          <a:p>
            <a:r>
              <a:rPr lang="en-US" sz="3200" dirty="0" smtClean="0"/>
              <a:t>Some gender equality</a:t>
            </a:r>
          </a:p>
          <a:p>
            <a:r>
              <a:rPr lang="en-US" sz="3200" dirty="0" smtClean="0"/>
              <a:t>Women in politics with education </a:t>
            </a:r>
          </a:p>
          <a:p>
            <a:r>
              <a:rPr lang="en-US" sz="3200" dirty="0" smtClean="0"/>
              <a:t>Higher population of women in politics</a:t>
            </a:r>
          </a:p>
          <a:p>
            <a:r>
              <a:rPr lang="en-US" sz="3200" dirty="0" smtClean="0"/>
              <a:t>Allow Women Advocacy groups in politics-Finland</a:t>
            </a:r>
          </a:p>
          <a:p>
            <a:r>
              <a:rPr lang="en-US" sz="3200" dirty="0" smtClean="0"/>
              <a:t>Gain right to vote  in political system</a:t>
            </a:r>
          </a:p>
          <a:p>
            <a:endParaRPr lang="en-US" sz="3600" dirty="0" smtClean="0"/>
          </a:p>
          <a:p>
            <a:pPr marL="0" indent="0">
              <a:buNone/>
            </a:pPr>
            <a:endParaRPr lang="en-US" sz="1200" dirty="0"/>
          </a:p>
        </p:txBody>
      </p:sp>
    </p:spTree>
    <p:extLst>
      <p:ext uri="{BB962C8B-B14F-4D97-AF65-F5344CB8AC3E}">
        <p14:creationId xmlns:p14="http://schemas.microsoft.com/office/powerpoint/2010/main" val="33654438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 Gender Difference</a:t>
            </a:r>
            <a:endParaRPr lang="en-US" dirty="0"/>
          </a:p>
        </p:txBody>
      </p:sp>
      <p:sp>
        <p:nvSpPr>
          <p:cNvPr id="3" name="Content Placeholder 2"/>
          <p:cNvSpPr>
            <a:spLocks noGrp="1"/>
          </p:cNvSpPr>
          <p:nvPr>
            <p:ph idx="1"/>
          </p:nvPr>
        </p:nvSpPr>
        <p:spPr/>
        <p:txBody>
          <a:bodyPr/>
          <a:lstStyle/>
          <a:p>
            <a:r>
              <a:rPr lang="en-US" sz="2400" dirty="0" smtClean="0"/>
              <a:t>Men are dominate Chinese women with no gender equality</a:t>
            </a:r>
          </a:p>
          <a:p>
            <a:r>
              <a:rPr lang="en-US" sz="2400" dirty="0" smtClean="0"/>
              <a:t>Significant </a:t>
            </a:r>
            <a:r>
              <a:rPr lang="en-US" sz="2400" dirty="0"/>
              <a:t>limitations on their rights that influence </a:t>
            </a:r>
            <a:endParaRPr lang="en-US" sz="2400" dirty="0" smtClean="0"/>
          </a:p>
          <a:p>
            <a:r>
              <a:rPr lang="en-US" sz="2400" dirty="0" smtClean="0"/>
              <a:t>Chinese women not afforded the same political or social opportunities  as women in Western world</a:t>
            </a:r>
          </a:p>
          <a:p>
            <a:r>
              <a:rPr lang="en-US" sz="2400" dirty="0" smtClean="0"/>
              <a:t>Gender inequality along with Chinese women have no voice and a </a:t>
            </a:r>
            <a:r>
              <a:rPr lang="en-US" sz="2400" dirty="0"/>
              <a:t>lack of respect </a:t>
            </a:r>
            <a:endParaRPr lang="en-US" sz="2400" dirty="0" smtClean="0"/>
          </a:p>
          <a:p>
            <a:endParaRPr lang="en-US" dirty="0"/>
          </a:p>
        </p:txBody>
      </p:sp>
    </p:spTree>
    <p:extLst>
      <p:ext uri="{BB962C8B-B14F-4D97-AF65-F5344CB8AC3E}">
        <p14:creationId xmlns:p14="http://schemas.microsoft.com/office/powerpoint/2010/main" val="4170429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Chinese Women Tradition</a:t>
            </a:r>
            <a:endParaRPr lang="en-US" sz="3800" dirty="0"/>
          </a:p>
        </p:txBody>
      </p:sp>
      <p:sp>
        <p:nvSpPr>
          <p:cNvPr id="3" name="Content Placeholder 2"/>
          <p:cNvSpPr>
            <a:spLocks noGrp="1"/>
          </p:cNvSpPr>
          <p:nvPr>
            <p:ph idx="1"/>
          </p:nvPr>
        </p:nvSpPr>
        <p:spPr/>
        <p:txBody>
          <a:bodyPr/>
          <a:lstStyle/>
          <a:p>
            <a:r>
              <a:rPr lang="en-US" dirty="0" smtClean="0"/>
              <a:t>Chinese customs women not involved in politics</a:t>
            </a:r>
          </a:p>
          <a:p>
            <a:r>
              <a:rPr lang="en-US" dirty="0" smtClean="0"/>
              <a:t>Chinese women can not hold the same title as men in society and politics</a:t>
            </a:r>
          </a:p>
          <a:p>
            <a:r>
              <a:rPr lang="en-US" dirty="0" smtClean="0"/>
              <a:t>Traditionally obstructs any type of Chinese women rights</a:t>
            </a:r>
          </a:p>
          <a:p>
            <a:r>
              <a:rPr lang="en-US" dirty="0" smtClean="0"/>
              <a:t>Gender inequality in martial status, home and business</a:t>
            </a:r>
          </a:p>
          <a:p>
            <a:r>
              <a:rPr lang="en-US" dirty="0" smtClean="0"/>
              <a:t>Tradition of </a:t>
            </a:r>
            <a:r>
              <a:rPr lang="en-US" dirty="0"/>
              <a:t>discriminatory acts largely shift the balance of power towards </a:t>
            </a:r>
            <a:r>
              <a:rPr lang="en-US" dirty="0" smtClean="0"/>
              <a:t>males(Fry,2015).</a:t>
            </a:r>
          </a:p>
          <a:p>
            <a:r>
              <a:rPr lang="en-US" dirty="0" smtClean="0"/>
              <a:t>It </a:t>
            </a:r>
            <a:r>
              <a:rPr lang="en-US" dirty="0"/>
              <a:t>is clear that women within this nation are largely disrespected and are not provided with the same opportunities as their male counterparts</a:t>
            </a:r>
            <a:endParaRPr lang="en-US" dirty="0"/>
          </a:p>
        </p:txBody>
      </p:sp>
    </p:spTree>
    <p:extLst>
      <p:ext uri="{BB962C8B-B14F-4D97-AF65-F5344CB8AC3E}">
        <p14:creationId xmlns:p14="http://schemas.microsoft.com/office/powerpoint/2010/main" val="281294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Chinese Women Human Rights</a:t>
            </a:r>
            <a:endParaRPr lang="en-US" sz="3800" dirty="0"/>
          </a:p>
        </p:txBody>
      </p:sp>
      <p:sp>
        <p:nvSpPr>
          <p:cNvPr id="3" name="Content Placeholder 2"/>
          <p:cNvSpPr>
            <a:spLocks noGrp="1"/>
          </p:cNvSpPr>
          <p:nvPr>
            <p:ph idx="1"/>
          </p:nvPr>
        </p:nvSpPr>
        <p:spPr/>
        <p:txBody>
          <a:bodyPr/>
          <a:lstStyle/>
          <a:p>
            <a:r>
              <a:rPr lang="en-US" dirty="0" smtClean="0"/>
              <a:t>Chinese government laws in place make it difficult to gain more human rights</a:t>
            </a:r>
          </a:p>
          <a:p>
            <a:r>
              <a:rPr lang="en-US" dirty="0" smtClean="0"/>
              <a:t>Communist country does not believe in women rights or human rights(Human Rights Watch,2014)</a:t>
            </a:r>
          </a:p>
          <a:p>
            <a:r>
              <a:rPr lang="en-US" dirty="0" smtClean="0"/>
              <a:t>Communist country does not believe women belong in politics</a:t>
            </a:r>
          </a:p>
          <a:p>
            <a:r>
              <a:rPr lang="en-US" dirty="0" smtClean="0"/>
              <a:t>Women that speak out may face personal violence by men or discredited as a women in society with no human rights.</a:t>
            </a:r>
          </a:p>
          <a:p>
            <a:r>
              <a:rPr lang="en-US" dirty="0" smtClean="0"/>
              <a:t>Chinese leadership believes inequality is normal and right in household which extends to all other activities social or political </a:t>
            </a:r>
          </a:p>
          <a:p>
            <a:endParaRPr lang="en-US" dirty="0"/>
          </a:p>
        </p:txBody>
      </p:sp>
    </p:spTree>
    <p:extLst>
      <p:ext uri="{BB962C8B-B14F-4D97-AF65-F5344CB8AC3E}">
        <p14:creationId xmlns:p14="http://schemas.microsoft.com/office/powerpoint/2010/main" val="530100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Gender Differences and Gaps</a:t>
            </a:r>
            <a:endParaRPr lang="en-US" sz="3800" dirty="0"/>
          </a:p>
        </p:txBody>
      </p:sp>
      <p:sp>
        <p:nvSpPr>
          <p:cNvPr id="3" name="Content Placeholder 2"/>
          <p:cNvSpPr>
            <a:spLocks noGrp="1"/>
          </p:cNvSpPr>
          <p:nvPr>
            <p:ph idx="1"/>
          </p:nvPr>
        </p:nvSpPr>
        <p:spPr>
          <a:xfrm>
            <a:off x="908756" y="2167467"/>
            <a:ext cx="7696200" cy="4191000"/>
          </a:xfrm>
        </p:spPr>
        <p:txBody>
          <a:bodyPr/>
          <a:lstStyle/>
          <a:p>
            <a:r>
              <a:rPr lang="en-US" dirty="0" smtClean="0"/>
              <a:t>Gender studies indicated that Chinese women suffer some of the worst treatment</a:t>
            </a:r>
          </a:p>
          <a:p>
            <a:r>
              <a:rPr lang="en-US" dirty="0" smtClean="0"/>
              <a:t>Chinese Women are subject to violence which is acceptable act by the male gender</a:t>
            </a:r>
            <a:endParaRPr lang="en-US" dirty="0" smtClean="0"/>
          </a:p>
          <a:p>
            <a:r>
              <a:rPr lang="en-US" dirty="0" smtClean="0"/>
              <a:t>Both East and Western cultures have dominate males that not believe in women inequality</a:t>
            </a:r>
          </a:p>
          <a:p>
            <a:r>
              <a:rPr lang="en-US" dirty="0"/>
              <a:t>The gender gap in both countries represents a significant amount of discord in many areas, thereby creating an environment that is both challenging and is filled with different obstacles</a:t>
            </a:r>
            <a:r>
              <a:rPr lang="en-US" dirty="0" smtClean="0"/>
              <a:t> </a:t>
            </a:r>
          </a:p>
          <a:p>
            <a:r>
              <a:rPr lang="en-US" dirty="0"/>
              <a:t>For women who move from rural to urban areas, for example, it is important to identify the different factors which impact their decisions, such as gender oppression and acts of violence (Jacka 7</a:t>
            </a:r>
            <a:r>
              <a:rPr lang="en-US" dirty="0" smtClean="0"/>
              <a:t>).</a:t>
            </a:r>
          </a:p>
          <a:p>
            <a:endParaRPr lang="en-US" dirty="0"/>
          </a:p>
        </p:txBody>
      </p:sp>
    </p:spTree>
    <p:extLst>
      <p:ext uri="{BB962C8B-B14F-4D97-AF65-F5344CB8AC3E}">
        <p14:creationId xmlns:p14="http://schemas.microsoft.com/office/powerpoint/2010/main" val="753417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
      <a:dk1>
        <a:srgbClr val="4D4D4D"/>
      </a:dk1>
      <a:lt1>
        <a:srgbClr val="FFFFFF"/>
      </a:lt1>
      <a:dk2>
        <a:srgbClr val="4D4D4D"/>
      </a:dk2>
      <a:lt2>
        <a:srgbClr val="85A1B3"/>
      </a:lt2>
      <a:accent1>
        <a:srgbClr val="90C0CA"/>
      </a:accent1>
      <a:accent2>
        <a:srgbClr val="A7CFF3"/>
      </a:accent2>
      <a:accent3>
        <a:srgbClr val="FFFFFF"/>
      </a:accent3>
      <a:accent4>
        <a:srgbClr val="404040"/>
      </a:accent4>
      <a:accent5>
        <a:srgbClr val="C6DCE1"/>
      </a:accent5>
      <a:accent6>
        <a:srgbClr val="97BBDC"/>
      </a:accent6>
      <a:hlink>
        <a:srgbClr val="2482FF"/>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253</TotalTime>
  <Words>1692</Words>
  <Application>Microsoft Office PowerPoint</Application>
  <PresentationFormat>On-screen Show (4:3)</PresentationFormat>
  <Paragraphs>87</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Microsoft Sans Serif</vt:lpstr>
      <vt:lpstr>Times New Roman</vt:lpstr>
      <vt:lpstr>powerpoint-template-24</vt:lpstr>
      <vt:lpstr>Women and Gender</vt:lpstr>
      <vt:lpstr>Agenda</vt:lpstr>
      <vt:lpstr>Eastern versus West Differences </vt:lpstr>
      <vt:lpstr>Eastern Women in Politics  </vt:lpstr>
      <vt:lpstr>Western Women in Politics  </vt:lpstr>
      <vt:lpstr>China Gender Difference</vt:lpstr>
      <vt:lpstr>Chinese Women Tradition</vt:lpstr>
      <vt:lpstr>Chinese Women Human Rights</vt:lpstr>
      <vt:lpstr>Gender Differences and Gaps</vt:lpstr>
      <vt:lpstr>References</vt:lpstr>
    </vt:vector>
  </TitlesOfParts>
  <Company>Templates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and Gender</dc:title>
  <dc:creator>Bruce Mosley</dc:creator>
  <cp:lastModifiedBy>Bruce Mosley</cp:lastModifiedBy>
  <cp:revision>16</cp:revision>
  <dcterms:created xsi:type="dcterms:W3CDTF">2015-10-23T10:54:45Z</dcterms:created>
  <dcterms:modified xsi:type="dcterms:W3CDTF">2015-10-23T20:46:19Z</dcterms:modified>
</cp:coreProperties>
</file>