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6" r:id="rId2"/>
    <p:sldId id="257" r:id="rId3"/>
    <p:sldId id="258" r:id="rId4"/>
    <p:sldId id="259" r:id="rId5"/>
    <p:sldId id="261" r:id="rId6"/>
    <p:sldId id="260"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2105" autoAdjust="0"/>
  </p:normalViewPr>
  <p:slideViewPr>
    <p:cSldViewPr>
      <p:cViewPr varScale="1">
        <p:scale>
          <a:sx n="46" d="100"/>
          <a:sy n="46" d="100"/>
        </p:scale>
        <p:origin x="-348"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4894565-0687-44A5-9D00-281586A42B43}" type="datetimeFigureOut">
              <a:rPr lang="en-US" smtClean="0"/>
              <a:t>11/20/2015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B38E618-B195-4649-A8C9-A73483239EC9}" type="slidenum">
              <a:rPr lang="en-US" smtClean="0"/>
              <a:t>‹#›</a:t>
            </a:fld>
            <a:endParaRPr lang="en-US"/>
          </a:p>
        </p:txBody>
      </p:sp>
    </p:spTree>
    <p:extLst>
      <p:ext uri="{BB962C8B-B14F-4D97-AF65-F5344CB8AC3E}">
        <p14:creationId xmlns:p14="http://schemas.microsoft.com/office/powerpoint/2010/main" val="33687301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presentation aims to follow</a:t>
            </a:r>
            <a:r>
              <a:rPr lang="en-US" baseline="0" dirty="0" smtClean="0"/>
              <a:t> through the principles of Millennium Development Goals or MDG so as to create a distinct form of operation that would better provide a good picture on how governmental administration actually handles the problem over Maternal Health and the rising risks related to women’s health </a:t>
            </a:r>
            <a:endParaRPr lang="en-US" dirty="0"/>
          </a:p>
        </p:txBody>
      </p:sp>
      <p:sp>
        <p:nvSpPr>
          <p:cNvPr id="4" name="Slide Number Placeholder 3"/>
          <p:cNvSpPr>
            <a:spLocks noGrp="1"/>
          </p:cNvSpPr>
          <p:nvPr>
            <p:ph type="sldNum" sz="quarter" idx="10"/>
          </p:nvPr>
        </p:nvSpPr>
        <p:spPr/>
        <p:txBody>
          <a:bodyPr/>
          <a:lstStyle/>
          <a:p>
            <a:fld id="{EB38E618-B195-4649-A8C9-A73483239EC9}" type="slidenum">
              <a:rPr lang="en-US" smtClean="0"/>
              <a:t>1</a:t>
            </a:fld>
            <a:endParaRPr lang="en-US"/>
          </a:p>
        </p:txBody>
      </p:sp>
    </p:spTree>
    <p:extLst>
      <p:ext uri="{BB962C8B-B14F-4D97-AF65-F5344CB8AC3E}">
        <p14:creationId xmlns:p14="http://schemas.microsoft.com/office/powerpoint/2010/main" val="41028023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Every country deserves a fair share in</a:t>
            </a:r>
            <a:r>
              <a:rPr lang="en-US" baseline="0" dirty="0" smtClean="0"/>
              <a:t> incurring social growth. Bolivia, dubbed as one of today’s growing community, ought to be assisted in the manners by which it responds to modern healthcare challenges especially affecting the women. The country ought to invest upon these procedures as this would largely affect the future of the nation. Hence, the Bolivian administrator aims to address the said problems in order to improve the capacity of the nation to face the challenge of growth accordingly. </a:t>
            </a:r>
            <a:endParaRPr lang="en-US" dirty="0"/>
          </a:p>
        </p:txBody>
      </p:sp>
      <p:sp>
        <p:nvSpPr>
          <p:cNvPr id="4" name="Slide Number Placeholder 3"/>
          <p:cNvSpPr>
            <a:spLocks noGrp="1"/>
          </p:cNvSpPr>
          <p:nvPr>
            <p:ph type="sldNum" sz="quarter" idx="10"/>
          </p:nvPr>
        </p:nvSpPr>
        <p:spPr/>
        <p:txBody>
          <a:bodyPr/>
          <a:lstStyle/>
          <a:p>
            <a:fld id="{EB38E618-B195-4649-A8C9-A73483239EC9}" type="slidenum">
              <a:rPr lang="en-US" smtClean="0"/>
              <a:t>2</a:t>
            </a:fld>
            <a:endParaRPr lang="en-US"/>
          </a:p>
        </p:txBody>
      </p:sp>
    </p:spTree>
    <p:extLst>
      <p:ext uri="{BB962C8B-B14F-4D97-AF65-F5344CB8AC3E}">
        <p14:creationId xmlns:p14="http://schemas.microsoft.com/office/powerpoint/2010/main" val="41028023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These problems</a:t>
            </a:r>
            <a:r>
              <a:rPr lang="en-US" baseline="0" dirty="0" smtClean="0"/>
              <a:t> create an alarming sense of attention that the administration needs to give specific consideration to in order to save the life of the women and the children they give birth to. </a:t>
            </a:r>
            <a:endParaRPr lang="en-US" dirty="0"/>
          </a:p>
        </p:txBody>
      </p:sp>
      <p:sp>
        <p:nvSpPr>
          <p:cNvPr id="4" name="Slide Number Placeholder 3"/>
          <p:cNvSpPr>
            <a:spLocks noGrp="1"/>
          </p:cNvSpPr>
          <p:nvPr>
            <p:ph type="sldNum" sz="quarter" idx="10"/>
          </p:nvPr>
        </p:nvSpPr>
        <p:spPr/>
        <p:txBody>
          <a:bodyPr/>
          <a:lstStyle/>
          <a:p>
            <a:fld id="{EB38E618-B195-4649-A8C9-A73483239EC9}" type="slidenum">
              <a:rPr lang="en-US" smtClean="0"/>
              <a:t>3</a:t>
            </a:fld>
            <a:endParaRPr lang="en-US"/>
          </a:p>
        </p:txBody>
      </p:sp>
    </p:spTree>
    <p:extLst>
      <p:ext uri="{BB962C8B-B14F-4D97-AF65-F5344CB8AC3E}">
        <p14:creationId xmlns:p14="http://schemas.microsoft.com/office/powerpoint/2010/main" val="41028023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need to invest on the women of Bolivia shall save the government</a:t>
            </a:r>
            <a:r>
              <a:rPr lang="en-US" baseline="0" dirty="0" smtClean="0"/>
              <a:t> off from unnecessary amounts dedicated to healthcare operations that usually intend to respond to maternal complications before, during and even after birthing. This way, HIV Prevalence in the community could also be controlled accordingly. </a:t>
            </a:r>
            <a:endParaRPr lang="en-US" dirty="0"/>
          </a:p>
        </p:txBody>
      </p:sp>
      <p:sp>
        <p:nvSpPr>
          <p:cNvPr id="4" name="Slide Number Placeholder 3"/>
          <p:cNvSpPr>
            <a:spLocks noGrp="1"/>
          </p:cNvSpPr>
          <p:nvPr>
            <p:ph type="sldNum" sz="quarter" idx="10"/>
          </p:nvPr>
        </p:nvSpPr>
        <p:spPr/>
        <p:txBody>
          <a:bodyPr/>
          <a:lstStyle/>
          <a:p>
            <a:fld id="{EB38E618-B195-4649-A8C9-A73483239EC9}" type="slidenum">
              <a:rPr lang="en-US" smtClean="0"/>
              <a:t>4</a:t>
            </a:fld>
            <a:endParaRPr lang="en-US"/>
          </a:p>
        </p:txBody>
      </p:sp>
    </p:spTree>
    <p:extLst>
      <p:ext uri="{BB962C8B-B14F-4D97-AF65-F5344CB8AC3E}">
        <p14:creationId xmlns:p14="http://schemas.microsoft.com/office/powerpoint/2010/main" val="41028023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need to invest on the women of Bolivia shall save the government</a:t>
            </a:r>
            <a:r>
              <a:rPr lang="en-US" baseline="0" dirty="0" smtClean="0"/>
              <a:t> off from unnecessary amounts dedicated to healthcare operations that usually intend to respond to maternal complications before, during and even after birthing. This way, HIV Prevalence in the community could also be controlled accordingly. </a:t>
            </a:r>
            <a:endParaRPr lang="en-US" dirty="0"/>
          </a:p>
        </p:txBody>
      </p:sp>
      <p:sp>
        <p:nvSpPr>
          <p:cNvPr id="4" name="Slide Number Placeholder 3"/>
          <p:cNvSpPr>
            <a:spLocks noGrp="1"/>
          </p:cNvSpPr>
          <p:nvPr>
            <p:ph type="sldNum" sz="quarter" idx="10"/>
          </p:nvPr>
        </p:nvSpPr>
        <p:spPr/>
        <p:txBody>
          <a:bodyPr/>
          <a:lstStyle/>
          <a:p>
            <a:fld id="{EB38E618-B195-4649-A8C9-A73483239EC9}" type="slidenum">
              <a:rPr lang="en-US" smtClean="0"/>
              <a:t>5</a:t>
            </a:fld>
            <a:endParaRPr lang="en-US"/>
          </a:p>
        </p:txBody>
      </p:sp>
    </p:spTree>
    <p:extLst>
      <p:ext uri="{BB962C8B-B14F-4D97-AF65-F5344CB8AC3E}">
        <p14:creationId xmlns:p14="http://schemas.microsoft.com/office/powerpoint/2010/main" val="41028023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B38E618-B195-4649-A8C9-A73483239EC9}" type="slidenum">
              <a:rPr lang="en-US" smtClean="0"/>
              <a:t>6</a:t>
            </a:fld>
            <a:endParaRPr lang="en-US"/>
          </a:p>
        </p:txBody>
      </p:sp>
    </p:spTree>
    <p:extLst>
      <p:ext uri="{BB962C8B-B14F-4D97-AF65-F5344CB8AC3E}">
        <p14:creationId xmlns:p14="http://schemas.microsoft.com/office/powerpoint/2010/main" val="18811975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150C620-446C-49FC-8D32-ECDF86FBC37C}" type="datetimeFigureOut">
              <a:rPr lang="en-US" smtClean="0"/>
              <a:t>11/20/2015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F40EE1-8B20-471D-9C67-AB6C55B2E660}" type="slidenum">
              <a:rPr lang="en-US" smtClean="0"/>
              <a:t>‹#›</a:t>
            </a:fld>
            <a:endParaRPr lang="en-US"/>
          </a:p>
        </p:txBody>
      </p:sp>
    </p:spTree>
    <p:extLst>
      <p:ext uri="{BB962C8B-B14F-4D97-AF65-F5344CB8AC3E}">
        <p14:creationId xmlns:p14="http://schemas.microsoft.com/office/powerpoint/2010/main" val="7664248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150C620-446C-49FC-8D32-ECDF86FBC37C}" type="datetimeFigureOut">
              <a:rPr lang="en-US" smtClean="0"/>
              <a:t>11/20/2015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F40EE1-8B20-471D-9C67-AB6C55B2E660}" type="slidenum">
              <a:rPr lang="en-US" smtClean="0"/>
              <a:t>‹#›</a:t>
            </a:fld>
            <a:endParaRPr lang="en-US"/>
          </a:p>
        </p:txBody>
      </p:sp>
    </p:spTree>
    <p:extLst>
      <p:ext uri="{BB962C8B-B14F-4D97-AF65-F5344CB8AC3E}">
        <p14:creationId xmlns:p14="http://schemas.microsoft.com/office/powerpoint/2010/main" val="773607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150C620-446C-49FC-8D32-ECDF86FBC37C}" type="datetimeFigureOut">
              <a:rPr lang="en-US" smtClean="0"/>
              <a:t>11/20/2015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F40EE1-8B20-471D-9C67-AB6C55B2E660}" type="slidenum">
              <a:rPr lang="en-US" smtClean="0"/>
              <a:t>‹#›</a:t>
            </a:fld>
            <a:endParaRPr lang="en-US"/>
          </a:p>
        </p:txBody>
      </p:sp>
    </p:spTree>
    <p:extLst>
      <p:ext uri="{BB962C8B-B14F-4D97-AF65-F5344CB8AC3E}">
        <p14:creationId xmlns:p14="http://schemas.microsoft.com/office/powerpoint/2010/main" val="33755914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150C620-446C-49FC-8D32-ECDF86FBC37C}" type="datetimeFigureOut">
              <a:rPr lang="en-US" smtClean="0"/>
              <a:t>11/20/2015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F40EE1-8B20-471D-9C67-AB6C55B2E660}" type="slidenum">
              <a:rPr lang="en-US" smtClean="0"/>
              <a:t>‹#›</a:t>
            </a:fld>
            <a:endParaRPr lang="en-US"/>
          </a:p>
        </p:txBody>
      </p:sp>
    </p:spTree>
    <p:extLst>
      <p:ext uri="{BB962C8B-B14F-4D97-AF65-F5344CB8AC3E}">
        <p14:creationId xmlns:p14="http://schemas.microsoft.com/office/powerpoint/2010/main" val="25600089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150C620-446C-49FC-8D32-ECDF86FBC37C}" type="datetimeFigureOut">
              <a:rPr lang="en-US" smtClean="0"/>
              <a:t>11/20/2015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F40EE1-8B20-471D-9C67-AB6C55B2E660}" type="slidenum">
              <a:rPr lang="en-US" smtClean="0"/>
              <a:t>‹#›</a:t>
            </a:fld>
            <a:endParaRPr lang="en-US"/>
          </a:p>
        </p:txBody>
      </p:sp>
    </p:spTree>
    <p:extLst>
      <p:ext uri="{BB962C8B-B14F-4D97-AF65-F5344CB8AC3E}">
        <p14:creationId xmlns:p14="http://schemas.microsoft.com/office/powerpoint/2010/main" val="38660533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150C620-446C-49FC-8D32-ECDF86FBC37C}" type="datetimeFigureOut">
              <a:rPr lang="en-US" smtClean="0"/>
              <a:t>11/20/2015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1F40EE1-8B20-471D-9C67-AB6C55B2E660}" type="slidenum">
              <a:rPr lang="en-US" smtClean="0"/>
              <a:t>‹#›</a:t>
            </a:fld>
            <a:endParaRPr lang="en-US"/>
          </a:p>
        </p:txBody>
      </p:sp>
    </p:spTree>
    <p:extLst>
      <p:ext uri="{BB962C8B-B14F-4D97-AF65-F5344CB8AC3E}">
        <p14:creationId xmlns:p14="http://schemas.microsoft.com/office/powerpoint/2010/main" val="27040146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150C620-446C-49FC-8D32-ECDF86FBC37C}" type="datetimeFigureOut">
              <a:rPr lang="en-US" smtClean="0"/>
              <a:t>11/20/2015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1F40EE1-8B20-471D-9C67-AB6C55B2E660}" type="slidenum">
              <a:rPr lang="en-US" smtClean="0"/>
              <a:t>‹#›</a:t>
            </a:fld>
            <a:endParaRPr lang="en-US"/>
          </a:p>
        </p:txBody>
      </p:sp>
    </p:spTree>
    <p:extLst>
      <p:ext uri="{BB962C8B-B14F-4D97-AF65-F5344CB8AC3E}">
        <p14:creationId xmlns:p14="http://schemas.microsoft.com/office/powerpoint/2010/main" val="40220437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150C620-446C-49FC-8D32-ECDF86FBC37C}" type="datetimeFigureOut">
              <a:rPr lang="en-US" smtClean="0"/>
              <a:t>11/20/2015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1F40EE1-8B20-471D-9C67-AB6C55B2E660}" type="slidenum">
              <a:rPr lang="en-US" smtClean="0"/>
              <a:t>‹#›</a:t>
            </a:fld>
            <a:endParaRPr lang="en-US"/>
          </a:p>
        </p:txBody>
      </p:sp>
    </p:spTree>
    <p:extLst>
      <p:ext uri="{BB962C8B-B14F-4D97-AF65-F5344CB8AC3E}">
        <p14:creationId xmlns:p14="http://schemas.microsoft.com/office/powerpoint/2010/main" val="9416482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150C620-446C-49FC-8D32-ECDF86FBC37C}" type="datetimeFigureOut">
              <a:rPr lang="en-US" smtClean="0"/>
              <a:t>11/20/2015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1F40EE1-8B20-471D-9C67-AB6C55B2E660}" type="slidenum">
              <a:rPr lang="en-US" smtClean="0"/>
              <a:t>‹#›</a:t>
            </a:fld>
            <a:endParaRPr lang="en-US"/>
          </a:p>
        </p:txBody>
      </p:sp>
    </p:spTree>
    <p:extLst>
      <p:ext uri="{BB962C8B-B14F-4D97-AF65-F5344CB8AC3E}">
        <p14:creationId xmlns:p14="http://schemas.microsoft.com/office/powerpoint/2010/main" val="11916506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150C620-446C-49FC-8D32-ECDF86FBC37C}" type="datetimeFigureOut">
              <a:rPr lang="en-US" smtClean="0"/>
              <a:t>11/20/2015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1F40EE1-8B20-471D-9C67-AB6C55B2E660}" type="slidenum">
              <a:rPr lang="en-US" smtClean="0"/>
              <a:t>‹#›</a:t>
            </a:fld>
            <a:endParaRPr lang="en-US"/>
          </a:p>
        </p:txBody>
      </p:sp>
    </p:spTree>
    <p:extLst>
      <p:ext uri="{BB962C8B-B14F-4D97-AF65-F5344CB8AC3E}">
        <p14:creationId xmlns:p14="http://schemas.microsoft.com/office/powerpoint/2010/main" val="21164430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150C620-446C-49FC-8D32-ECDF86FBC37C}" type="datetimeFigureOut">
              <a:rPr lang="en-US" smtClean="0"/>
              <a:t>11/20/2015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1F40EE1-8B20-471D-9C67-AB6C55B2E660}" type="slidenum">
              <a:rPr lang="en-US" smtClean="0"/>
              <a:t>‹#›</a:t>
            </a:fld>
            <a:endParaRPr lang="en-US"/>
          </a:p>
        </p:txBody>
      </p:sp>
    </p:spTree>
    <p:extLst>
      <p:ext uri="{BB962C8B-B14F-4D97-AF65-F5344CB8AC3E}">
        <p14:creationId xmlns:p14="http://schemas.microsoft.com/office/powerpoint/2010/main" val="15272327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150C620-446C-49FC-8D32-ECDF86FBC37C}" type="datetimeFigureOut">
              <a:rPr lang="en-US" smtClean="0"/>
              <a:t>11/20/2015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1F40EE1-8B20-471D-9C67-AB6C55B2E660}" type="slidenum">
              <a:rPr lang="en-US" smtClean="0"/>
              <a:t>‹#›</a:t>
            </a:fld>
            <a:endParaRPr lang="en-US"/>
          </a:p>
        </p:txBody>
      </p:sp>
    </p:spTree>
    <p:extLst>
      <p:ext uri="{BB962C8B-B14F-4D97-AF65-F5344CB8AC3E}">
        <p14:creationId xmlns:p14="http://schemas.microsoft.com/office/powerpoint/2010/main" val="3430712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microsoft.com/office/2007/relationships/hdphoto" Target="../media/hdphoto1.wdp"/><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microsoft.com/office/2007/relationships/hdphoto" Target="../media/hdphoto1.wdp"/><Relationship Id="rId4" Type="http://schemas.openxmlformats.org/officeDocument/2006/relationships/image" Target="../media/image2.jpe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 Id="rId5" Type="http://schemas.microsoft.com/office/2007/relationships/hdphoto" Target="../media/hdphoto1.wdp"/><Relationship Id="rId4" Type="http://schemas.openxmlformats.org/officeDocument/2006/relationships/image" Target="../media/image2.jpe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 Id="rId5" Type="http://schemas.microsoft.com/office/2007/relationships/hdphoto" Target="../media/hdphoto1.wdp"/><Relationship Id="rId4" Type="http://schemas.openxmlformats.org/officeDocument/2006/relationships/image" Target="../media/image2.jpe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 Id="rId5" Type="http://schemas.microsoft.com/office/2007/relationships/hdphoto" Target="../media/hdphoto1.wdp"/><Relationship Id="rId4" Type="http://schemas.openxmlformats.org/officeDocument/2006/relationships/image" Target="../media/image2.jpeg"/></Relationships>
</file>

<file path=ppt/slides/_rels/slide6.xml.rels><?xml version="1.0" encoding="UTF-8" standalone="yes"?>
<Relationships xmlns="http://schemas.openxmlformats.org/package/2006/relationships"><Relationship Id="rId3" Type="http://schemas.openxmlformats.org/officeDocument/2006/relationships/hyperlink" Target="http://www.fsdinternational.org/devsubject/health/boliviaissues"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www.operationworld.org/files/ow/maps/lgmap/boli-MMAP-md.png"/>
          <p:cNvPicPr>
            <a:picLocks noChangeAspect="1" noChangeArrowheads="1"/>
          </p:cNvPicPr>
          <p:nvPr/>
        </p:nvPicPr>
        <p:blipFill>
          <a:blip r:embed="rId3">
            <a:lum bright="70000" contrast="-70000"/>
            <a:extLst>
              <a:ext uri="{28A0092B-C50C-407E-A947-70E740481C1C}">
                <a14:useLocalDpi xmlns:a14="http://schemas.microsoft.com/office/drawing/2010/main" val="0"/>
              </a:ext>
            </a:extLst>
          </a:blip>
          <a:srcRect/>
          <a:stretch>
            <a:fillRect/>
          </a:stretch>
        </p:blipFill>
        <p:spPr bwMode="auto">
          <a:xfrm>
            <a:off x="1" y="14748"/>
            <a:ext cx="8915400" cy="6614652"/>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ctrTitle"/>
          </p:nvPr>
        </p:nvSpPr>
        <p:spPr>
          <a:xfrm>
            <a:off x="838200" y="2971800"/>
            <a:ext cx="7772400" cy="1470025"/>
          </a:xfrm>
        </p:spPr>
        <p:txBody>
          <a:bodyPr>
            <a:normAutofit fontScale="90000"/>
          </a:bodyPr>
          <a:lstStyle/>
          <a:p>
            <a:r>
              <a:rPr lang="en-US" b="1" dirty="0" smtClean="0">
                <a:solidFill>
                  <a:srgbClr val="0070C0"/>
                </a:solidFill>
              </a:rPr>
              <a:t>BOLIVIA’s Quest for Better Maternal Health and HIV Assessment</a:t>
            </a:r>
            <a:endParaRPr lang="en-US" b="1" dirty="0">
              <a:solidFill>
                <a:srgbClr val="0070C0"/>
              </a:solidFill>
            </a:endParaRPr>
          </a:p>
        </p:txBody>
      </p:sp>
      <p:sp>
        <p:nvSpPr>
          <p:cNvPr id="3" name="Subtitle 2"/>
          <p:cNvSpPr>
            <a:spLocks noGrp="1"/>
          </p:cNvSpPr>
          <p:nvPr>
            <p:ph type="subTitle" idx="1"/>
          </p:nvPr>
        </p:nvSpPr>
        <p:spPr>
          <a:xfrm>
            <a:off x="1524000" y="4343400"/>
            <a:ext cx="6400800" cy="1752600"/>
          </a:xfrm>
        </p:spPr>
        <p:txBody>
          <a:bodyPr/>
          <a:lstStyle/>
          <a:p>
            <a:r>
              <a:rPr lang="en-US" b="1" i="1" dirty="0" smtClean="0"/>
              <a:t>Under the Principles of  </a:t>
            </a:r>
            <a:br>
              <a:rPr lang="en-US" b="1" i="1" dirty="0" smtClean="0"/>
            </a:br>
            <a:r>
              <a:rPr lang="en-US" b="1" i="1" dirty="0" smtClean="0"/>
              <a:t>Millennium Development Goals</a:t>
            </a:r>
            <a:endParaRPr lang="en-US" b="1" i="1" dirty="0"/>
          </a:p>
        </p:txBody>
      </p:sp>
      <p:pic>
        <p:nvPicPr>
          <p:cNvPr id="1028" name="Picture 4" descr="Image result for bolivians"/>
          <p:cNvPicPr>
            <a:picLocks noChangeAspect="1" noChangeArrowheads="1"/>
          </p:cNvPicPr>
          <p:nvPr/>
        </p:nvPicPr>
        <p:blipFill rotWithShape="1">
          <a:blip r:embed="rId4">
            <a:extLst>
              <a:ext uri="{BEBA8EAE-BF5A-486C-A8C5-ECC9F3942E4B}">
                <a14:imgProps xmlns:a14="http://schemas.microsoft.com/office/drawing/2010/main">
                  <a14:imgLayer r:embed="rId5">
                    <a14:imgEffect>
                      <a14:saturation sat="200000"/>
                    </a14:imgEffect>
                  </a14:imgLayer>
                </a14:imgProps>
              </a:ext>
              <a:ext uri="{28A0092B-C50C-407E-A947-70E740481C1C}">
                <a14:useLocalDpi xmlns:a14="http://schemas.microsoft.com/office/drawing/2010/main" val="0"/>
              </a:ext>
            </a:extLst>
          </a:blip>
          <a:srcRect r="16365"/>
          <a:stretch/>
        </p:blipFill>
        <p:spPr bwMode="auto">
          <a:xfrm>
            <a:off x="152400" y="1066800"/>
            <a:ext cx="3603522" cy="1905000"/>
          </a:xfrm>
          <a:prstGeom prst="rect">
            <a:avLst/>
          </a:prstGeom>
          <a:noFill/>
          <a:effectLst>
            <a:softEdge rad="1270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494704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www.operationworld.org/files/ow/maps/lgmap/boli-MMAP-md.png"/>
          <p:cNvPicPr>
            <a:picLocks noChangeAspect="1" noChangeArrowheads="1"/>
          </p:cNvPicPr>
          <p:nvPr/>
        </p:nvPicPr>
        <p:blipFill>
          <a:blip r:embed="rId3">
            <a:lum bright="70000" contrast="-70000"/>
            <a:extLst>
              <a:ext uri="{28A0092B-C50C-407E-A947-70E740481C1C}">
                <a14:useLocalDpi xmlns:a14="http://schemas.microsoft.com/office/drawing/2010/main" val="0"/>
              </a:ext>
            </a:extLst>
          </a:blip>
          <a:srcRect/>
          <a:stretch>
            <a:fillRect/>
          </a:stretch>
        </p:blipFill>
        <p:spPr bwMode="auto">
          <a:xfrm>
            <a:off x="1" y="14748"/>
            <a:ext cx="8915400" cy="6614652"/>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Image result for bolivians"/>
          <p:cNvPicPr>
            <a:picLocks noChangeAspect="1" noChangeArrowheads="1"/>
          </p:cNvPicPr>
          <p:nvPr/>
        </p:nvPicPr>
        <p:blipFill rotWithShape="1">
          <a:blip r:embed="rId4">
            <a:extLst>
              <a:ext uri="{BEBA8EAE-BF5A-486C-A8C5-ECC9F3942E4B}">
                <a14:imgProps xmlns:a14="http://schemas.microsoft.com/office/drawing/2010/main">
                  <a14:imgLayer r:embed="rId5">
                    <a14:imgEffect>
                      <a14:saturation sat="200000"/>
                    </a14:imgEffect>
                  </a14:imgLayer>
                </a14:imgProps>
              </a:ext>
              <a:ext uri="{28A0092B-C50C-407E-A947-70E740481C1C}">
                <a14:useLocalDpi xmlns:a14="http://schemas.microsoft.com/office/drawing/2010/main" val="0"/>
              </a:ext>
            </a:extLst>
          </a:blip>
          <a:srcRect r="16365"/>
          <a:stretch/>
        </p:blipFill>
        <p:spPr bwMode="auto">
          <a:xfrm>
            <a:off x="216801" y="114300"/>
            <a:ext cx="2522465" cy="1333500"/>
          </a:xfrm>
          <a:prstGeom prst="rect">
            <a:avLst/>
          </a:prstGeom>
          <a:noFill/>
          <a:effectLst>
            <a:softEdge rad="127000"/>
          </a:effectLst>
          <a:extLst>
            <a:ext uri="{909E8E84-426E-40DD-AFC4-6F175D3DCCD1}">
              <a14:hiddenFill xmlns:a14="http://schemas.microsoft.com/office/drawing/2010/main">
                <a:solidFill>
                  <a:srgbClr val="FFFFFF"/>
                </a:solidFill>
              </a14:hiddenFill>
            </a:ext>
          </a:extLst>
        </p:spPr>
      </p:pic>
      <p:sp>
        <p:nvSpPr>
          <p:cNvPr id="6" name="Rectangle 5"/>
          <p:cNvSpPr/>
          <p:nvPr/>
        </p:nvSpPr>
        <p:spPr>
          <a:xfrm>
            <a:off x="4071937" y="114300"/>
            <a:ext cx="3163430" cy="1446550"/>
          </a:xfrm>
          <a:prstGeom prst="rect">
            <a:avLst/>
          </a:prstGeom>
          <a:noFill/>
        </p:spPr>
        <p:txBody>
          <a:bodyPr wrap="none" lIns="91440" tIns="45720" rIns="91440" bIns="45720">
            <a:spAutoFit/>
          </a:bodyPr>
          <a:lstStyle/>
          <a:p>
            <a:pPr algn="ctr"/>
            <a:r>
              <a:rPr lang="en-US" sz="44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Women and </a:t>
            </a:r>
          </a:p>
          <a:p>
            <a:pPr algn="ctr"/>
            <a:r>
              <a:rPr lang="en-US" sz="44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the Society</a:t>
            </a:r>
            <a:endParaRPr lang="en-US" sz="44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cxnSp>
        <p:nvCxnSpPr>
          <p:cNvPr id="8" name="Straight Connector 7"/>
          <p:cNvCxnSpPr/>
          <p:nvPr/>
        </p:nvCxnSpPr>
        <p:spPr>
          <a:xfrm>
            <a:off x="1" y="1560850"/>
            <a:ext cx="9143999" cy="0"/>
          </a:xfrm>
          <a:prstGeom prst="line">
            <a:avLst/>
          </a:prstGeom>
          <a:ln/>
        </p:spPr>
        <p:style>
          <a:lnRef idx="3">
            <a:schemeClr val="accent2"/>
          </a:lnRef>
          <a:fillRef idx="0">
            <a:schemeClr val="accent2"/>
          </a:fillRef>
          <a:effectRef idx="2">
            <a:schemeClr val="accent2"/>
          </a:effectRef>
          <a:fontRef idx="minor">
            <a:schemeClr val="tx1"/>
          </a:fontRef>
        </p:style>
      </p:cxnSp>
      <p:sp>
        <p:nvSpPr>
          <p:cNvPr id="9" name="TextBox 8"/>
          <p:cNvSpPr txBox="1"/>
          <p:nvPr/>
        </p:nvSpPr>
        <p:spPr>
          <a:xfrm>
            <a:off x="762001" y="1982501"/>
            <a:ext cx="7391400" cy="3262432"/>
          </a:xfrm>
          <a:prstGeom prst="rect">
            <a:avLst/>
          </a:prstGeom>
          <a:noFill/>
        </p:spPr>
        <p:txBody>
          <a:bodyPr wrap="square" rtlCol="0">
            <a:spAutoFit/>
          </a:bodyPr>
          <a:lstStyle/>
          <a:p>
            <a:r>
              <a:rPr lang="en-US" sz="2800" b="1" dirty="0" smtClean="0">
                <a:solidFill>
                  <a:srgbClr val="002060"/>
                </a:solidFill>
              </a:rPr>
              <a:t>Every community relies on </a:t>
            </a:r>
          </a:p>
          <a:p>
            <a:r>
              <a:rPr lang="en-US" sz="2800" b="1" dirty="0" smtClean="0">
                <a:solidFill>
                  <a:srgbClr val="002060"/>
                </a:solidFill>
              </a:rPr>
              <a:t>the strength of women’s health. </a:t>
            </a:r>
          </a:p>
          <a:p>
            <a:endParaRPr lang="en-US" sz="2000" b="1" dirty="0" smtClean="0">
              <a:solidFill>
                <a:srgbClr val="0070C0"/>
              </a:solidFill>
            </a:endParaRPr>
          </a:p>
          <a:p>
            <a:r>
              <a:rPr lang="en-US" sz="2000" b="1" dirty="0" smtClean="0">
                <a:solidFill>
                  <a:srgbClr val="0070C0"/>
                </a:solidFill>
              </a:rPr>
              <a:t>	Being the ones who bear the children, their health 	would 	determine the health of the whole society. </a:t>
            </a:r>
          </a:p>
          <a:p>
            <a:endParaRPr lang="en-US" dirty="0"/>
          </a:p>
          <a:p>
            <a:pPr algn="ctr"/>
            <a:r>
              <a:rPr lang="en-US" sz="2400" b="1" dirty="0" smtClean="0"/>
              <a:t>Investing in women’s health is investing on the community’s health in the years and </a:t>
            </a:r>
          </a:p>
          <a:p>
            <a:pPr algn="ctr"/>
            <a:r>
              <a:rPr lang="en-US" sz="2400" b="1" dirty="0" smtClean="0"/>
              <a:t>generations to come…. </a:t>
            </a:r>
            <a:endParaRPr lang="en-US" sz="2400" b="1" dirty="0"/>
          </a:p>
        </p:txBody>
      </p:sp>
      <p:sp>
        <p:nvSpPr>
          <p:cNvPr id="10" name="Rectangle 9"/>
          <p:cNvSpPr/>
          <p:nvPr/>
        </p:nvSpPr>
        <p:spPr>
          <a:xfrm>
            <a:off x="1559739" y="5552182"/>
            <a:ext cx="7351180" cy="1077218"/>
          </a:xfrm>
          <a:prstGeom prst="rect">
            <a:avLst/>
          </a:prstGeom>
          <a:noFill/>
        </p:spPr>
        <p:txBody>
          <a:bodyPr wrap="none" lIns="91440" tIns="45720" rIns="91440" bIns="45720">
            <a:spAutoFit/>
          </a:bodyPr>
          <a:lstStyle/>
          <a:p>
            <a:pPr algn="ctr"/>
            <a:r>
              <a:rPr lang="en-US" sz="32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Protecting women’s health is included in</a:t>
            </a:r>
          </a:p>
          <a:p>
            <a:pPr algn="ctr"/>
            <a:r>
              <a:rPr lang="en-US" sz="32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Bolivia’s </a:t>
            </a:r>
            <a:r>
              <a:rPr lang="en-US" sz="32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Millennium Development Goals </a:t>
            </a:r>
            <a:r>
              <a:rPr lang="en-US" sz="32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a:t>
            </a:r>
            <a:endParaRPr lang="en-US" sz="32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Tree>
    <p:extLst>
      <p:ext uri="{BB962C8B-B14F-4D97-AF65-F5344CB8AC3E}">
        <p14:creationId xmlns:p14="http://schemas.microsoft.com/office/powerpoint/2010/main" val="5275699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www.operationworld.org/files/ow/maps/lgmap/boli-MMAP-md.png"/>
          <p:cNvPicPr>
            <a:picLocks noChangeAspect="1" noChangeArrowheads="1"/>
          </p:cNvPicPr>
          <p:nvPr/>
        </p:nvPicPr>
        <p:blipFill>
          <a:blip r:embed="rId3">
            <a:lum bright="70000" contrast="-70000"/>
            <a:extLst>
              <a:ext uri="{28A0092B-C50C-407E-A947-70E740481C1C}">
                <a14:useLocalDpi xmlns:a14="http://schemas.microsoft.com/office/drawing/2010/main" val="0"/>
              </a:ext>
            </a:extLst>
          </a:blip>
          <a:srcRect/>
          <a:stretch>
            <a:fillRect/>
          </a:stretch>
        </p:blipFill>
        <p:spPr bwMode="auto">
          <a:xfrm>
            <a:off x="1" y="14748"/>
            <a:ext cx="8915400" cy="6614652"/>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Image result for bolivians"/>
          <p:cNvPicPr>
            <a:picLocks noChangeAspect="1" noChangeArrowheads="1"/>
          </p:cNvPicPr>
          <p:nvPr/>
        </p:nvPicPr>
        <p:blipFill rotWithShape="1">
          <a:blip r:embed="rId4">
            <a:extLst>
              <a:ext uri="{BEBA8EAE-BF5A-486C-A8C5-ECC9F3942E4B}">
                <a14:imgProps xmlns:a14="http://schemas.microsoft.com/office/drawing/2010/main">
                  <a14:imgLayer r:embed="rId5">
                    <a14:imgEffect>
                      <a14:saturation sat="200000"/>
                    </a14:imgEffect>
                  </a14:imgLayer>
                </a14:imgProps>
              </a:ext>
              <a:ext uri="{28A0092B-C50C-407E-A947-70E740481C1C}">
                <a14:useLocalDpi xmlns:a14="http://schemas.microsoft.com/office/drawing/2010/main" val="0"/>
              </a:ext>
            </a:extLst>
          </a:blip>
          <a:srcRect r="16365"/>
          <a:stretch/>
        </p:blipFill>
        <p:spPr bwMode="auto">
          <a:xfrm>
            <a:off x="216801" y="114300"/>
            <a:ext cx="2522465" cy="1333500"/>
          </a:xfrm>
          <a:prstGeom prst="rect">
            <a:avLst/>
          </a:prstGeom>
          <a:noFill/>
          <a:effectLst>
            <a:softEdge rad="127000"/>
          </a:effectLst>
          <a:extLst>
            <a:ext uri="{909E8E84-426E-40DD-AFC4-6F175D3DCCD1}">
              <a14:hiddenFill xmlns:a14="http://schemas.microsoft.com/office/drawing/2010/main">
                <a:solidFill>
                  <a:srgbClr val="FFFFFF"/>
                </a:solidFill>
              </a14:hiddenFill>
            </a:ext>
          </a:extLst>
        </p:spPr>
      </p:pic>
      <p:sp>
        <p:nvSpPr>
          <p:cNvPr id="6" name="Rectangle 5"/>
          <p:cNvSpPr/>
          <p:nvPr/>
        </p:nvSpPr>
        <p:spPr>
          <a:xfrm>
            <a:off x="2670439" y="114300"/>
            <a:ext cx="5966442" cy="1446550"/>
          </a:xfrm>
          <a:prstGeom prst="rect">
            <a:avLst/>
          </a:prstGeom>
          <a:noFill/>
        </p:spPr>
        <p:txBody>
          <a:bodyPr wrap="none" lIns="91440" tIns="45720" rIns="91440" bIns="45720">
            <a:spAutoFit/>
          </a:bodyPr>
          <a:lstStyle/>
          <a:p>
            <a:pPr algn="ctr"/>
            <a:r>
              <a:rPr lang="en-US" sz="4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Current Issues of </a:t>
            </a:r>
          </a:p>
          <a:p>
            <a:pPr algn="ctr"/>
            <a:r>
              <a:rPr lang="en-US" sz="4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Female Health in Bolivia </a:t>
            </a:r>
            <a:endParaRPr lang="en-US" sz="44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cxnSp>
        <p:nvCxnSpPr>
          <p:cNvPr id="8" name="Straight Connector 7"/>
          <p:cNvCxnSpPr/>
          <p:nvPr/>
        </p:nvCxnSpPr>
        <p:spPr>
          <a:xfrm>
            <a:off x="1" y="1560850"/>
            <a:ext cx="9143999" cy="0"/>
          </a:xfrm>
          <a:prstGeom prst="line">
            <a:avLst/>
          </a:prstGeom>
          <a:ln/>
        </p:spPr>
        <p:style>
          <a:lnRef idx="3">
            <a:schemeClr val="accent2"/>
          </a:lnRef>
          <a:fillRef idx="0">
            <a:schemeClr val="accent2"/>
          </a:fillRef>
          <a:effectRef idx="2">
            <a:schemeClr val="accent2"/>
          </a:effectRef>
          <a:fontRef idx="minor">
            <a:schemeClr val="tx1"/>
          </a:fontRef>
        </p:style>
      </p:cxnSp>
      <p:sp>
        <p:nvSpPr>
          <p:cNvPr id="2" name="TextBox 1"/>
          <p:cNvSpPr txBox="1"/>
          <p:nvPr/>
        </p:nvSpPr>
        <p:spPr>
          <a:xfrm>
            <a:off x="453663" y="1797308"/>
            <a:ext cx="8153401" cy="4832092"/>
          </a:xfrm>
          <a:prstGeom prst="rect">
            <a:avLst/>
          </a:prstGeom>
          <a:noFill/>
        </p:spPr>
        <p:txBody>
          <a:bodyPr wrap="square" rtlCol="0">
            <a:spAutoFit/>
          </a:bodyPr>
          <a:lstStyle/>
          <a:p>
            <a:pPr marL="285750" indent="-285750">
              <a:buFont typeface="Arial" pitchFamily="34" charset="0"/>
              <a:buChar char="•"/>
            </a:pPr>
            <a:r>
              <a:rPr lang="en-US" sz="2800" b="1" dirty="0" smtClean="0">
                <a:solidFill>
                  <a:srgbClr val="002060"/>
                </a:solidFill>
              </a:rPr>
              <a:t>Bolivian women under the child-bearing age are smaller compared to the necessary height for conceiving a child. This increases the risk of giving  birth to  underweight infants. </a:t>
            </a:r>
          </a:p>
          <a:p>
            <a:pPr marL="285750" indent="-285750">
              <a:buFont typeface="Arial" pitchFamily="34" charset="0"/>
              <a:buChar char="•"/>
            </a:pPr>
            <a:r>
              <a:rPr lang="en-US" sz="2800" b="1" dirty="0" smtClean="0">
                <a:solidFill>
                  <a:srgbClr val="002060"/>
                </a:solidFill>
              </a:rPr>
              <a:t>Around 78% of these young women are noted to be anemic thus having less capacity to support the iron needs of a developing child during the pregnancy stage. </a:t>
            </a:r>
          </a:p>
          <a:p>
            <a:pPr marL="285750" indent="-285750">
              <a:buFont typeface="Arial" pitchFamily="34" charset="0"/>
              <a:buChar char="•"/>
            </a:pPr>
            <a:r>
              <a:rPr lang="en-US" sz="2800" b="1" dirty="0" smtClean="0">
                <a:solidFill>
                  <a:srgbClr val="002060"/>
                </a:solidFill>
              </a:rPr>
              <a:t>HIV cases among Bolivian women ranges from ages  15-24 hence increasing threat of the disease being passed on to the children. </a:t>
            </a:r>
            <a:endParaRPr lang="en-US" sz="2800" b="1" dirty="0">
              <a:solidFill>
                <a:srgbClr val="002060"/>
              </a:solidFill>
            </a:endParaRPr>
          </a:p>
        </p:txBody>
      </p:sp>
    </p:spTree>
    <p:extLst>
      <p:ext uri="{BB962C8B-B14F-4D97-AF65-F5344CB8AC3E}">
        <p14:creationId xmlns:p14="http://schemas.microsoft.com/office/powerpoint/2010/main" val="155228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www.operationworld.org/files/ow/maps/lgmap/boli-MMAP-md.png"/>
          <p:cNvPicPr>
            <a:picLocks noChangeAspect="1" noChangeArrowheads="1"/>
          </p:cNvPicPr>
          <p:nvPr/>
        </p:nvPicPr>
        <p:blipFill>
          <a:blip r:embed="rId3">
            <a:lum bright="70000" contrast="-70000"/>
            <a:extLst>
              <a:ext uri="{28A0092B-C50C-407E-A947-70E740481C1C}">
                <a14:useLocalDpi xmlns:a14="http://schemas.microsoft.com/office/drawing/2010/main" val="0"/>
              </a:ext>
            </a:extLst>
          </a:blip>
          <a:srcRect/>
          <a:stretch>
            <a:fillRect/>
          </a:stretch>
        </p:blipFill>
        <p:spPr bwMode="auto">
          <a:xfrm>
            <a:off x="1" y="14748"/>
            <a:ext cx="8915400" cy="6614652"/>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Image result for bolivians"/>
          <p:cNvPicPr>
            <a:picLocks noChangeAspect="1" noChangeArrowheads="1"/>
          </p:cNvPicPr>
          <p:nvPr/>
        </p:nvPicPr>
        <p:blipFill rotWithShape="1">
          <a:blip r:embed="rId4">
            <a:extLst>
              <a:ext uri="{BEBA8EAE-BF5A-486C-A8C5-ECC9F3942E4B}">
                <a14:imgProps xmlns:a14="http://schemas.microsoft.com/office/drawing/2010/main">
                  <a14:imgLayer r:embed="rId5">
                    <a14:imgEffect>
                      <a14:saturation sat="200000"/>
                    </a14:imgEffect>
                  </a14:imgLayer>
                </a14:imgProps>
              </a:ext>
              <a:ext uri="{28A0092B-C50C-407E-A947-70E740481C1C}">
                <a14:useLocalDpi xmlns:a14="http://schemas.microsoft.com/office/drawing/2010/main" val="0"/>
              </a:ext>
            </a:extLst>
          </a:blip>
          <a:srcRect r="16365"/>
          <a:stretch/>
        </p:blipFill>
        <p:spPr bwMode="auto">
          <a:xfrm>
            <a:off x="216801" y="114300"/>
            <a:ext cx="2522465" cy="1333500"/>
          </a:xfrm>
          <a:prstGeom prst="rect">
            <a:avLst/>
          </a:prstGeom>
          <a:noFill/>
          <a:effectLst>
            <a:softEdge rad="127000"/>
          </a:effectLst>
          <a:extLst>
            <a:ext uri="{909E8E84-426E-40DD-AFC4-6F175D3DCCD1}">
              <a14:hiddenFill xmlns:a14="http://schemas.microsoft.com/office/drawing/2010/main">
                <a:solidFill>
                  <a:srgbClr val="FFFFFF"/>
                </a:solidFill>
              </a14:hiddenFill>
            </a:ext>
          </a:extLst>
        </p:spPr>
      </p:pic>
      <p:sp>
        <p:nvSpPr>
          <p:cNvPr id="6" name="Rectangle 5"/>
          <p:cNvSpPr/>
          <p:nvPr/>
        </p:nvSpPr>
        <p:spPr>
          <a:xfrm>
            <a:off x="2791892" y="114300"/>
            <a:ext cx="5723555" cy="1446550"/>
          </a:xfrm>
          <a:prstGeom prst="rect">
            <a:avLst/>
          </a:prstGeom>
          <a:noFill/>
        </p:spPr>
        <p:txBody>
          <a:bodyPr wrap="none" lIns="91440" tIns="45720" rIns="91440" bIns="45720">
            <a:spAutoFit/>
          </a:bodyPr>
          <a:lstStyle/>
          <a:p>
            <a:pPr algn="ctr"/>
            <a:r>
              <a:rPr lang="en-US" sz="4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Presenting Solutions to </a:t>
            </a:r>
          </a:p>
          <a:p>
            <a:pPr algn="ctr"/>
            <a:r>
              <a:rPr lang="en-US" sz="4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the Prevailing Problem </a:t>
            </a:r>
            <a:endParaRPr lang="en-US" sz="44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cxnSp>
        <p:nvCxnSpPr>
          <p:cNvPr id="8" name="Straight Connector 7"/>
          <p:cNvCxnSpPr/>
          <p:nvPr/>
        </p:nvCxnSpPr>
        <p:spPr>
          <a:xfrm>
            <a:off x="1" y="1560850"/>
            <a:ext cx="9143999" cy="0"/>
          </a:xfrm>
          <a:prstGeom prst="line">
            <a:avLst/>
          </a:prstGeom>
          <a:ln/>
        </p:spPr>
        <p:style>
          <a:lnRef idx="3">
            <a:schemeClr val="accent2"/>
          </a:lnRef>
          <a:fillRef idx="0">
            <a:schemeClr val="accent2"/>
          </a:fillRef>
          <a:effectRef idx="2">
            <a:schemeClr val="accent2"/>
          </a:effectRef>
          <a:fontRef idx="minor">
            <a:schemeClr val="tx1"/>
          </a:fontRef>
        </p:style>
      </p:cxnSp>
      <p:sp>
        <p:nvSpPr>
          <p:cNvPr id="2" name="TextBox 1"/>
          <p:cNvSpPr txBox="1"/>
          <p:nvPr/>
        </p:nvSpPr>
        <p:spPr>
          <a:xfrm>
            <a:off x="453663" y="1797308"/>
            <a:ext cx="8153401" cy="3970318"/>
          </a:xfrm>
          <a:prstGeom prst="rect">
            <a:avLst/>
          </a:prstGeom>
          <a:noFill/>
        </p:spPr>
        <p:txBody>
          <a:bodyPr wrap="square" rtlCol="0">
            <a:spAutoFit/>
          </a:bodyPr>
          <a:lstStyle/>
          <a:p>
            <a:pPr marL="285750" indent="-285750">
              <a:buFont typeface="Arial" pitchFamily="34" charset="0"/>
              <a:buChar char="•"/>
            </a:pPr>
            <a:r>
              <a:rPr lang="en-US" sz="2800" b="1" dirty="0" smtClean="0">
                <a:solidFill>
                  <a:schemeClr val="accent3">
                    <a:lumMod val="50000"/>
                  </a:schemeClr>
                </a:solidFill>
              </a:rPr>
              <a:t>Increasing community education through community service operations </a:t>
            </a:r>
          </a:p>
          <a:p>
            <a:pPr marL="285750" indent="-285750">
              <a:buFont typeface="Arial" pitchFamily="34" charset="0"/>
              <a:buChar char="•"/>
            </a:pPr>
            <a:r>
              <a:rPr lang="en-US" sz="2800" b="1" dirty="0" smtClean="0">
                <a:solidFill>
                  <a:schemeClr val="accent3">
                    <a:lumMod val="50000"/>
                  </a:schemeClr>
                </a:solidFill>
              </a:rPr>
              <a:t>Providing better healthcare support system to women from ages 12 to 35 [including vaccinations and free prenatal checkups]</a:t>
            </a:r>
          </a:p>
          <a:p>
            <a:pPr marL="285750" indent="-285750">
              <a:buFont typeface="Arial" pitchFamily="34" charset="0"/>
              <a:buChar char="•"/>
            </a:pPr>
            <a:r>
              <a:rPr lang="en-US" sz="2800" b="1" dirty="0" smtClean="0">
                <a:solidFill>
                  <a:schemeClr val="accent3">
                    <a:lumMod val="50000"/>
                  </a:schemeClr>
                </a:solidFill>
              </a:rPr>
              <a:t>Establishing better forms of guidance for women as they handle being a mother and giving them better economic resource to support their new found responsibility</a:t>
            </a:r>
          </a:p>
        </p:txBody>
      </p:sp>
    </p:spTree>
    <p:extLst>
      <p:ext uri="{BB962C8B-B14F-4D97-AF65-F5344CB8AC3E}">
        <p14:creationId xmlns:p14="http://schemas.microsoft.com/office/powerpoint/2010/main" val="18010075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www.operationworld.org/files/ow/maps/lgmap/boli-MMAP-md.png"/>
          <p:cNvPicPr>
            <a:picLocks noChangeAspect="1" noChangeArrowheads="1"/>
          </p:cNvPicPr>
          <p:nvPr/>
        </p:nvPicPr>
        <p:blipFill>
          <a:blip r:embed="rId3">
            <a:lum bright="70000" contrast="-70000"/>
            <a:extLst>
              <a:ext uri="{28A0092B-C50C-407E-A947-70E740481C1C}">
                <a14:useLocalDpi xmlns:a14="http://schemas.microsoft.com/office/drawing/2010/main" val="0"/>
              </a:ext>
            </a:extLst>
          </a:blip>
          <a:srcRect/>
          <a:stretch>
            <a:fillRect/>
          </a:stretch>
        </p:blipFill>
        <p:spPr bwMode="auto">
          <a:xfrm>
            <a:off x="1" y="14748"/>
            <a:ext cx="8915400" cy="6614652"/>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Image result for bolivians"/>
          <p:cNvPicPr>
            <a:picLocks noChangeAspect="1" noChangeArrowheads="1"/>
          </p:cNvPicPr>
          <p:nvPr/>
        </p:nvPicPr>
        <p:blipFill rotWithShape="1">
          <a:blip r:embed="rId4">
            <a:extLst>
              <a:ext uri="{BEBA8EAE-BF5A-486C-A8C5-ECC9F3942E4B}">
                <a14:imgProps xmlns:a14="http://schemas.microsoft.com/office/drawing/2010/main">
                  <a14:imgLayer r:embed="rId5">
                    <a14:imgEffect>
                      <a14:saturation sat="200000"/>
                    </a14:imgEffect>
                  </a14:imgLayer>
                </a14:imgProps>
              </a:ext>
              <a:ext uri="{28A0092B-C50C-407E-A947-70E740481C1C}">
                <a14:useLocalDpi xmlns:a14="http://schemas.microsoft.com/office/drawing/2010/main" val="0"/>
              </a:ext>
            </a:extLst>
          </a:blip>
          <a:srcRect r="16365"/>
          <a:stretch/>
        </p:blipFill>
        <p:spPr bwMode="auto">
          <a:xfrm>
            <a:off x="216801" y="114300"/>
            <a:ext cx="2522465" cy="1333500"/>
          </a:xfrm>
          <a:prstGeom prst="rect">
            <a:avLst/>
          </a:prstGeom>
          <a:noFill/>
          <a:effectLst>
            <a:softEdge rad="127000"/>
          </a:effectLst>
          <a:extLst>
            <a:ext uri="{909E8E84-426E-40DD-AFC4-6F175D3DCCD1}">
              <a14:hiddenFill xmlns:a14="http://schemas.microsoft.com/office/drawing/2010/main">
                <a:solidFill>
                  <a:srgbClr val="FFFFFF"/>
                </a:solidFill>
              </a14:hiddenFill>
            </a:ext>
          </a:extLst>
        </p:spPr>
      </p:pic>
      <p:sp>
        <p:nvSpPr>
          <p:cNvPr id="6" name="Rectangle 5"/>
          <p:cNvSpPr/>
          <p:nvPr/>
        </p:nvSpPr>
        <p:spPr>
          <a:xfrm>
            <a:off x="3108175" y="114300"/>
            <a:ext cx="5091009" cy="1446550"/>
          </a:xfrm>
          <a:prstGeom prst="rect">
            <a:avLst/>
          </a:prstGeom>
          <a:noFill/>
        </p:spPr>
        <p:txBody>
          <a:bodyPr wrap="none" lIns="91440" tIns="45720" rIns="91440" bIns="45720">
            <a:spAutoFit/>
          </a:bodyPr>
          <a:lstStyle/>
          <a:p>
            <a:pPr algn="ctr"/>
            <a:r>
              <a:rPr lang="en-US" sz="4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Goals on Track for</a:t>
            </a:r>
          </a:p>
          <a:p>
            <a:pPr algn="ctr"/>
            <a:r>
              <a:rPr lang="en-US" sz="4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Social Development </a:t>
            </a:r>
          </a:p>
        </p:txBody>
      </p:sp>
      <p:cxnSp>
        <p:nvCxnSpPr>
          <p:cNvPr id="8" name="Straight Connector 7"/>
          <p:cNvCxnSpPr/>
          <p:nvPr/>
        </p:nvCxnSpPr>
        <p:spPr>
          <a:xfrm>
            <a:off x="1" y="1560850"/>
            <a:ext cx="9143999" cy="0"/>
          </a:xfrm>
          <a:prstGeom prst="line">
            <a:avLst/>
          </a:prstGeom>
          <a:ln/>
        </p:spPr>
        <p:style>
          <a:lnRef idx="3">
            <a:schemeClr val="accent2"/>
          </a:lnRef>
          <a:fillRef idx="0">
            <a:schemeClr val="accent2"/>
          </a:fillRef>
          <a:effectRef idx="2">
            <a:schemeClr val="accent2"/>
          </a:effectRef>
          <a:fontRef idx="minor">
            <a:schemeClr val="tx1"/>
          </a:fontRef>
        </p:style>
      </p:cxnSp>
      <p:sp>
        <p:nvSpPr>
          <p:cNvPr id="2" name="TextBox 1"/>
          <p:cNvSpPr txBox="1"/>
          <p:nvPr/>
        </p:nvSpPr>
        <p:spPr>
          <a:xfrm>
            <a:off x="453663" y="1797308"/>
            <a:ext cx="8153401" cy="3539430"/>
          </a:xfrm>
          <a:prstGeom prst="rect">
            <a:avLst/>
          </a:prstGeom>
          <a:noFill/>
        </p:spPr>
        <p:txBody>
          <a:bodyPr wrap="square" rtlCol="0">
            <a:spAutoFit/>
          </a:bodyPr>
          <a:lstStyle/>
          <a:p>
            <a:pPr marL="285750" indent="-285750">
              <a:buFont typeface="Arial" pitchFamily="34" charset="0"/>
              <a:buChar char="•"/>
            </a:pPr>
            <a:r>
              <a:rPr lang="en-US" sz="2800" b="1" dirty="0" smtClean="0">
                <a:solidFill>
                  <a:schemeClr val="accent3">
                    <a:lumMod val="50000"/>
                  </a:schemeClr>
                </a:solidFill>
              </a:rPr>
              <a:t>The target population in this development brought about change on how women’s health is being dealt with and how much attention they are getting from the government. </a:t>
            </a:r>
          </a:p>
          <a:p>
            <a:pPr marL="285750" indent="-285750">
              <a:buFont typeface="Arial" pitchFamily="34" charset="0"/>
              <a:buChar char="•"/>
            </a:pPr>
            <a:r>
              <a:rPr lang="en-US" sz="2800" b="1" dirty="0" smtClean="0">
                <a:solidFill>
                  <a:schemeClr val="accent3">
                    <a:lumMod val="50000"/>
                  </a:schemeClr>
                </a:solidFill>
              </a:rPr>
              <a:t>The capacity of the programs to provide efficient assistance to the community and to the women proved to be the strength of the agencies that are dedicated to reaching these goals accordingly. </a:t>
            </a:r>
            <a:endParaRPr lang="en-US" sz="2800" b="1" dirty="0" smtClean="0">
              <a:solidFill>
                <a:schemeClr val="accent3">
                  <a:lumMod val="50000"/>
                </a:schemeClr>
              </a:solidFill>
            </a:endParaRPr>
          </a:p>
        </p:txBody>
      </p:sp>
    </p:spTree>
    <p:extLst>
      <p:ext uri="{BB962C8B-B14F-4D97-AF65-F5344CB8AC3E}">
        <p14:creationId xmlns:p14="http://schemas.microsoft.com/office/powerpoint/2010/main" val="26455985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 </a:t>
            </a:r>
            <a:endParaRPr lang="en-US" dirty="0"/>
          </a:p>
        </p:txBody>
      </p:sp>
      <p:sp>
        <p:nvSpPr>
          <p:cNvPr id="3" name="Content Placeholder 2"/>
          <p:cNvSpPr>
            <a:spLocks noGrp="1"/>
          </p:cNvSpPr>
          <p:nvPr>
            <p:ph idx="1"/>
          </p:nvPr>
        </p:nvSpPr>
        <p:spPr/>
        <p:txBody>
          <a:bodyPr/>
          <a:lstStyle/>
          <a:p>
            <a:r>
              <a:rPr lang="en-US" dirty="0" smtClean="0"/>
              <a:t>Foundation for Sustainable Development. Bolivia. </a:t>
            </a:r>
            <a:r>
              <a:rPr lang="en-US" dirty="0" smtClean="0">
                <a:hlinkClick r:id="rId3"/>
              </a:rPr>
              <a:t>http://www.fsdinternational.org/devsubject/health/boliviaissues</a:t>
            </a:r>
            <a:r>
              <a:rPr lang="en-US" dirty="0" smtClean="0"/>
              <a:t>. (Retrieved on November 18, 2015)</a:t>
            </a:r>
            <a:endParaRPr lang="en-US" dirty="0"/>
          </a:p>
        </p:txBody>
      </p:sp>
    </p:spTree>
    <p:extLst>
      <p:ext uri="{BB962C8B-B14F-4D97-AF65-F5344CB8AC3E}">
        <p14:creationId xmlns:p14="http://schemas.microsoft.com/office/powerpoint/2010/main" val="390409943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65</TotalTime>
  <Words>552</Words>
  <Application>Microsoft Office PowerPoint</Application>
  <PresentationFormat>On-screen Show (4:3)</PresentationFormat>
  <Paragraphs>40</Paragraphs>
  <Slides>6</Slides>
  <Notes>6</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BOLIVIA’s Quest for Better Maternal Health and HIV Assessment</vt:lpstr>
      <vt:lpstr>PowerPoint Presentation</vt:lpstr>
      <vt:lpstr>PowerPoint Presentation</vt:lpstr>
      <vt:lpstr>PowerPoint Presentation</vt:lpstr>
      <vt:lpstr>PowerPoint Presentation</vt:lpstr>
      <vt:lpstr>References: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BOLIVIA’s Quest for Better Maternal Health and HIV Assessment</dc:title>
  <dc:creator>HP</dc:creator>
  <cp:lastModifiedBy>HP</cp:lastModifiedBy>
  <cp:revision>2</cp:revision>
  <dcterms:created xsi:type="dcterms:W3CDTF">2015-11-18T04:20:15Z</dcterms:created>
  <dcterms:modified xsi:type="dcterms:W3CDTF">2015-11-20T10:14:18Z</dcterms:modified>
</cp:coreProperties>
</file>