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2" r:id="rId5"/>
    <p:sldId id="259" r:id="rId6"/>
    <p:sldId id="260"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77" autoAdjust="0"/>
  </p:normalViewPr>
  <p:slideViewPr>
    <p:cSldViewPr>
      <p:cViewPr varScale="1">
        <p:scale>
          <a:sx n="51" d="100"/>
          <a:sy n="51" d="100"/>
        </p:scale>
        <p:origin x="-18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FB5E4-F13C-4DDA-82F5-117AB4208F96}" type="datetimeFigureOut">
              <a:rPr lang="en-US" smtClean="0"/>
              <a:t>11/16/2015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DC66D6-08D6-49E6-AFD3-B6984969249D}" type="slidenum">
              <a:rPr lang="en-US" smtClean="0"/>
              <a:t>‹#›</a:t>
            </a:fld>
            <a:endParaRPr lang="en-US"/>
          </a:p>
        </p:txBody>
      </p:sp>
    </p:spTree>
    <p:extLst>
      <p:ext uri="{BB962C8B-B14F-4D97-AF65-F5344CB8AC3E}">
        <p14:creationId xmlns:p14="http://schemas.microsoft.com/office/powerpoint/2010/main" val="4125492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entails</a:t>
            </a:r>
            <a:r>
              <a:rPr lang="en-US" baseline="0" dirty="0" smtClean="0"/>
              <a:t> to create a constructive form of determining how ELL students could be helped well in their process of immersing to the English through the help of their parents. </a:t>
            </a:r>
            <a:endParaRPr lang="en-US" dirty="0"/>
          </a:p>
        </p:txBody>
      </p:sp>
      <p:sp>
        <p:nvSpPr>
          <p:cNvPr id="4" name="Slide Number Placeholder 3"/>
          <p:cNvSpPr>
            <a:spLocks noGrp="1"/>
          </p:cNvSpPr>
          <p:nvPr>
            <p:ph type="sldNum" sz="quarter" idx="10"/>
          </p:nvPr>
        </p:nvSpPr>
        <p:spPr/>
        <p:txBody>
          <a:bodyPr/>
          <a:lstStyle/>
          <a:p>
            <a:fld id="{59DC66D6-08D6-49E6-AFD3-B6984969249D}" type="slidenum">
              <a:rPr lang="en-US" smtClean="0"/>
              <a:t>1</a:t>
            </a:fld>
            <a:endParaRPr lang="en-US"/>
          </a:p>
        </p:txBody>
      </p:sp>
    </p:spTree>
    <p:extLst>
      <p:ext uri="{BB962C8B-B14F-4D97-AF65-F5344CB8AC3E}">
        <p14:creationId xmlns:p14="http://schemas.microsoft.com/office/powerpoint/2010/main" val="96772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real challenge in the</a:t>
            </a:r>
            <a:r>
              <a:rPr lang="en-US" baseline="0" dirty="0" smtClean="0"/>
              <a:t> learning process that ELL students have to undergo is the fact that they are required to immerse themselves into a new culture in order for them to master the language itself; this might make particular confusions especially if the mother tongue is used at home and English is the language used elsewhere</a:t>
            </a:r>
          </a:p>
          <a:p>
            <a:endParaRPr lang="en-US" baseline="0" dirty="0" smtClean="0"/>
          </a:p>
          <a:p>
            <a:r>
              <a:rPr lang="en-US" baseline="0" dirty="0" smtClean="0"/>
              <a:t>But success comes from parents persevering enough to model the way and use English as part of daily conversations as means of immersing to the </a:t>
            </a:r>
            <a:r>
              <a:rPr lang="en-US" baseline="0" smtClean="0"/>
              <a:t>language itself. </a:t>
            </a:r>
            <a:endParaRPr lang="en-US" dirty="0"/>
          </a:p>
        </p:txBody>
      </p:sp>
      <p:sp>
        <p:nvSpPr>
          <p:cNvPr id="4" name="Slide Number Placeholder 3"/>
          <p:cNvSpPr>
            <a:spLocks noGrp="1"/>
          </p:cNvSpPr>
          <p:nvPr>
            <p:ph type="sldNum" sz="quarter" idx="10"/>
          </p:nvPr>
        </p:nvSpPr>
        <p:spPr/>
        <p:txBody>
          <a:bodyPr/>
          <a:lstStyle/>
          <a:p>
            <a:fld id="{59DC66D6-08D6-49E6-AFD3-B6984969249D}" type="slidenum">
              <a:rPr lang="en-US" smtClean="0"/>
              <a:t>2</a:t>
            </a:fld>
            <a:endParaRPr lang="en-US"/>
          </a:p>
        </p:txBody>
      </p:sp>
    </p:spTree>
    <p:extLst>
      <p:ext uri="{BB962C8B-B14F-4D97-AF65-F5344CB8AC3E}">
        <p14:creationId xmlns:p14="http://schemas.microsoft.com/office/powerpoint/2010/main" val="2848930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 an immigrant</a:t>
            </a:r>
            <a:r>
              <a:rPr lang="en-US" baseline="0" dirty="0" smtClean="0"/>
              <a:t> in a foreign country is no joke. Reality is, language immersion comes at the fourth level of priority when it comes to determining the rate of survival that the parents of immigrant families need to consider especially when dealing with the basic issues they have to face as they survive in a foreign country. </a:t>
            </a:r>
            <a:endParaRPr lang="en-US" dirty="0"/>
          </a:p>
        </p:txBody>
      </p:sp>
      <p:sp>
        <p:nvSpPr>
          <p:cNvPr id="4" name="Slide Number Placeholder 3"/>
          <p:cNvSpPr>
            <a:spLocks noGrp="1"/>
          </p:cNvSpPr>
          <p:nvPr>
            <p:ph type="sldNum" sz="quarter" idx="10"/>
          </p:nvPr>
        </p:nvSpPr>
        <p:spPr/>
        <p:txBody>
          <a:bodyPr/>
          <a:lstStyle/>
          <a:p>
            <a:fld id="{59DC66D6-08D6-49E6-AFD3-B6984969249D}" type="slidenum">
              <a:rPr lang="en-US" smtClean="0"/>
              <a:t>3</a:t>
            </a:fld>
            <a:endParaRPr lang="en-US"/>
          </a:p>
        </p:txBody>
      </p:sp>
    </p:spTree>
    <p:extLst>
      <p:ext uri="{BB962C8B-B14F-4D97-AF65-F5344CB8AC3E}">
        <p14:creationId xmlns:p14="http://schemas.microsoft.com/office/powerpoint/2010/main" val="2848930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pattern of development</a:t>
            </a:r>
            <a:r>
              <a:rPr lang="en-US" baseline="0" dirty="0" smtClean="0"/>
              <a:t> better helps parents of immigrant families in noting the progress of their young children especially when it comes to determining the process of learning they hope to impose on </a:t>
            </a:r>
            <a:r>
              <a:rPr lang="en-US" baseline="0" smtClean="0"/>
              <a:t>their youngsters. </a:t>
            </a:r>
            <a:endParaRPr lang="en-US" dirty="0"/>
          </a:p>
        </p:txBody>
      </p:sp>
      <p:sp>
        <p:nvSpPr>
          <p:cNvPr id="4" name="Slide Number Placeholder 3"/>
          <p:cNvSpPr>
            <a:spLocks noGrp="1"/>
          </p:cNvSpPr>
          <p:nvPr>
            <p:ph type="sldNum" sz="quarter" idx="10"/>
          </p:nvPr>
        </p:nvSpPr>
        <p:spPr/>
        <p:txBody>
          <a:bodyPr/>
          <a:lstStyle/>
          <a:p>
            <a:fld id="{59DC66D6-08D6-49E6-AFD3-B6984969249D}" type="slidenum">
              <a:rPr lang="en-US" smtClean="0"/>
              <a:t>4</a:t>
            </a:fld>
            <a:endParaRPr lang="en-US"/>
          </a:p>
        </p:txBody>
      </p:sp>
    </p:spTree>
    <p:extLst>
      <p:ext uri="{BB962C8B-B14F-4D97-AF65-F5344CB8AC3E}">
        <p14:creationId xmlns:p14="http://schemas.microsoft.com/office/powerpoint/2010/main" val="2848930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Parents ought to be helped</a:t>
            </a:r>
            <a:r>
              <a:rPr lang="en-US" baseline="0" dirty="0" smtClean="0"/>
              <a:t> to find a way to make amends on how they spend time with their children. Learning together would be a good strategy that would assist parents to also practice the language as they learn alongside their children.</a:t>
            </a:r>
          </a:p>
          <a:p>
            <a:endParaRPr lang="en-US" baseline="0" dirty="0" smtClean="0"/>
          </a:p>
          <a:p>
            <a:r>
              <a:rPr lang="en-US" dirty="0" smtClean="0"/>
              <a:t>When parents of children trying to</a:t>
            </a:r>
            <a:r>
              <a:rPr lang="en-US" baseline="0" dirty="0" smtClean="0"/>
              <a:t> learn English try to make the learning process more engaging and fun, it is more likely that the lessons would be easier to apply for the students; this includes a consideration on language learning procedures. </a:t>
            </a:r>
            <a:endParaRPr lang="en-US" dirty="0"/>
          </a:p>
        </p:txBody>
      </p:sp>
      <p:sp>
        <p:nvSpPr>
          <p:cNvPr id="4" name="Slide Number Placeholder 3"/>
          <p:cNvSpPr>
            <a:spLocks noGrp="1"/>
          </p:cNvSpPr>
          <p:nvPr>
            <p:ph type="sldNum" sz="quarter" idx="10"/>
          </p:nvPr>
        </p:nvSpPr>
        <p:spPr/>
        <p:txBody>
          <a:bodyPr/>
          <a:lstStyle/>
          <a:p>
            <a:fld id="{59DC66D6-08D6-49E6-AFD3-B6984969249D}" type="slidenum">
              <a:rPr lang="en-US" smtClean="0"/>
              <a:t>5</a:t>
            </a:fld>
            <a:endParaRPr lang="en-US"/>
          </a:p>
        </p:txBody>
      </p:sp>
    </p:spTree>
    <p:extLst>
      <p:ext uri="{BB962C8B-B14F-4D97-AF65-F5344CB8AC3E}">
        <p14:creationId xmlns:p14="http://schemas.microsoft.com/office/powerpoint/2010/main" val="2848930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Pressure in learning a new language</a:t>
            </a:r>
            <a:r>
              <a:rPr lang="en-US" baseline="0" dirty="0" smtClean="0"/>
              <a:t> drains every single value for comfort in the process of studying and mastering a particular language. With numerous English activities on line, parents could get all the help they need in assisting their children master the language while they immerse in the process themselves as well. </a:t>
            </a:r>
            <a:endParaRPr lang="en-US" dirty="0"/>
          </a:p>
        </p:txBody>
      </p:sp>
      <p:sp>
        <p:nvSpPr>
          <p:cNvPr id="4" name="Slide Number Placeholder 3"/>
          <p:cNvSpPr>
            <a:spLocks noGrp="1"/>
          </p:cNvSpPr>
          <p:nvPr>
            <p:ph type="sldNum" sz="quarter" idx="10"/>
          </p:nvPr>
        </p:nvSpPr>
        <p:spPr/>
        <p:txBody>
          <a:bodyPr/>
          <a:lstStyle/>
          <a:p>
            <a:fld id="{59DC66D6-08D6-49E6-AFD3-B6984969249D}" type="slidenum">
              <a:rPr lang="en-US" smtClean="0"/>
              <a:t>6</a:t>
            </a:fld>
            <a:endParaRPr lang="en-US"/>
          </a:p>
        </p:txBody>
      </p:sp>
    </p:spTree>
    <p:extLst>
      <p:ext uri="{BB962C8B-B14F-4D97-AF65-F5344CB8AC3E}">
        <p14:creationId xmlns:p14="http://schemas.microsoft.com/office/powerpoint/2010/main" val="2848930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from the presentation</a:t>
            </a:r>
            <a:r>
              <a:rPr lang="en-US" baseline="0" dirty="0" smtClean="0"/>
              <a:t> entitled </a:t>
            </a:r>
            <a:r>
              <a:rPr lang="en-US" i="1" baseline="0" dirty="0" smtClean="0"/>
              <a:t>ELL Parent &amp; Community Involvement: Research, Issues, and Strategies, </a:t>
            </a:r>
            <a:r>
              <a:rPr lang="en-US" i="0" baseline="0" dirty="0" smtClean="0"/>
              <a:t>the interaction between teachers and parents basically increases the competence of the curriculum to provide the point of mastery that the students require. </a:t>
            </a:r>
          </a:p>
          <a:p>
            <a:endParaRPr lang="en-US" dirty="0"/>
          </a:p>
        </p:txBody>
      </p:sp>
      <p:sp>
        <p:nvSpPr>
          <p:cNvPr id="4" name="Slide Number Placeholder 3"/>
          <p:cNvSpPr>
            <a:spLocks noGrp="1"/>
          </p:cNvSpPr>
          <p:nvPr>
            <p:ph type="sldNum" sz="quarter" idx="10"/>
          </p:nvPr>
        </p:nvSpPr>
        <p:spPr/>
        <p:txBody>
          <a:bodyPr/>
          <a:lstStyle/>
          <a:p>
            <a:fld id="{59DC66D6-08D6-49E6-AFD3-B6984969249D}" type="slidenum">
              <a:rPr lang="en-US" smtClean="0"/>
              <a:t>7</a:t>
            </a:fld>
            <a:endParaRPr lang="en-US"/>
          </a:p>
        </p:txBody>
      </p:sp>
    </p:spTree>
    <p:extLst>
      <p:ext uri="{BB962C8B-B14F-4D97-AF65-F5344CB8AC3E}">
        <p14:creationId xmlns:p14="http://schemas.microsoft.com/office/powerpoint/2010/main" val="2848930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from the presentation</a:t>
            </a:r>
            <a:r>
              <a:rPr lang="en-US" baseline="0" dirty="0" smtClean="0"/>
              <a:t> entitled </a:t>
            </a:r>
            <a:r>
              <a:rPr lang="en-US" i="1" baseline="0" dirty="0" smtClean="0"/>
              <a:t>ELL Parent &amp; Community Involvement: Research, Issues, and Strategies, </a:t>
            </a:r>
            <a:r>
              <a:rPr lang="en-US" i="0" baseline="0" dirty="0" smtClean="0"/>
              <a:t>the interaction between teachers and parents basically increases the competence of the curriculum to provide the point of mastery that the </a:t>
            </a:r>
            <a:r>
              <a:rPr lang="en-US" i="0" baseline="0" smtClean="0"/>
              <a:t>students require. </a:t>
            </a:r>
            <a:endParaRPr lang="en-US" i="0" baseline="0" dirty="0" smtClean="0"/>
          </a:p>
          <a:p>
            <a:endParaRPr lang="en-US" dirty="0"/>
          </a:p>
        </p:txBody>
      </p:sp>
      <p:sp>
        <p:nvSpPr>
          <p:cNvPr id="4" name="Slide Number Placeholder 3"/>
          <p:cNvSpPr>
            <a:spLocks noGrp="1"/>
          </p:cNvSpPr>
          <p:nvPr>
            <p:ph type="sldNum" sz="quarter" idx="10"/>
          </p:nvPr>
        </p:nvSpPr>
        <p:spPr/>
        <p:txBody>
          <a:bodyPr/>
          <a:lstStyle/>
          <a:p>
            <a:fld id="{59DC66D6-08D6-49E6-AFD3-B6984969249D}" type="slidenum">
              <a:rPr lang="en-US" smtClean="0"/>
              <a:t>8</a:t>
            </a:fld>
            <a:endParaRPr lang="en-US"/>
          </a:p>
        </p:txBody>
      </p:sp>
    </p:spTree>
    <p:extLst>
      <p:ext uri="{BB962C8B-B14F-4D97-AF65-F5344CB8AC3E}">
        <p14:creationId xmlns:p14="http://schemas.microsoft.com/office/powerpoint/2010/main" val="2848930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0431D8-339B-4B86-9EAF-AA6D4B0F039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2915444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431D8-339B-4B86-9EAF-AA6D4B0F039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29931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431D8-339B-4B86-9EAF-AA6D4B0F039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218780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431D8-339B-4B86-9EAF-AA6D4B0F039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570818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0431D8-339B-4B86-9EAF-AA6D4B0F039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53867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0431D8-339B-4B86-9EAF-AA6D4B0F0393}"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242947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0431D8-339B-4B86-9EAF-AA6D4B0F0393}"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3115779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0431D8-339B-4B86-9EAF-AA6D4B0F0393}"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1947993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431D8-339B-4B86-9EAF-AA6D4B0F0393}"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879897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0431D8-339B-4B86-9EAF-AA6D4B0F0393}"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335269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0431D8-339B-4B86-9EAF-AA6D4B0F0393}"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1894E-4964-4A95-92BC-44F97998270D}" type="slidenum">
              <a:rPr lang="en-US" smtClean="0"/>
              <a:t>‹#›</a:t>
            </a:fld>
            <a:endParaRPr lang="en-US"/>
          </a:p>
        </p:txBody>
      </p:sp>
    </p:spTree>
    <p:extLst>
      <p:ext uri="{BB962C8B-B14F-4D97-AF65-F5344CB8AC3E}">
        <p14:creationId xmlns:p14="http://schemas.microsoft.com/office/powerpoint/2010/main" val="369567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431D8-339B-4B86-9EAF-AA6D4B0F0393}"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1894E-4964-4A95-92BC-44F97998270D}" type="slidenum">
              <a:rPr lang="en-US" smtClean="0"/>
              <a:t>‹#›</a:t>
            </a:fld>
            <a:endParaRPr lang="en-US"/>
          </a:p>
        </p:txBody>
      </p:sp>
    </p:spTree>
    <p:extLst>
      <p:ext uri="{BB962C8B-B14F-4D97-AF65-F5344CB8AC3E}">
        <p14:creationId xmlns:p14="http://schemas.microsoft.com/office/powerpoint/2010/main" val="294542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vue.annenberginstitute.org/" TargetMode="External"/><Relationship Id="rId2" Type="http://schemas.openxmlformats.org/officeDocument/2006/relationships/hyperlink" Target="http://vue.annenberginstitute.org/issues/37/supporting-families-and-developing-parent-advocates-and-leaders-among-immigrant-chinese" TargetMode="External"/><Relationship Id="rId1" Type="http://schemas.openxmlformats.org/officeDocument/2006/relationships/slideLayout" Target="../slideLayouts/slideLayout2.xml"/><Relationship Id="rId4" Type="http://schemas.openxmlformats.org/officeDocument/2006/relationships/hyperlink" Target="http://files.eric.ed.gov/fulltext/ED50665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114800"/>
            <a:ext cx="7772400" cy="1470025"/>
          </a:xfrm>
        </p:spPr>
        <p:txBody>
          <a:bodyPr>
            <a:normAutofit/>
          </a:bodyPr>
          <a:lstStyle/>
          <a:p>
            <a:r>
              <a:rPr lang="en-US" sz="5400" b="1" dirty="0" smtClean="0"/>
              <a:t>English Language Learner </a:t>
            </a:r>
            <a:endParaRPr lang="en-US" sz="5400" b="1" dirty="0"/>
          </a:p>
        </p:txBody>
      </p:sp>
      <p:sp>
        <p:nvSpPr>
          <p:cNvPr id="3" name="Subtitle 2"/>
          <p:cNvSpPr>
            <a:spLocks noGrp="1"/>
          </p:cNvSpPr>
          <p:nvPr>
            <p:ph type="subTitle" idx="1"/>
          </p:nvPr>
        </p:nvSpPr>
        <p:spPr>
          <a:xfrm>
            <a:off x="152400" y="5257800"/>
            <a:ext cx="8991600" cy="1371600"/>
          </a:xfrm>
        </p:spPr>
        <p:txBody>
          <a:bodyPr/>
          <a:lstStyle/>
          <a:p>
            <a:r>
              <a:rPr lang="en-US" b="1" dirty="0" smtClean="0"/>
              <a:t>Parental Involvement in the Process of Learning </a:t>
            </a:r>
            <a:endParaRPr lang="en-US" b="1" dirty="0"/>
          </a:p>
        </p:txBody>
      </p:sp>
      <p:pic>
        <p:nvPicPr>
          <p:cNvPr id="1026" name="Picture 2" descr="http://footage.framepool.com/shotimg/146487348-story-tale-literacy-encouraging-chine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81000"/>
            <a:ext cx="7315197" cy="41148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15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ootage.framepool.com/shotimg/146487348-story-tale-literacy-encouraging-chinese.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609600" y="381000"/>
            <a:ext cx="7315197" cy="41148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09600" y="2438400"/>
            <a:ext cx="8229600" cy="3724256"/>
          </a:xfrm>
        </p:spPr>
        <p:txBody>
          <a:bodyPr/>
          <a:lstStyle/>
          <a:p>
            <a:r>
              <a:rPr lang="en-US" b="1" dirty="0" smtClean="0">
                <a:solidFill>
                  <a:srgbClr val="7030A0"/>
                </a:solidFill>
              </a:rPr>
              <a:t>Language immersion apart from cultural upbringing </a:t>
            </a:r>
          </a:p>
          <a:p>
            <a:r>
              <a:rPr lang="en-US" b="1" dirty="0" smtClean="0">
                <a:solidFill>
                  <a:srgbClr val="7030A0"/>
                </a:solidFill>
              </a:rPr>
              <a:t>From mother tongue to foreign tongue adjustment </a:t>
            </a:r>
          </a:p>
          <a:p>
            <a:r>
              <a:rPr lang="en-US" b="1" dirty="0" smtClean="0">
                <a:solidFill>
                  <a:srgbClr val="7030A0"/>
                </a:solidFill>
              </a:rPr>
              <a:t>Immersing in the society is required to master the language </a:t>
            </a:r>
            <a:endParaRPr lang="en-US" b="1" dirty="0">
              <a:solidFill>
                <a:srgbClr val="7030A0"/>
              </a:solidFill>
            </a:endParaRPr>
          </a:p>
        </p:txBody>
      </p:sp>
      <p:sp>
        <p:nvSpPr>
          <p:cNvPr id="5" name="TextBox 4"/>
          <p:cNvSpPr txBox="1"/>
          <p:nvPr/>
        </p:nvSpPr>
        <p:spPr>
          <a:xfrm>
            <a:off x="990600" y="381000"/>
            <a:ext cx="7467600" cy="954107"/>
          </a:xfrm>
          <a:prstGeom prst="rect">
            <a:avLst/>
          </a:prstGeom>
          <a:noFill/>
        </p:spPr>
        <p:txBody>
          <a:bodyPr wrap="square" rtlCol="0">
            <a:spAutoFit/>
          </a:bodyPr>
          <a:lstStyle/>
          <a:p>
            <a:pPr algn="ctr"/>
            <a:r>
              <a:rPr lang="en-US" sz="2800" b="1" dirty="0" smtClean="0"/>
              <a:t>Critical Aspects of the English Language Learner </a:t>
            </a:r>
          </a:p>
          <a:p>
            <a:pPr algn="ctr"/>
            <a:r>
              <a:rPr lang="en-US" sz="2800" b="1" dirty="0" smtClean="0"/>
              <a:t>Pattern of Immersing in Language</a:t>
            </a:r>
            <a:endParaRPr lang="en-US" sz="2800" b="1" dirty="0"/>
          </a:p>
        </p:txBody>
      </p:sp>
      <p:cxnSp>
        <p:nvCxnSpPr>
          <p:cNvPr id="7" name="Straight Connector 6"/>
          <p:cNvCxnSpPr/>
          <p:nvPr/>
        </p:nvCxnSpPr>
        <p:spPr>
          <a:xfrm>
            <a:off x="0" y="167640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1799303"/>
            <a:ext cx="73914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0" y="1905000"/>
            <a:ext cx="6400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65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ootage.framepool.com/shotimg/146487348-story-tale-literacy-encouraging-chinese.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609600" y="381000"/>
            <a:ext cx="7315197" cy="41148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09600" y="2438400"/>
            <a:ext cx="8229600" cy="3724256"/>
          </a:xfrm>
        </p:spPr>
        <p:txBody>
          <a:bodyPr>
            <a:normAutofit fontScale="77500" lnSpcReduction="20000"/>
          </a:bodyPr>
          <a:lstStyle/>
          <a:p>
            <a:r>
              <a:rPr lang="en-US" b="1" dirty="0" smtClean="0">
                <a:solidFill>
                  <a:srgbClr val="7030A0"/>
                </a:solidFill>
              </a:rPr>
              <a:t>Immigrants face many challenges: </a:t>
            </a:r>
          </a:p>
          <a:p>
            <a:pPr lvl="1"/>
            <a:r>
              <a:rPr lang="en-US" b="1" dirty="0" smtClean="0">
                <a:solidFill>
                  <a:srgbClr val="7030A0"/>
                </a:solidFill>
              </a:rPr>
              <a:t>Economic </a:t>
            </a:r>
          </a:p>
          <a:p>
            <a:pPr lvl="1"/>
            <a:r>
              <a:rPr lang="en-US" b="1" dirty="0" smtClean="0">
                <a:solidFill>
                  <a:srgbClr val="7030A0"/>
                </a:solidFill>
              </a:rPr>
              <a:t>Familial </a:t>
            </a:r>
          </a:p>
          <a:p>
            <a:pPr lvl="1"/>
            <a:r>
              <a:rPr lang="en-US" b="1" dirty="0" smtClean="0">
                <a:solidFill>
                  <a:srgbClr val="7030A0"/>
                </a:solidFill>
              </a:rPr>
              <a:t>Cultural </a:t>
            </a:r>
          </a:p>
          <a:p>
            <a:pPr lvl="1"/>
            <a:r>
              <a:rPr lang="en-US" b="1" dirty="0" smtClean="0">
                <a:solidFill>
                  <a:srgbClr val="7030A0"/>
                </a:solidFill>
              </a:rPr>
              <a:t>Language Immersion </a:t>
            </a:r>
            <a:endParaRPr lang="en-US" b="1" dirty="0">
              <a:solidFill>
                <a:srgbClr val="7030A0"/>
              </a:solidFill>
            </a:endParaRPr>
          </a:p>
          <a:p>
            <a:pPr marL="969963" lvl="1" indent="-55563"/>
            <a:r>
              <a:rPr lang="en-US" b="1" i="1" dirty="0" smtClean="0">
                <a:solidFill>
                  <a:srgbClr val="0070C0"/>
                </a:solidFill>
              </a:rPr>
              <a:t>Everything is considered to determine the concept of immersion and survival the family needs to thrive in. </a:t>
            </a:r>
          </a:p>
          <a:p>
            <a:pPr marL="914400" lvl="1" indent="-55563"/>
            <a:r>
              <a:rPr lang="en-US" b="1" i="1" dirty="0" smtClean="0">
                <a:solidFill>
                  <a:srgbClr val="0070C0"/>
                </a:solidFill>
              </a:rPr>
              <a:t>Immigrants need to be more conscious on how they handle the immersion that they have to undergo especially when parents need to handle numerous tasks including teaching them to speak a foreign language. </a:t>
            </a:r>
          </a:p>
        </p:txBody>
      </p:sp>
      <p:sp>
        <p:nvSpPr>
          <p:cNvPr id="5" name="TextBox 4"/>
          <p:cNvSpPr txBox="1"/>
          <p:nvPr/>
        </p:nvSpPr>
        <p:spPr>
          <a:xfrm>
            <a:off x="990600" y="381000"/>
            <a:ext cx="7467600" cy="523220"/>
          </a:xfrm>
          <a:prstGeom prst="rect">
            <a:avLst/>
          </a:prstGeom>
          <a:noFill/>
        </p:spPr>
        <p:txBody>
          <a:bodyPr wrap="square" rtlCol="0">
            <a:spAutoFit/>
          </a:bodyPr>
          <a:lstStyle/>
          <a:p>
            <a:pPr algn="ctr"/>
            <a:r>
              <a:rPr lang="en-US" sz="2800" b="1" dirty="0" smtClean="0"/>
              <a:t>The Immigrant Family </a:t>
            </a:r>
            <a:endParaRPr lang="en-US" sz="2800" b="1" dirty="0"/>
          </a:p>
        </p:txBody>
      </p:sp>
      <p:cxnSp>
        <p:nvCxnSpPr>
          <p:cNvPr id="7" name="Straight Connector 6"/>
          <p:cNvCxnSpPr/>
          <p:nvPr/>
        </p:nvCxnSpPr>
        <p:spPr>
          <a:xfrm>
            <a:off x="0" y="167640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1799303"/>
            <a:ext cx="73914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0" y="1905000"/>
            <a:ext cx="6400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26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ootage.framepool.com/shotimg/146487348-story-tale-literacy-encouraging-chinese.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609600" y="381000"/>
            <a:ext cx="7315197" cy="41148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0600" y="381000"/>
            <a:ext cx="7467600" cy="523220"/>
          </a:xfrm>
          <a:prstGeom prst="rect">
            <a:avLst/>
          </a:prstGeom>
          <a:noFill/>
        </p:spPr>
        <p:txBody>
          <a:bodyPr wrap="square" rtlCol="0">
            <a:spAutoFit/>
          </a:bodyPr>
          <a:lstStyle/>
          <a:p>
            <a:pPr algn="ctr"/>
            <a:r>
              <a:rPr lang="en-US" sz="2800" b="1" dirty="0" smtClean="0"/>
              <a:t>Helpful Pattern of Language Learning</a:t>
            </a:r>
            <a:endParaRPr lang="en-US" sz="2800" b="1" dirty="0"/>
          </a:p>
        </p:txBody>
      </p:sp>
      <p:cxnSp>
        <p:nvCxnSpPr>
          <p:cNvPr id="7" name="Straight Connector 6"/>
          <p:cNvCxnSpPr/>
          <p:nvPr/>
        </p:nvCxnSpPr>
        <p:spPr>
          <a:xfrm>
            <a:off x="0" y="167640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1799303"/>
            <a:ext cx="73914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0" y="1905000"/>
            <a:ext cx="6400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descr="http://image.slidesharecdn.com/eslpresentation-general-110929144003-phpapp02/95/strategies-for-tutoring-english-language-learners-5-728.jpg?cb=1317307814"/>
          <p:cNvPicPr>
            <a:picLocks noChangeAspect="1" noChangeArrowheads="1"/>
          </p:cNvPicPr>
          <p:nvPr/>
        </p:nvPicPr>
        <p:blipFill rotWithShape="1">
          <a:blip r:embed="rId4">
            <a:extLst>
              <a:ext uri="{28A0092B-C50C-407E-A947-70E740481C1C}">
                <a14:useLocalDpi xmlns:a14="http://schemas.microsoft.com/office/drawing/2010/main" val="0"/>
              </a:ext>
            </a:extLst>
          </a:blip>
          <a:srcRect r="11656"/>
          <a:stretch/>
        </p:blipFill>
        <p:spPr bwMode="auto">
          <a:xfrm>
            <a:off x="189786" y="1905000"/>
            <a:ext cx="8268414" cy="451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560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ootage.framepool.com/shotimg/146487348-story-tale-literacy-encouraging-chinese.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897295" y="396240"/>
            <a:ext cx="7315197" cy="41148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0600" y="381000"/>
            <a:ext cx="7467600" cy="523220"/>
          </a:xfrm>
          <a:prstGeom prst="rect">
            <a:avLst/>
          </a:prstGeom>
          <a:noFill/>
        </p:spPr>
        <p:txBody>
          <a:bodyPr wrap="square" rtlCol="0">
            <a:spAutoFit/>
          </a:bodyPr>
          <a:lstStyle/>
          <a:p>
            <a:pPr algn="ctr"/>
            <a:r>
              <a:rPr lang="en-US" sz="2800" b="1" dirty="0" smtClean="0"/>
              <a:t>Learning as Part of Family Culture </a:t>
            </a:r>
            <a:endParaRPr lang="en-US" sz="2800" b="1" dirty="0"/>
          </a:p>
        </p:txBody>
      </p:sp>
      <p:cxnSp>
        <p:nvCxnSpPr>
          <p:cNvPr id="7" name="Straight Connector 6"/>
          <p:cNvCxnSpPr/>
          <p:nvPr/>
        </p:nvCxnSpPr>
        <p:spPr>
          <a:xfrm>
            <a:off x="0" y="167640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1799303"/>
            <a:ext cx="73914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0" y="1905000"/>
            <a:ext cx="6400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57199" y="2133600"/>
            <a:ext cx="8229600" cy="4525963"/>
          </a:xfrm>
        </p:spPr>
        <p:txBody>
          <a:bodyPr/>
          <a:lstStyle/>
          <a:p>
            <a:r>
              <a:rPr lang="en-US" b="1" dirty="0" smtClean="0">
                <a:solidFill>
                  <a:srgbClr val="0070C0"/>
                </a:solidFill>
              </a:rPr>
              <a:t>Learning should be a form of family bonding especially when dealing with the young kids</a:t>
            </a:r>
          </a:p>
          <a:p>
            <a:pPr marL="457200" lvl="1" indent="0">
              <a:buNone/>
            </a:pPr>
            <a:r>
              <a:rPr lang="en-US" dirty="0" smtClean="0"/>
              <a:t>Parents, busy as they are, should be helped to establish time with their children dedicated to learning and immersing in the English language. </a:t>
            </a:r>
          </a:p>
          <a:p>
            <a:pPr marL="457200" lvl="1" indent="-457200"/>
            <a:r>
              <a:rPr lang="en-US" dirty="0" smtClean="0"/>
              <a:t>The value of learning should be part of the family’s basic activities in each day. </a:t>
            </a:r>
            <a:endParaRPr lang="en-US" dirty="0"/>
          </a:p>
        </p:txBody>
      </p:sp>
      <p:sp>
        <p:nvSpPr>
          <p:cNvPr id="3" name="TextBox 2"/>
          <p:cNvSpPr txBox="1"/>
          <p:nvPr/>
        </p:nvSpPr>
        <p:spPr>
          <a:xfrm>
            <a:off x="1502229" y="5638800"/>
            <a:ext cx="7315200" cy="1077218"/>
          </a:xfrm>
          <a:prstGeom prst="rect">
            <a:avLst/>
          </a:prstGeom>
          <a:noFill/>
        </p:spPr>
        <p:txBody>
          <a:bodyPr wrap="square" rtlCol="0">
            <a:spAutoFit/>
          </a:bodyPr>
          <a:lstStyle/>
          <a:p>
            <a:pPr algn="r"/>
            <a:r>
              <a:rPr lang="en-US" sz="3200" b="1" dirty="0" smtClean="0">
                <a:solidFill>
                  <a:schemeClr val="accent3">
                    <a:lumMod val="50000"/>
                  </a:schemeClr>
                </a:solidFill>
              </a:rPr>
              <a:t>GENERALLY, learning is more effective when it is fun and engaging</a:t>
            </a:r>
            <a:endParaRPr lang="en-US" sz="3200" b="1" dirty="0">
              <a:solidFill>
                <a:schemeClr val="accent3">
                  <a:lumMod val="50000"/>
                </a:schemeClr>
              </a:solidFill>
            </a:endParaRPr>
          </a:p>
        </p:txBody>
      </p:sp>
    </p:spTree>
    <p:extLst>
      <p:ext uri="{BB962C8B-B14F-4D97-AF65-F5344CB8AC3E}">
        <p14:creationId xmlns:p14="http://schemas.microsoft.com/office/powerpoint/2010/main" val="1897616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ootage.framepool.com/shotimg/146487348-story-tale-literacy-encouraging-chinese.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914401" y="396240"/>
            <a:ext cx="7315197" cy="41148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0600" y="381000"/>
            <a:ext cx="7467600" cy="523220"/>
          </a:xfrm>
          <a:prstGeom prst="rect">
            <a:avLst/>
          </a:prstGeom>
          <a:noFill/>
        </p:spPr>
        <p:txBody>
          <a:bodyPr wrap="square" rtlCol="0">
            <a:spAutoFit/>
          </a:bodyPr>
          <a:lstStyle/>
          <a:p>
            <a:pPr algn="ctr"/>
            <a:r>
              <a:rPr lang="en-US" sz="2800" b="1" dirty="0" smtClean="0"/>
              <a:t>Innovative Learning Beats Pressurized Mastery </a:t>
            </a:r>
            <a:endParaRPr lang="en-US" sz="2800" b="1" dirty="0"/>
          </a:p>
        </p:txBody>
      </p:sp>
      <p:cxnSp>
        <p:nvCxnSpPr>
          <p:cNvPr id="7" name="Straight Connector 6"/>
          <p:cNvCxnSpPr/>
          <p:nvPr/>
        </p:nvCxnSpPr>
        <p:spPr>
          <a:xfrm>
            <a:off x="0" y="167640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1799303"/>
            <a:ext cx="73914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0" y="1905000"/>
            <a:ext cx="6400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57199" y="1905000"/>
            <a:ext cx="8229600" cy="4525963"/>
          </a:xfrm>
        </p:spPr>
        <p:txBody>
          <a:bodyPr>
            <a:normAutofit fontScale="92500" lnSpcReduction="20000"/>
          </a:bodyPr>
          <a:lstStyle/>
          <a:p>
            <a:r>
              <a:rPr lang="en-US" b="1" dirty="0" smtClean="0">
                <a:solidFill>
                  <a:srgbClr val="0070C0"/>
                </a:solidFill>
              </a:rPr>
              <a:t>Using the computer as an aid for learning </a:t>
            </a:r>
          </a:p>
          <a:p>
            <a:pPr lvl="1"/>
            <a:r>
              <a:rPr lang="en-US" b="1" dirty="0" smtClean="0"/>
              <a:t>Today’s modern society relies on computers for many reasons. Using the same pattern for learning the English language faster and better would not be an awkward decision. </a:t>
            </a:r>
          </a:p>
          <a:p>
            <a:pPr lvl="1"/>
            <a:r>
              <a:rPr lang="en-US" b="1" dirty="0" smtClean="0"/>
              <a:t>Helpful as it is, the interactive activities provided through computer-aided learning shall help parents become more involved in the process of language mastery</a:t>
            </a:r>
          </a:p>
          <a:p>
            <a:pPr lvl="1"/>
            <a:r>
              <a:rPr lang="en-US" b="1" dirty="0" smtClean="0"/>
              <a:t>Using the computer as a tool for learning also improves independence on the part of the learners especially when it comes to handling language tasks through game-settings</a:t>
            </a:r>
            <a:endParaRPr lang="en-US" dirty="0"/>
          </a:p>
        </p:txBody>
      </p:sp>
    </p:spTree>
    <p:extLst>
      <p:ext uri="{BB962C8B-B14F-4D97-AF65-F5344CB8AC3E}">
        <p14:creationId xmlns:p14="http://schemas.microsoft.com/office/powerpoint/2010/main" val="384656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ootage.framepool.com/shotimg/146487348-story-tale-literacy-encouraging-chinese.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914401" y="396240"/>
            <a:ext cx="7315197" cy="41148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0600" y="381000"/>
            <a:ext cx="7467600" cy="954107"/>
          </a:xfrm>
          <a:prstGeom prst="rect">
            <a:avLst/>
          </a:prstGeom>
          <a:noFill/>
        </p:spPr>
        <p:txBody>
          <a:bodyPr wrap="square" rtlCol="0">
            <a:spAutoFit/>
          </a:bodyPr>
          <a:lstStyle/>
          <a:p>
            <a:pPr algn="ctr"/>
            <a:r>
              <a:rPr lang="en-US" sz="2800" b="1" dirty="0" smtClean="0"/>
              <a:t>Establishing Better Parent-Teacher Interaction </a:t>
            </a:r>
          </a:p>
          <a:p>
            <a:pPr algn="ctr"/>
            <a:r>
              <a:rPr lang="en-US" sz="2800" b="1" dirty="0" smtClean="0"/>
              <a:t>for the Sake of the Learners </a:t>
            </a:r>
            <a:endParaRPr lang="en-US" sz="2800" b="1" dirty="0"/>
          </a:p>
        </p:txBody>
      </p:sp>
      <p:cxnSp>
        <p:nvCxnSpPr>
          <p:cNvPr id="7" name="Straight Connector 6"/>
          <p:cNvCxnSpPr/>
          <p:nvPr/>
        </p:nvCxnSpPr>
        <p:spPr>
          <a:xfrm>
            <a:off x="0" y="167640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1799303"/>
            <a:ext cx="73914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0" y="1905000"/>
            <a:ext cx="6400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2701" t="15816" r="16096" b="26785"/>
          <a:stretch/>
        </p:blipFill>
        <p:spPr bwMode="auto">
          <a:xfrm>
            <a:off x="381002" y="1685731"/>
            <a:ext cx="8000998" cy="5042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153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ootage.framepool.com/shotimg/146487348-story-tale-literacy-encouraging-chinese.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914401" y="396240"/>
            <a:ext cx="7315197" cy="41148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0600" y="381000"/>
            <a:ext cx="7467600" cy="954107"/>
          </a:xfrm>
          <a:prstGeom prst="rect">
            <a:avLst/>
          </a:prstGeom>
          <a:noFill/>
        </p:spPr>
        <p:txBody>
          <a:bodyPr wrap="square" rtlCol="0">
            <a:spAutoFit/>
          </a:bodyPr>
          <a:lstStyle/>
          <a:p>
            <a:pPr algn="ctr"/>
            <a:r>
              <a:rPr lang="en-US" sz="2800" b="1" dirty="0" smtClean="0"/>
              <a:t>Establishing Better Parent-Teacher Interaction </a:t>
            </a:r>
          </a:p>
          <a:p>
            <a:pPr algn="ctr"/>
            <a:r>
              <a:rPr lang="en-US" sz="2800" b="1" dirty="0" smtClean="0"/>
              <a:t>for the Sake of the Learners </a:t>
            </a:r>
            <a:endParaRPr lang="en-US" sz="2800" b="1" dirty="0"/>
          </a:p>
        </p:txBody>
      </p:sp>
      <p:cxnSp>
        <p:nvCxnSpPr>
          <p:cNvPr id="7" name="Straight Connector 6"/>
          <p:cNvCxnSpPr/>
          <p:nvPr/>
        </p:nvCxnSpPr>
        <p:spPr>
          <a:xfrm>
            <a:off x="0" y="167640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90600" y="1799303"/>
            <a:ext cx="73914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0" y="1905000"/>
            <a:ext cx="6400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2701" t="15816" r="16096" b="26785"/>
          <a:stretch/>
        </p:blipFill>
        <p:spPr bwMode="auto">
          <a:xfrm>
            <a:off x="381002" y="1685731"/>
            <a:ext cx="8000998" cy="5042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2765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pPr marL="855663" indent="-855663">
              <a:buNone/>
            </a:pPr>
            <a:r>
              <a:rPr lang="en-US" dirty="0" smtClean="0">
                <a:hlinkClick r:id="rId2"/>
              </a:rPr>
              <a:t>Ng, Elaine. </a:t>
            </a:r>
            <a:r>
              <a:rPr lang="en-US" i="1" dirty="0"/>
              <a:t>Supporting Families and Developing Parent Advocates and Leaders among the Immigrant Chinese Community in </a:t>
            </a:r>
            <a:r>
              <a:rPr lang="en-US" i="1" dirty="0" smtClean="0"/>
              <a:t>Boston. </a:t>
            </a:r>
            <a:r>
              <a:rPr lang="en-US" dirty="0" smtClean="0">
                <a:hlinkClick r:id="rId2"/>
              </a:rPr>
              <a:t>http://vue.annenberginstitute.org/issues/37/supporting-families-and-developing-parent-advocates-and-leaders-among-immigrant-chinese</a:t>
            </a:r>
            <a:r>
              <a:rPr lang="en-US" dirty="0" smtClean="0"/>
              <a:t>. </a:t>
            </a:r>
          </a:p>
          <a:p>
            <a:pPr marL="855663" indent="-855663">
              <a:buNone/>
            </a:pPr>
            <a:r>
              <a:rPr lang="en-US" dirty="0" smtClean="0"/>
              <a:t>VUE. </a:t>
            </a:r>
            <a:r>
              <a:rPr lang="en-US" i="1" dirty="0" smtClean="0"/>
              <a:t>Beautiful Accents: Empowering and Supporting English Learners through School and Community Partnerships. </a:t>
            </a:r>
            <a:r>
              <a:rPr lang="en-US" i="1" dirty="0" smtClean="0">
                <a:hlinkClick r:id="rId3"/>
              </a:rPr>
              <a:t>http://vue.annenberginstitute.org/</a:t>
            </a:r>
            <a:r>
              <a:rPr lang="en-US" i="1" dirty="0" smtClean="0"/>
              <a:t>. </a:t>
            </a:r>
          </a:p>
          <a:p>
            <a:pPr marL="855663" indent="-855663">
              <a:buNone/>
            </a:pPr>
            <a:r>
              <a:rPr lang="en-US" i="1" dirty="0" smtClean="0">
                <a:hlinkClick r:id="rId4"/>
              </a:rPr>
              <a:t>Arias, B. (et al) . </a:t>
            </a:r>
            <a:r>
              <a:rPr lang="en-US" dirty="0" smtClean="0"/>
              <a:t>PROMOTING ELL PARENTAL INVOLVEMENT: CHALLENGES IN CONTESTED TIMES. </a:t>
            </a:r>
            <a:r>
              <a:rPr lang="en-US" i="1" dirty="0" smtClean="0">
                <a:hlinkClick r:id="rId4"/>
              </a:rPr>
              <a:t>http://files.eric.ed.gov/fulltext/ED506652.pdf</a:t>
            </a:r>
            <a:r>
              <a:rPr lang="en-US" i="1" dirty="0" smtClean="0"/>
              <a:t>. </a:t>
            </a:r>
          </a:p>
          <a:p>
            <a:pPr marL="855663" indent="-855663">
              <a:buNone/>
            </a:pPr>
            <a:r>
              <a:rPr lang="en-US" i="1" dirty="0" smtClean="0"/>
              <a:t> </a:t>
            </a:r>
            <a:r>
              <a:rPr lang="en-US" dirty="0" smtClean="0"/>
              <a:t>Herrera, Socorro; </a:t>
            </a:r>
            <a:r>
              <a:rPr lang="en-US" dirty="0" err="1" smtClean="0"/>
              <a:t>Murry</a:t>
            </a:r>
            <a:r>
              <a:rPr lang="en-US" dirty="0" smtClean="0"/>
              <a:t>, Kevin; Cabral, Robin (2007). </a:t>
            </a:r>
            <a:r>
              <a:rPr lang="en-US" i="1" dirty="0" smtClean="0"/>
              <a:t>Assessment Accommodations for Classroom Teachers of Culturally and Linguistically Diverse Students</a:t>
            </a:r>
            <a:r>
              <a:rPr lang="en-US" dirty="0" smtClean="0"/>
              <a:t>. Boston: Pearson/</a:t>
            </a:r>
            <a:r>
              <a:rPr lang="en-US" dirty="0" err="1" smtClean="0"/>
              <a:t>Allyn</a:t>
            </a:r>
            <a:r>
              <a:rPr lang="en-US" dirty="0" smtClean="0"/>
              <a:t> and Bacon. p. 173. </a:t>
            </a:r>
            <a:endParaRPr lang="en-US" dirty="0"/>
          </a:p>
        </p:txBody>
      </p:sp>
    </p:spTree>
    <p:extLst>
      <p:ext uri="{BB962C8B-B14F-4D97-AF65-F5344CB8AC3E}">
        <p14:creationId xmlns:p14="http://schemas.microsoft.com/office/powerpoint/2010/main" val="3816297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857</Words>
  <Application>Microsoft Office PowerPoint</Application>
  <PresentationFormat>On-screen Show (4:3)</PresentationFormat>
  <Paragraphs>55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English Language Learner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 Learner </dc:title>
  <dc:creator>HP</dc:creator>
  <cp:lastModifiedBy>HP</cp:lastModifiedBy>
  <cp:revision>5</cp:revision>
  <dcterms:created xsi:type="dcterms:W3CDTF">2015-11-15T17:25:33Z</dcterms:created>
  <dcterms:modified xsi:type="dcterms:W3CDTF">2015-11-16T02:49:08Z</dcterms:modified>
</cp:coreProperties>
</file>