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sldIdLst>
    <p:sldId id="256" r:id="rId2"/>
    <p:sldId id="257" r:id="rId3"/>
    <p:sldId id="270" r:id="rId4"/>
    <p:sldId id="258" r:id="rId5"/>
    <p:sldId id="259" r:id="rId6"/>
    <p:sldId id="260" r:id="rId7"/>
    <p:sldId id="261" r:id="rId8"/>
    <p:sldId id="262"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28" autoAdjust="0"/>
  </p:normalViewPr>
  <p:slideViewPr>
    <p:cSldViewPr>
      <p:cViewPr>
        <p:scale>
          <a:sx n="60" d="100"/>
          <a:sy n="60" d="100"/>
        </p:scale>
        <p:origin x="-16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10DB3-B209-4B48-B900-F2CA2550A219}" type="datetimeFigureOut">
              <a:rPr lang="en-US" smtClean="0"/>
              <a:t>1/10/2022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EAF65-683C-4D30-914D-AF1655005496}" type="slidenum">
              <a:rPr lang="en-US" smtClean="0"/>
              <a:t>‹#›</a:t>
            </a:fld>
            <a:endParaRPr lang="en-US"/>
          </a:p>
        </p:txBody>
      </p:sp>
    </p:spTree>
    <p:extLst>
      <p:ext uri="{BB962C8B-B14F-4D97-AF65-F5344CB8AC3E}">
        <p14:creationId xmlns:p14="http://schemas.microsoft.com/office/powerpoint/2010/main" val="7665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 planning and HR group has been a pivotal part of the improved human resource management at </a:t>
            </a:r>
            <a:r>
              <a:rPr lang="en-US" dirty="0" err="1"/>
              <a:t>Ardco</a:t>
            </a:r>
            <a:r>
              <a:rPr lang="en-US" dirty="0"/>
              <a:t>. </a:t>
            </a:r>
            <a:r>
              <a:rPr lang="en-US" baseline="0" dirty="0"/>
              <a:t> </a:t>
            </a:r>
            <a:r>
              <a:rPr lang="en-US" dirty="0"/>
              <a:t>First, the group is charged with understanding the HR data within the </a:t>
            </a:r>
            <a:r>
              <a:rPr lang="en-US" dirty="0" err="1"/>
              <a:t>organisation</a:t>
            </a:r>
            <a:r>
              <a:rPr lang="en-US" dirty="0"/>
              <a:t>,</a:t>
            </a:r>
            <a:r>
              <a:rPr lang="en-US" baseline="0" dirty="0"/>
              <a:t> which</a:t>
            </a:r>
            <a:r>
              <a:rPr lang="en-US" dirty="0"/>
              <a:t> highlights the critical role played by the firm in collecting such information that will be </a:t>
            </a:r>
            <a:r>
              <a:rPr lang="en-US" dirty="0" err="1"/>
              <a:t>utilised</a:t>
            </a:r>
            <a:r>
              <a:rPr lang="en-US" dirty="0"/>
              <a:t> in its decision-making process. This context allows the </a:t>
            </a:r>
            <a:r>
              <a:rPr lang="en-US" dirty="0" err="1"/>
              <a:t>organisation</a:t>
            </a:r>
            <a:r>
              <a:rPr lang="en-US" dirty="0"/>
              <a:t> the opportunity to focus on other areas of its business.</a:t>
            </a:r>
          </a:p>
        </p:txBody>
      </p:sp>
      <p:sp>
        <p:nvSpPr>
          <p:cNvPr id="4" name="Slide Number Placeholder 3"/>
          <p:cNvSpPr>
            <a:spLocks noGrp="1"/>
          </p:cNvSpPr>
          <p:nvPr>
            <p:ph type="sldNum" sz="quarter" idx="5"/>
          </p:nvPr>
        </p:nvSpPr>
        <p:spPr/>
        <p:txBody>
          <a:bodyPr/>
          <a:lstStyle/>
          <a:p>
            <a:fld id="{548EAF65-683C-4D30-914D-AF1655005496}" type="slidenum">
              <a:rPr lang="en-US" smtClean="0"/>
              <a:t>2</a:t>
            </a:fld>
            <a:endParaRPr lang="en-US"/>
          </a:p>
        </p:txBody>
      </p:sp>
    </p:spTree>
    <p:extLst>
      <p:ext uri="{BB962C8B-B14F-4D97-AF65-F5344CB8AC3E}">
        <p14:creationId xmlns:p14="http://schemas.microsoft.com/office/powerpoint/2010/main" val="539407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area that </a:t>
            </a:r>
            <a:r>
              <a:rPr lang="en-US" dirty="0" err="1"/>
              <a:t>Ardco</a:t>
            </a:r>
            <a:r>
              <a:rPr lang="en-US" dirty="0"/>
              <a:t> can improve is implementing a shares program that will lead to the long-term commitment of its employees since they own a stake within the company. The shares program can be complemented by a complete health insurance program for the employees that remain with the company for more than five years. Such a strategy will inspire loyalty among its employees, resulting in a higher retention rate than the competitors.</a:t>
            </a:r>
          </a:p>
        </p:txBody>
      </p:sp>
      <p:sp>
        <p:nvSpPr>
          <p:cNvPr id="4" name="Slide Number Placeholder 3"/>
          <p:cNvSpPr>
            <a:spLocks noGrp="1"/>
          </p:cNvSpPr>
          <p:nvPr>
            <p:ph type="sldNum" sz="quarter" idx="5"/>
          </p:nvPr>
        </p:nvSpPr>
        <p:spPr/>
        <p:txBody>
          <a:bodyPr/>
          <a:lstStyle/>
          <a:p>
            <a:fld id="{548EAF65-683C-4D30-914D-AF1655005496}" type="slidenum">
              <a:rPr lang="en-US" smtClean="0"/>
              <a:t>11</a:t>
            </a:fld>
            <a:endParaRPr lang="en-US"/>
          </a:p>
        </p:txBody>
      </p:sp>
    </p:spTree>
    <p:extLst>
      <p:ext uri="{BB962C8B-B14F-4D97-AF65-F5344CB8AC3E}">
        <p14:creationId xmlns:p14="http://schemas.microsoft.com/office/powerpoint/2010/main" val="416179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Ardco</a:t>
            </a:r>
            <a:r>
              <a:rPr lang="en-US" dirty="0"/>
              <a:t> can evaluate the proposed initiative by </a:t>
            </a:r>
            <a:r>
              <a:rPr lang="en-US" dirty="0" err="1"/>
              <a:t>analysing</a:t>
            </a:r>
            <a:r>
              <a:rPr lang="en-US" dirty="0"/>
              <a:t> the employment rates of its bakers. There should be a positive increase in the number of employed bakers at the </a:t>
            </a:r>
            <a:r>
              <a:rPr lang="en-US" dirty="0" err="1"/>
              <a:t>organisation</a:t>
            </a:r>
            <a:r>
              <a:rPr lang="en-US" dirty="0"/>
              <a:t>. Another evaluation method involves interviewing the bakers to determine their job satisfaction rates. </a:t>
            </a:r>
          </a:p>
          <a:p>
            <a:r>
              <a:rPr lang="en-US" dirty="0"/>
              <a:t>The company can evaluate the initiative's success through the business results it can deliver to the company. The increased retention rates of professional bakers should lead to better profit margins for the company's bakery division. </a:t>
            </a:r>
          </a:p>
        </p:txBody>
      </p:sp>
      <p:sp>
        <p:nvSpPr>
          <p:cNvPr id="4" name="Slide Number Placeholder 3"/>
          <p:cNvSpPr>
            <a:spLocks noGrp="1"/>
          </p:cNvSpPr>
          <p:nvPr>
            <p:ph type="sldNum" sz="quarter" idx="5"/>
          </p:nvPr>
        </p:nvSpPr>
        <p:spPr/>
        <p:txBody>
          <a:bodyPr/>
          <a:lstStyle/>
          <a:p>
            <a:fld id="{548EAF65-683C-4D30-914D-AF1655005496}" type="slidenum">
              <a:rPr lang="en-US" smtClean="0"/>
              <a:t>12</a:t>
            </a:fld>
            <a:endParaRPr lang="en-US"/>
          </a:p>
        </p:txBody>
      </p:sp>
    </p:spTree>
    <p:extLst>
      <p:ext uri="{BB962C8B-B14F-4D97-AF65-F5344CB8AC3E}">
        <p14:creationId xmlns:p14="http://schemas.microsoft.com/office/powerpoint/2010/main" val="376041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Accordingly, the company should survey the top companies within Europe to determine their strategies to reduce employee turnover. The same strategies should then be </a:t>
            </a:r>
            <a:r>
              <a:rPr lang="en-US" dirty="0" err="1"/>
              <a:t>analysed</a:t>
            </a:r>
            <a:r>
              <a:rPr lang="en-US" dirty="0"/>
              <a:t> by the </a:t>
            </a:r>
            <a:r>
              <a:rPr lang="en-US" dirty="0" err="1"/>
              <a:t>Ardco</a:t>
            </a:r>
            <a:r>
              <a:rPr lang="en-US" dirty="0"/>
              <a:t> workforce and HR planning group to decide whether or not they fit the exact business needs of the company. Further, the company should be able to determine whether it has the necessary capabilities and skills to handle the job demands of the project. </a:t>
            </a:r>
          </a:p>
        </p:txBody>
      </p:sp>
      <p:sp>
        <p:nvSpPr>
          <p:cNvPr id="4" name="Slide Number Placeholder 3"/>
          <p:cNvSpPr>
            <a:spLocks noGrp="1"/>
          </p:cNvSpPr>
          <p:nvPr>
            <p:ph type="sldNum" sz="quarter" idx="5"/>
          </p:nvPr>
        </p:nvSpPr>
        <p:spPr/>
        <p:txBody>
          <a:bodyPr/>
          <a:lstStyle/>
          <a:p>
            <a:fld id="{548EAF65-683C-4D30-914D-AF1655005496}" type="slidenum">
              <a:rPr lang="en-US" smtClean="0"/>
              <a:t>13</a:t>
            </a:fld>
            <a:endParaRPr lang="en-US"/>
          </a:p>
        </p:txBody>
      </p:sp>
    </p:spTree>
    <p:extLst>
      <p:ext uri="{BB962C8B-B14F-4D97-AF65-F5344CB8AC3E}">
        <p14:creationId xmlns:p14="http://schemas.microsoft.com/office/powerpoint/2010/main" val="17093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EAF65-683C-4D30-914D-AF16550054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0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the group engages in constructive work through its efforts to meet annually and discuss the various issues surrounding the </a:t>
            </a:r>
            <a:r>
              <a:rPr lang="en-US" dirty="0" err="1"/>
              <a:t>organisation</a:t>
            </a:r>
            <a:r>
              <a:rPr lang="en-US" dirty="0"/>
              <a:t>. This undertaking is particularly important to large </a:t>
            </a:r>
            <a:r>
              <a:rPr lang="en-US" dirty="0" err="1"/>
              <a:t>organisations</a:t>
            </a:r>
            <a:r>
              <a:rPr lang="en-US" dirty="0"/>
              <a:t> like </a:t>
            </a:r>
            <a:r>
              <a:rPr lang="en-US" dirty="0" err="1"/>
              <a:t>Ardco</a:t>
            </a:r>
            <a:r>
              <a:rPr lang="en-US" dirty="0"/>
              <a:t> that can fall into the complexities of bureaucracy and massive red tape (Carrigan et al., 2020, p. 47). As such, holding the annual meetings allows the </a:t>
            </a:r>
            <a:r>
              <a:rPr lang="en-US" dirty="0" err="1"/>
              <a:t>organisational</a:t>
            </a:r>
            <a:r>
              <a:rPr lang="en-US" dirty="0"/>
              <a:t> members to air their views, preventing the impact of corporate-only decisions. </a:t>
            </a:r>
            <a:r>
              <a:rPr lang="en-US" dirty="0" err="1"/>
              <a:t>Ardco</a:t>
            </a:r>
            <a:r>
              <a:rPr lang="en-US" dirty="0"/>
              <a:t> can get the input of other stakeholders that normally would not be included in the decision-making process, improving the efficiency of the findings and the depth of ideas that are generated.</a:t>
            </a:r>
          </a:p>
          <a:p>
            <a:endParaRPr lang="en-US" dirty="0"/>
          </a:p>
        </p:txBody>
      </p:sp>
      <p:sp>
        <p:nvSpPr>
          <p:cNvPr id="4" name="Slide Number Placeholder 3"/>
          <p:cNvSpPr>
            <a:spLocks noGrp="1"/>
          </p:cNvSpPr>
          <p:nvPr>
            <p:ph type="sldNum" sz="quarter" idx="5"/>
          </p:nvPr>
        </p:nvSpPr>
        <p:spPr/>
        <p:txBody>
          <a:bodyPr/>
          <a:lstStyle/>
          <a:p>
            <a:fld id="{548EAF65-683C-4D30-914D-AF1655005496}" type="slidenum">
              <a:rPr lang="en-US" smtClean="0"/>
              <a:t>3</a:t>
            </a:fld>
            <a:endParaRPr lang="en-US"/>
          </a:p>
        </p:txBody>
      </p:sp>
    </p:spTree>
    <p:extLst>
      <p:ext uri="{BB962C8B-B14F-4D97-AF65-F5344CB8AC3E}">
        <p14:creationId xmlns:p14="http://schemas.microsoft.com/office/powerpoint/2010/main" val="127981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the workforce planning and HR group comprise experts in human resources, and as such, the </a:t>
            </a:r>
            <a:r>
              <a:rPr lang="en-US" dirty="0" err="1"/>
              <a:t>organisation</a:t>
            </a:r>
            <a:r>
              <a:rPr lang="en-US" dirty="0"/>
              <a:t> is guaranteed the best results. Hiring experts is beneficial since they have </a:t>
            </a:r>
            <a:r>
              <a:rPr lang="en-US" dirty="0" err="1"/>
              <a:t>specialised</a:t>
            </a:r>
            <a:r>
              <a:rPr lang="en-US" dirty="0"/>
              <a:t> knowledge in the topic area and are thus likely to produce the best results (</a:t>
            </a:r>
            <a:r>
              <a:rPr lang="en-US" dirty="0" err="1"/>
              <a:t>Quadlin</a:t>
            </a:r>
            <a:r>
              <a:rPr lang="en-US" dirty="0"/>
              <a:t>, 2018, p.343). This team is also fully dedicated to handling the HR and workforce planning issues, increasing the concentration levels on the topic. Fourth, the group discusses any upcoming technologies in the industry;</a:t>
            </a:r>
            <a:r>
              <a:rPr lang="en-US" baseline="0" dirty="0"/>
              <a:t> doing so</a:t>
            </a:r>
            <a:r>
              <a:rPr lang="en-US" dirty="0"/>
              <a:t> is critical to the </a:t>
            </a:r>
            <a:r>
              <a:rPr lang="en-US" dirty="0" err="1"/>
              <a:t>organisation's</a:t>
            </a:r>
            <a:r>
              <a:rPr lang="en-US" dirty="0"/>
              <a:t> development because it gives it foresight on the potential trends that it should adopt for increased performance. Hopefully, the team made up of experts will be able to sift through the various trends and fads that do not add value to the </a:t>
            </a:r>
            <a:r>
              <a:rPr lang="en-US" dirty="0" err="1"/>
              <a:t>organisation</a:t>
            </a:r>
            <a:r>
              <a:rPr lang="en-US" dirty="0"/>
              <a:t>; this is critical for proper resource management at </a:t>
            </a:r>
            <a:r>
              <a:rPr lang="en-US" dirty="0" err="1"/>
              <a:t>Ardco</a:t>
            </a:r>
            <a:r>
              <a:rPr lang="en-US" dirty="0"/>
              <a:t>.</a:t>
            </a:r>
          </a:p>
          <a:p>
            <a:endParaRPr lang="en-US" dirty="0"/>
          </a:p>
        </p:txBody>
      </p:sp>
      <p:sp>
        <p:nvSpPr>
          <p:cNvPr id="4" name="Slide Number Placeholder 3"/>
          <p:cNvSpPr>
            <a:spLocks noGrp="1"/>
          </p:cNvSpPr>
          <p:nvPr>
            <p:ph type="sldNum" sz="quarter" idx="5"/>
          </p:nvPr>
        </p:nvSpPr>
        <p:spPr/>
        <p:txBody>
          <a:bodyPr/>
          <a:lstStyle/>
          <a:p>
            <a:fld id="{548EAF65-683C-4D30-914D-AF1655005496}" type="slidenum">
              <a:rPr lang="en-US" smtClean="0"/>
              <a:t>4</a:t>
            </a:fld>
            <a:endParaRPr lang="en-US"/>
          </a:p>
        </p:txBody>
      </p:sp>
    </p:spTree>
    <p:extLst>
      <p:ext uri="{BB962C8B-B14F-4D97-AF65-F5344CB8AC3E}">
        <p14:creationId xmlns:p14="http://schemas.microsoft.com/office/powerpoint/2010/main" val="356014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workforce planning group performs the critical role of </a:t>
            </a:r>
            <a:r>
              <a:rPr lang="en-US" dirty="0" err="1"/>
              <a:t>analysing</a:t>
            </a:r>
            <a:r>
              <a:rPr lang="en-US" dirty="0"/>
              <a:t> the job capabilities it will need and the level of skills from the employees to carry out specific tasks. The first benefit of having such a group is that it incorporates employees that can meet the </a:t>
            </a:r>
            <a:r>
              <a:rPr lang="en-US" dirty="0" err="1"/>
              <a:t>organisational</a:t>
            </a:r>
            <a:r>
              <a:rPr lang="en-US" dirty="0"/>
              <a:t> objectives while discarding those that do not show compatibility with the company </a:t>
            </a:r>
            <a:r>
              <a:rPr lang="da-DK" dirty="0"/>
              <a:t>(Osborne &amp; Hammoud, 2017, p.53)</a:t>
            </a:r>
            <a:r>
              <a:rPr lang="en-US" dirty="0"/>
              <a:t>. The employees' productivity levels can rise drastically, leading to better results in revenues, profits, customer satisfaction, shareholder ratings, among other critical metrics.</a:t>
            </a:r>
          </a:p>
          <a:p>
            <a:endParaRPr lang="en-US" dirty="0"/>
          </a:p>
        </p:txBody>
      </p:sp>
      <p:sp>
        <p:nvSpPr>
          <p:cNvPr id="4" name="Slide Number Placeholder 3"/>
          <p:cNvSpPr>
            <a:spLocks noGrp="1"/>
          </p:cNvSpPr>
          <p:nvPr>
            <p:ph type="sldNum" sz="quarter" idx="5"/>
          </p:nvPr>
        </p:nvSpPr>
        <p:spPr/>
        <p:txBody>
          <a:bodyPr/>
          <a:lstStyle/>
          <a:p>
            <a:fld id="{548EAF65-683C-4D30-914D-AF1655005496}" type="slidenum">
              <a:rPr lang="en-US" smtClean="0"/>
              <a:t>5</a:t>
            </a:fld>
            <a:endParaRPr lang="en-US"/>
          </a:p>
        </p:txBody>
      </p:sp>
    </p:spTree>
    <p:extLst>
      <p:ext uri="{BB962C8B-B14F-4D97-AF65-F5344CB8AC3E}">
        <p14:creationId xmlns:p14="http://schemas.microsoft.com/office/powerpoint/2010/main" val="272271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benefit of hiring such a group is that it gives the leaders reliable information about workforce risks. These inherent risks can be mitigated before they affect the entire </a:t>
            </a:r>
            <a:r>
              <a:rPr lang="en-US" dirty="0" err="1"/>
              <a:t>organisation</a:t>
            </a:r>
            <a:r>
              <a:rPr lang="en-US" dirty="0"/>
              <a:t>. Issues such as dissatisfaction, complacency, or the need for training among the employees can be addressed appropriately, leading to improved on-the-job performance of the </a:t>
            </a:r>
            <a:r>
              <a:rPr lang="en-US" dirty="0" err="1"/>
              <a:t>organisation</a:t>
            </a:r>
            <a:r>
              <a:rPr lang="en-US" dirty="0"/>
              <a:t>.</a:t>
            </a:r>
          </a:p>
          <a:p>
            <a:endParaRPr lang="en-US" dirty="0"/>
          </a:p>
        </p:txBody>
      </p:sp>
      <p:sp>
        <p:nvSpPr>
          <p:cNvPr id="4" name="Slide Number Placeholder 3"/>
          <p:cNvSpPr>
            <a:spLocks noGrp="1"/>
          </p:cNvSpPr>
          <p:nvPr>
            <p:ph type="sldNum" sz="quarter" idx="5"/>
          </p:nvPr>
        </p:nvSpPr>
        <p:spPr/>
        <p:txBody>
          <a:bodyPr/>
          <a:lstStyle/>
          <a:p>
            <a:fld id="{548EAF65-683C-4D30-914D-AF1655005496}" type="slidenum">
              <a:rPr lang="en-US" smtClean="0"/>
              <a:t>6</a:t>
            </a:fld>
            <a:endParaRPr lang="en-US"/>
          </a:p>
        </p:txBody>
      </p:sp>
    </p:spTree>
    <p:extLst>
      <p:ext uri="{BB962C8B-B14F-4D97-AF65-F5344CB8AC3E}">
        <p14:creationId xmlns:p14="http://schemas.microsoft.com/office/powerpoint/2010/main" val="329649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group is also vital due to its role in helping the </a:t>
            </a:r>
            <a:r>
              <a:rPr lang="en-US" dirty="0" err="1"/>
              <a:t>organisation</a:t>
            </a:r>
            <a:r>
              <a:rPr lang="en-US" dirty="0"/>
              <a:t> retain its employees. Such data can be in the form of increased demand of the employees alongside qualifications by other companies or reduced graduation rates from universities. The information helps the </a:t>
            </a:r>
            <a:r>
              <a:rPr lang="en-US" dirty="0" err="1"/>
              <a:t>organisation</a:t>
            </a:r>
            <a:r>
              <a:rPr lang="en-US" dirty="0"/>
              <a:t> decide which job group it will invest in retaining due to the associated difficulty in hiring them (Luz, de Paula, and de Oliveira, 2018, p. 86). Further, retaining employees for extended periods increases their awareness of the company and its culture (Randel et al., 2018).</a:t>
            </a:r>
          </a:p>
          <a:p>
            <a:endParaRPr lang="en-US" dirty="0"/>
          </a:p>
        </p:txBody>
      </p:sp>
      <p:sp>
        <p:nvSpPr>
          <p:cNvPr id="4" name="Slide Number Placeholder 3"/>
          <p:cNvSpPr>
            <a:spLocks noGrp="1"/>
          </p:cNvSpPr>
          <p:nvPr>
            <p:ph type="sldNum" sz="quarter" idx="5"/>
          </p:nvPr>
        </p:nvSpPr>
        <p:spPr/>
        <p:txBody>
          <a:bodyPr/>
          <a:lstStyle/>
          <a:p>
            <a:fld id="{548EAF65-683C-4D30-914D-AF1655005496}" type="slidenum">
              <a:rPr lang="en-US" smtClean="0"/>
              <a:t>7</a:t>
            </a:fld>
            <a:endParaRPr lang="en-US"/>
          </a:p>
        </p:txBody>
      </p:sp>
    </p:spTree>
    <p:extLst>
      <p:ext uri="{BB962C8B-B14F-4D97-AF65-F5344CB8AC3E}">
        <p14:creationId xmlns:p14="http://schemas.microsoft.com/office/powerpoint/2010/main" val="399677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benefit of workforce planning is that it prevents delays in the production process and improves the company's service delivery (</a:t>
            </a:r>
            <a:r>
              <a:rPr lang="en-US" dirty="0" err="1"/>
              <a:t>Simeunović</a:t>
            </a:r>
            <a:r>
              <a:rPr lang="en-US" dirty="0"/>
              <a:t> et al., 2017, p.337). This aspect is because employees have the correct skill set needed to adequately execute various parts of their jobs. These employees are also adept at handling on-the-job issues as they arise, improving their outcomes. The execution of the vital business processes is enhanced, leading to improved productivity.</a:t>
            </a:r>
          </a:p>
          <a:p>
            <a:endParaRPr lang="en-US" dirty="0"/>
          </a:p>
        </p:txBody>
      </p:sp>
      <p:sp>
        <p:nvSpPr>
          <p:cNvPr id="4" name="Slide Number Placeholder 3"/>
          <p:cNvSpPr>
            <a:spLocks noGrp="1"/>
          </p:cNvSpPr>
          <p:nvPr>
            <p:ph type="sldNum" sz="quarter" idx="5"/>
          </p:nvPr>
        </p:nvSpPr>
        <p:spPr/>
        <p:txBody>
          <a:bodyPr/>
          <a:lstStyle/>
          <a:p>
            <a:fld id="{548EAF65-683C-4D30-914D-AF1655005496}" type="slidenum">
              <a:rPr lang="en-US" smtClean="0"/>
              <a:t>8</a:t>
            </a:fld>
            <a:endParaRPr lang="en-US"/>
          </a:p>
        </p:txBody>
      </p:sp>
    </p:spTree>
    <p:extLst>
      <p:ext uri="{BB962C8B-B14F-4D97-AF65-F5344CB8AC3E}">
        <p14:creationId xmlns:p14="http://schemas.microsoft.com/office/powerpoint/2010/main" val="5150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area where the company exceled is determining the appropriate wage adjustment to increase employee retention. Increasing wages would add to the company's cost structure despite the high retention rates. It would also prompt competitors to respond, leading to a paradoxical increase in their offered wages, inflating the wage market. The company had to make the prudent decision of its salaries to maintain harmony with the industry standards.</a:t>
            </a:r>
          </a:p>
        </p:txBody>
      </p:sp>
      <p:sp>
        <p:nvSpPr>
          <p:cNvPr id="4" name="Slide Number Placeholder 3"/>
          <p:cNvSpPr>
            <a:spLocks noGrp="1"/>
          </p:cNvSpPr>
          <p:nvPr>
            <p:ph type="sldNum" sz="quarter" idx="5"/>
          </p:nvPr>
        </p:nvSpPr>
        <p:spPr/>
        <p:txBody>
          <a:bodyPr/>
          <a:lstStyle/>
          <a:p>
            <a:fld id="{548EAF65-683C-4D30-914D-AF1655005496}" type="slidenum">
              <a:rPr lang="en-US" smtClean="0"/>
              <a:t>9</a:t>
            </a:fld>
            <a:endParaRPr lang="en-US"/>
          </a:p>
        </p:txBody>
      </p:sp>
    </p:spTree>
    <p:extLst>
      <p:ext uri="{BB962C8B-B14F-4D97-AF65-F5344CB8AC3E}">
        <p14:creationId xmlns:p14="http://schemas.microsoft.com/office/powerpoint/2010/main" val="2228157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Ardco</a:t>
            </a:r>
            <a:r>
              <a:rPr lang="en-US" dirty="0"/>
              <a:t> can improve other employee issues to ensure that it has more value propositions than its wages. Having a proper work environment can serve as an attraction to the bakers interested in their comfort and the quality of the establishment in which they work. The company can also offer its employees a flexible work schedule that improves their ability to handle different life issues, leading to overall job satisfaction. Another method that the company can use to improve the retention rate of its employees is by implementing a benefits program. </a:t>
            </a:r>
          </a:p>
        </p:txBody>
      </p:sp>
      <p:sp>
        <p:nvSpPr>
          <p:cNvPr id="4" name="Slide Number Placeholder 3"/>
          <p:cNvSpPr>
            <a:spLocks noGrp="1"/>
          </p:cNvSpPr>
          <p:nvPr>
            <p:ph type="sldNum" sz="quarter" idx="5"/>
          </p:nvPr>
        </p:nvSpPr>
        <p:spPr/>
        <p:txBody>
          <a:bodyPr/>
          <a:lstStyle/>
          <a:p>
            <a:fld id="{548EAF65-683C-4D30-914D-AF1655005496}" type="slidenum">
              <a:rPr lang="en-US" smtClean="0"/>
              <a:t>10</a:t>
            </a:fld>
            <a:endParaRPr lang="en-US"/>
          </a:p>
        </p:txBody>
      </p:sp>
    </p:spTree>
    <p:extLst>
      <p:ext uri="{BB962C8B-B14F-4D97-AF65-F5344CB8AC3E}">
        <p14:creationId xmlns:p14="http://schemas.microsoft.com/office/powerpoint/2010/main" val="324622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A871E5-B9F7-4062-AD63-2CC5FD22A6CE}"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E6284-4EAC-4F7D-8B4C-5764688F1A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A871E5-B9F7-4062-AD63-2CC5FD22A6CE}"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E6284-4EAC-4F7D-8B4C-5764688F1A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A871E5-B9F7-4062-AD63-2CC5FD22A6CE}"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E6284-4EAC-4F7D-8B4C-5764688F1A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A871E5-B9F7-4062-AD63-2CC5FD22A6CE}"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E6284-4EAC-4F7D-8B4C-5764688F1A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A871E5-B9F7-4062-AD63-2CC5FD22A6CE}"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E6284-4EAC-4F7D-8B4C-5764688F1A9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A871E5-B9F7-4062-AD63-2CC5FD22A6CE}"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E6284-4EAC-4F7D-8B4C-5764688F1A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A871E5-B9F7-4062-AD63-2CC5FD22A6CE}"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E6284-4EAC-4F7D-8B4C-5764688F1A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A871E5-B9F7-4062-AD63-2CC5FD22A6CE}"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CE6284-4EAC-4F7D-8B4C-5764688F1A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871E5-B9F7-4062-AD63-2CC5FD22A6CE}"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CE6284-4EAC-4F7D-8B4C-5764688F1A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A871E5-B9F7-4062-AD63-2CC5FD22A6CE}"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E6284-4EAC-4F7D-8B4C-5764688F1A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A871E5-B9F7-4062-AD63-2CC5FD22A6CE}"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E6284-4EAC-4F7D-8B4C-5764688F1A92}"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FBA871E5-B9F7-4062-AD63-2CC5FD22A6CE}" type="datetimeFigureOut">
              <a:rPr lang="en-US" smtClean="0"/>
              <a:t>1/10/2022</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0BCE6284-4EAC-4F7D-8B4C-5764688F1A9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scholarworks.waldenu.edu/ijamt/vol16/iss1/4/" TargetMode="External"/><Relationship Id="rId3" Type="http://schemas.openxmlformats.org/officeDocument/2006/relationships/hyperlink" Target="https://doi.org/10.1111/puar.13143" TargetMode="External"/><Relationship Id="rId7" Type="http://schemas.openxmlformats.org/officeDocument/2006/relationships/hyperlink" Target="https://doi.org/10.1016/j.hrmr.2017.07.00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edcbmj.ir/article-1-1685-en.html" TargetMode="External"/><Relationship Id="rId5" Type="http://schemas.openxmlformats.org/officeDocument/2006/relationships/hyperlink" Target="https://doi.org/10.1177/0003122418762291" TargetMode="External"/><Relationship Id="rId4" Type="http://schemas.openxmlformats.org/officeDocument/2006/relationships/hyperlink" Target="https://www.emerald.com/insight/content/doi/10.1108/REGE-12-2017-008/full/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1600201"/>
            <a:ext cx="7753558" cy="2438399"/>
          </a:xfrm>
        </p:spPr>
        <p:txBody>
          <a:bodyPr/>
          <a:lstStyle/>
          <a:p>
            <a:pPr algn="ctr"/>
            <a:r>
              <a:rPr lang="en-US" dirty="0">
                <a:latin typeface="Times New Roman" pitchFamily="18" charset="0"/>
                <a:cs typeface="Times New Roman" pitchFamily="18" charset="0"/>
              </a:rPr>
              <a:t>Human Resource Management Strategies</a:t>
            </a:r>
          </a:p>
        </p:txBody>
      </p:sp>
      <p:sp>
        <p:nvSpPr>
          <p:cNvPr id="3" name="Subtitle 2"/>
          <p:cNvSpPr>
            <a:spLocks noGrp="1"/>
          </p:cNvSpPr>
          <p:nvPr>
            <p:ph type="subTitle" idx="1"/>
          </p:nvPr>
        </p:nvSpPr>
        <p:spPr>
          <a:xfrm>
            <a:off x="1009442" y="3962400"/>
            <a:ext cx="7117180" cy="1676400"/>
          </a:xfrm>
        </p:spPr>
        <p:txBody>
          <a:bodyPr>
            <a:normAutofit lnSpcReduction="10000"/>
          </a:bodyPr>
          <a:lstStyle/>
          <a:p>
            <a:pPr algn="ctr"/>
            <a:r>
              <a:rPr lang="en-US" dirty="0">
                <a:latin typeface="Times New Roman" pitchFamily="18" charset="0"/>
                <a:cs typeface="Times New Roman" pitchFamily="18" charset="0"/>
              </a:rPr>
              <a:t>Student Number</a:t>
            </a:r>
          </a:p>
          <a:p>
            <a:pPr algn="ctr"/>
            <a:r>
              <a:rPr lang="en-US" dirty="0">
                <a:latin typeface="Times New Roman" pitchFamily="18" charset="0"/>
                <a:cs typeface="Times New Roman" pitchFamily="18" charset="0"/>
              </a:rPr>
              <a:t>Module Name</a:t>
            </a:r>
          </a:p>
          <a:p>
            <a:pPr algn="ctr"/>
            <a:r>
              <a:rPr lang="en-US" dirty="0">
                <a:latin typeface="Times New Roman" pitchFamily="18" charset="0"/>
                <a:cs typeface="Times New Roman" pitchFamily="18" charset="0"/>
              </a:rPr>
              <a:t>Submission Deadline </a:t>
            </a:r>
          </a:p>
          <a:p>
            <a:pPr algn="ctr"/>
            <a:r>
              <a:rPr lang="en-US" dirty="0">
                <a:latin typeface="Times New Roman" pitchFamily="18" charset="0"/>
                <a:cs typeface="Times New Roman" pitchFamily="18" charset="0"/>
              </a:rPr>
              <a:t>1643 Words</a:t>
            </a:r>
          </a:p>
        </p:txBody>
      </p:sp>
    </p:spTree>
    <p:extLst>
      <p:ext uri="{BB962C8B-B14F-4D97-AF65-F5344CB8AC3E}">
        <p14:creationId xmlns:p14="http://schemas.microsoft.com/office/powerpoint/2010/main" val="2005155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gn="ctr">
              <a:lnSpc>
                <a:spcPct val="200000"/>
              </a:lnSpc>
              <a:spcBef>
                <a:spcPts val="0"/>
              </a:spcBef>
              <a:spcAft>
                <a:spcPts val="0"/>
              </a:spcAft>
            </a:pPr>
            <a:r>
              <a:rPr lang="en-US" dirty="0">
                <a:latin typeface="Times New Roman"/>
                <a:ea typeface="Calibri"/>
                <a:cs typeface="Times New Roman"/>
              </a:rPr>
              <a:t>Areas to improve on</a:t>
            </a:r>
            <a:r>
              <a:rPr lang="en-US" sz="2800" dirty="0">
                <a:latin typeface="Calibri"/>
                <a:ea typeface="Calibri"/>
                <a:cs typeface="Times New Roman"/>
              </a:rPr>
              <a:t/>
            </a:r>
            <a:br>
              <a:rPr lang="en-US" sz="2800" dirty="0">
                <a:latin typeface="Calibri"/>
                <a:ea typeface="Calibri"/>
                <a:cs typeface="Times New Roman"/>
              </a:rPr>
            </a:br>
            <a:endParaRPr lang="en-US" dirty="0"/>
          </a:p>
        </p:txBody>
      </p:sp>
      <p:sp>
        <p:nvSpPr>
          <p:cNvPr id="3" name="Content Placeholder 2"/>
          <p:cNvSpPr>
            <a:spLocks noGrp="1"/>
          </p:cNvSpPr>
          <p:nvPr>
            <p:ph idx="1"/>
          </p:nvPr>
        </p:nvSpPr>
        <p:spPr>
          <a:xfrm>
            <a:off x="1009443" y="1807361"/>
            <a:ext cx="7125112" cy="4593439"/>
          </a:xfrm>
        </p:spPr>
        <p:txBody>
          <a:bodyPr>
            <a:noAutofit/>
          </a:bodyPr>
          <a:lstStyle/>
          <a:p>
            <a:pPr>
              <a:lnSpc>
                <a:spcPct val="150000"/>
              </a:lnSpc>
            </a:pPr>
            <a:r>
              <a:rPr lang="en-US" sz="2000" dirty="0">
                <a:latin typeface="Times New Roman" panose="02020603050405020304" pitchFamily="18" charset="0"/>
                <a:cs typeface="Times New Roman" panose="02020603050405020304" pitchFamily="18" charset="0"/>
              </a:rPr>
              <a:t>Ardco can ensure that the company has more value propositions than its wages. </a:t>
            </a:r>
          </a:p>
          <a:p>
            <a:pPr>
              <a:lnSpc>
                <a:spcPct val="150000"/>
              </a:lnSpc>
            </a:pPr>
            <a:r>
              <a:rPr lang="en-US" sz="2000" dirty="0">
                <a:latin typeface="Times New Roman" panose="02020603050405020304" pitchFamily="18" charset="0"/>
                <a:cs typeface="Times New Roman" panose="02020603050405020304" pitchFamily="18" charset="0"/>
              </a:rPr>
              <a:t>Having a proper work environment can serve as an attraction to the bakers </a:t>
            </a:r>
          </a:p>
          <a:p>
            <a:pPr>
              <a:lnSpc>
                <a:spcPct val="150000"/>
              </a:lnSpc>
            </a:pPr>
            <a:r>
              <a:rPr lang="en-US" sz="2000" dirty="0">
                <a:latin typeface="Times New Roman" panose="02020603050405020304" pitchFamily="18" charset="0"/>
                <a:cs typeface="Times New Roman" panose="02020603050405020304" pitchFamily="18" charset="0"/>
              </a:rPr>
              <a:t>The company can also offer its employees a flexible work schedule </a:t>
            </a:r>
          </a:p>
          <a:p>
            <a:pPr>
              <a:lnSpc>
                <a:spcPct val="150000"/>
              </a:lnSpc>
            </a:pPr>
            <a:r>
              <a:rPr lang="en-US" sz="2000" dirty="0">
                <a:latin typeface="Times New Roman" panose="02020603050405020304" pitchFamily="18" charset="0"/>
                <a:cs typeface="Times New Roman" panose="02020603050405020304" pitchFamily="18" charset="0"/>
              </a:rPr>
              <a:t>It can also implement a benefits program for its employees. </a:t>
            </a:r>
          </a:p>
        </p:txBody>
      </p:sp>
    </p:spTree>
    <p:extLst>
      <p:ext uri="{BB962C8B-B14F-4D97-AF65-F5344CB8AC3E}">
        <p14:creationId xmlns:p14="http://schemas.microsoft.com/office/powerpoint/2010/main" val="428528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prstClr val="white"/>
                </a:solidFill>
                <a:latin typeface="Times New Roman"/>
                <a:ea typeface="Calibri"/>
                <a:cs typeface="Times New Roman"/>
              </a:rPr>
              <a:t>CONT: Areas to improve on</a:t>
            </a:r>
            <a:r>
              <a:rPr lang="en-US" sz="2800" dirty="0">
                <a:solidFill>
                  <a:prstClr val="white"/>
                </a:solidFill>
                <a:latin typeface="Calibri"/>
                <a:ea typeface="Calibri"/>
                <a:cs typeface="Times New Roman"/>
              </a:rPr>
              <a:t/>
            </a:r>
            <a:br>
              <a:rPr lang="en-US" sz="2800" dirty="0">
                <a:solidFill>
                  <a:prstClr val="white"/>
                </a:solidFill>
                <a:latin typeface="Calibri"/>
                <a:ea typeface="Calibri"/>
                <a:cs typeface="Times New Roman"/>
              </a:rPr>
            </a:br>
            <a:endParaRPr lang="en-US" dirty="0"/>
          </a:p>
        </p:txBody>
      </p:sp>
      <p:sp>
        <p:nvSpPr>
          <p:cNvPr id="3" name="Content Placeholder 2"/>
          <p:cNvSpPr>
            <a:spLocks noGrp="1"/>
          </p:cNvSpPr>
          <p:nvPr>
            <p:ph sz="half" idx="1"/>
          </p:nvPr>
        </p:nvSpPr>
        <p:spPr>
          <a:xfrm>
            <a:off x="381000" y="1371600"/>
            <a:ext cx="4099719" cy="5257800"/>
          </a:xfrm>
        </p:spPr>
        <p:txBody>
          <a:bodyPr>
            <a:noAutofit/>
          </a:bodyPr>
          <a:lstStyle/>
          <a:p>
            <a:pPr>
              <a:lnSpc>
                <a:spcPct val="160000"/>
              </a:lnSpc>
            </a:pPr>
            <a:r>
              <a:rPr lang="en-US" dirty="0">
                <a:latin typeface="Times New Roman" panose="02020603050405020304" pitchFamily="18" charset="0"/>
                <a:cs typeface="Times New Roman" panose="02020603050405020304" pitchFamily="18" charset="0"/>
              </a:rPr>
              <a:t>Another area that Ardco can improve is implementing an employee shares program</a:t>
            </a:r>
          </a:p>
          <a:p>
            <a:pPr>
              <a:lnSpc>
                <a:spcPct val="160000"/>
              </a:lnSpc>
            </a:pPr>
            <a:r>
              <a:rPr lang="en-US" dirty="0">
                <a:latin typeface="Times New Roman" panose="02020603050405020304" pitchFamily="18" charset="0"/>
                <a:cs typeface="Times New Roman" panose="02020603050405020304" pitchFamily="18" charset="0"/>
              </a:rPr>
              <a:t>The shares program can be complemented by a complete health insurance program for the employees</a:t>
            </a:r>
          </a:p>
          <a:p>
            <a:pPr>
              <a:lnSpc>
                <a:spcPct val="160000"/>
              </a:lnSpc>
            </a:pPr>
            <a:r>
              <a:rPr lang="en-US" dirty="0">
                <a:latin typeface="Times New Roman" panose="02020603050405020304" pitchFamily="18" charset="0"/>
                <a:cs typeface="Times New Roman" panose="02020603050405020304" pitchFamily="18" charset="0"/>
              </a:rPr>
              <a:t>Such a strategy will inspire loyalty among its employees</a:t>
            </a:r>
          </a:p>
        </p:txBody>
      </p:sp>
      <p:pic>
        <p:nvPicPr>
          <p:cNvPr id="819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657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22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Evaluation of the Initiative</a:t>
            </a:r>
          </a:p>
        </p:txBody>
      </p:sp>
      <p:sp>
        <p:nvSpPr>
          <p:cNvPr id="3" name="Content Placeholder 2"/>
          <p:cNvSpPr>
            <a:spLocks noGrp="1"/>
          </p:cNvSpPr>
          <p:nvPr>
            <p:ph idx="1"/>
          </p:nvPr>
        </p:nvSpPr>
        <p:spPr>
          <a:xfrm>
            <a:off x="1009442" y="1600199"/>
            <a:ext cx="7372557" cy="5029201"/>
          </a:xfrm>
        </p:spPr>
        <p:txBody>
          <a:bodyPr>
            <a:noAutofit/>
          </a:bodyPr>
          <a:lstStyle/>
          <a:p>
            <a:pPr>
              <a:lnSpc>
                <a:spcPct val="150000"/>
              </a:lnSpc>
            </a:pPr>
            <a:r>
              <a:rPr lang="en-US" sz="2000" dirty="0">
                <a:latin typeface="Times New Roman" pitchFamily="18" charset="0"/>
                <a:cs typeface="Times New Roman" pitchFamily="18" charset="0"/>
              </a:rPr>
              <a:t>Ardco can evaluate the proposed initiative by </a:t>
            </a:r>
            <a:r>
              <a:rPr lang="en-US" sz="2000" dirty="0" err="1">
                <a:latin typeface="Times New Roman" pitchFamily="18" charset="0"/>
                <a:cs typeface="Times New Roman" pitchFamily="18" charset="0"/>
              </a:rPr>
              <a:t>analysing</a:t>
            </a:r>
            <a:r>
              <a:rPr lang="en-US" sz="2000" dirty="0">
                <a:latin typeface="Times New Roman" pitchFamily="18" charset="0"/>
                <a:cs typeface="Times New Roman" pitchFamily="18" charset="0"/>
              </a:rPr>
              <a:t> the employment rates of its bakers. </a:t>
            </a:r>
          </a:p>
          <a:p>
            <a:pPr>
              <a:lnSpc>
                <a:spcPct val="150000"/>
              </a:lnSpc>
            </a:pPr>
            <a:r>
              <a:rPr lang="en-US" sz="2000" dirty="0">
                <a:latin typeface="Times New Roman" pitchFamily="18" charset="0"/>
                <a:cs typeface="Times New Roman" pitchFamily="18" charset="0"/>
              </a:rPr>
              <a:t>Another evaluation method involves interviewing the bakers to determine their job satisfaction rates. </a:t>
            </a:r>
          </a:p>
          <a:p>
            <a:pPr>
              <a:lnSpc>
                <a:spcPct val="150000"/>
              </a:lnSpc>
            </a:pPr>
            <a:r>
              <a:rPr lang="en-US" sz="2000" dirty="0">
                <a:latin typeface="Times New Roman" pitchFamily="18" charset="0"/>
                <a:cs typeface="Times New Roman" pitchFamily="18" charset="0"/>
              </a:rPr>
              <a:t>The company can evaluate the initiative's success through the business results it can deliver to the company. </a:t>
            </a:r>
          </a:p>
          <a:p>
            <a:pPr>
              <a:lnSpc>
                <a:spcPct val="150000"/>
              </a:lnSpc>
            </a:pPr>
            <a:r>
              <a:rPr lang="en-US" sz="2000" dirty="0">
                <a:latin typeface="Times New Roman" pitchFamily="18" charset="0"/>
                <a:cs typeface="Times New Roman" pitchFamily="18" charset="0"/>
              </a:rPr>
              <a:t>The increased retention rates of professional bakers should lead to better profit margins for the company's bakery division. </a:t>
            </a:r>
          </a:p>
        </p:txBody>
      </p:sp>
    </p:spTree>
    <p:extLst>
      <p:ext uri="{BB962C8B-B14F-4D97-AF65-F5344CB8AC3E}">
        <p14:creationId xmlns:p14="http://schemas.microsoft.com/office/powerpoint/2010/main" val="358057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The European Market</a:t>
            </a:r>
          </a:p>
        </p:txBody>
      </p:sp>
      <p:sp>
        <p:nvSpPr>
          <p:cNvPr id="3" name="Content Placeholder 2"/>
          <p:cNvSpPr>
            <a:spLocks noGrp="1"/>
          </p:cNvSpPr>
          <p:nvPr>
            <p:ph idx="1"/>
          </p:nvPr>
        </p:nvSpPr>
        <p:spPr>
          <a:xfrm>
            <a:off x="1009443" y="457200"/>
            <a:ext cx="7125112" cy="5725076"/>
          </a:xfrm>
        </p:spPr>
        <p:txBody>
          <a:bodyPr>
            <a:normAutofit/>
          </a:bodyPr>
          <a:lstStyle/>
          <a:p>
            <a:pPr>
              <a:lnSpc>
                <a:spcPct val="200000"/>
              </a:lnSpc>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Ardco</a:t>
            </a:r>
            <a:r>
              <a:rPr lang="en-US" sz="2000" dirty="0">
                <a:latin typeface="Times New Roman" pitchFamily="18" charset="0"/>
                <a:cs typeface="Times New Roman" pitchFamily="18" charset="0"/>
              </a:rPr>
              <a:t> should survey the top companies within Europe</a:t>
            </a:r>
          </a:p>
          <a:p>
            <a:pPr>
              <a:lnSpc>
                <a:spcPct val="200000"/>
              </a:lnSpc>
            </a:pPr>
            <a:r>
              <a:rPr lang="en-US" sz="2000" dirty="0">
                <a:latin typeface="Times New Roman" pitchFamily="18" charset="0"/>
                <a:cs typeface="Times New Roman" pitchFamily="18" charset="0"/>
              </a:rPr>
              <a:t>Top companies will provide proven methods to </a:t>
            </a:r>
            <a:r>
              <a:rPr lang="en-US" sz="2000" dirty="0" err="1">
                <a:latin typeface="Times New Roman" pitchFamily="18" charset="0"/>
                <a:cs typeface="Times New Roman" pitchFamily="18" charset="0"/>
              </a:rPr>
              <a:t>Ardco</a:t>
            </a:r>
            <a:r>
              <a:rPr lang="en-US" sz="2000" dirty="0">
                <a:latin typeface="Times New Roman" pitchFamily="18" charset="0"/>
                <a:cs typeface="Times New Roman" pitchFamily="18" charset="0"/>
              </a:rPr>
              <a:t>, </a:t>
            </a:r>
          </a:p>
          <a:p>
            <a:pPr>
              <a:lnSpc>
                <a:spcPct val="200000"/>
              </a:lnSpc>
            </a:pPr>
            <a:r>
              <a:rPr lang="en-US" sz="2000" dirty="0">
                <a:latin typeface="Times New Roman" pitchFamily="18" charset="0"/>
                <a:cs typeface="Times New Roman" pitchFamily="18" charset="0"/>
              </a:rPr>
              <a:t>Further, the company should identify capabilities and skills needed to handle the job demands of the project.</a:t>
            </a:r>
          </a:p>
        </p:txBody>
      </p:sp>
    </p:spTree>
    <p:extLst>
      <p:ext uri="{BB962C8B-B14F-4D97-AF65-F5344CB8AC3E}">
        <p14:creationId xmlns:p14="http://schemas.microsoft.com/office/powerpoint/2010/main" val="2955998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Reference List</a:t>
            </a:r>
          </a:p>
        </p:txBody>
      </p:sp>
      <p:sp>
        <p:nvSpPr>
          <p:cNvPr id="3" name="Content Placeholder 2"/>
          <p:cNvSpPr>
            <a:spLocks noGrp="1"/>
          </p:cNvSpPr>
          <p:nvPr>
            <p:ph idx="1"/>
          </p:nvPr>
        </p:nvSpPr>
        <p:spPr/>
        <p:txBody>
          <a:bodyPr>
            <a:normAutofit fontScale="55000" lnSpcReduction="20000"/>
          </a:bodyPr>
          <a:lstStyle/>
          <a:p>
            <a:pPr marL="457200" marR="0" indent="-457200">
              <a:lnSpc>
                <a:spcPct val="170000"/>
              </a:lnSpc>
              <a:spcBef>
                <a:spcPts val="0"/>
              </a:spcBef>
              <a:spcAft>
                <a:spcPts val="0"/>
              </a:spcAft>
            </a:pPr>
            <a:r>
              <a:rPr lang="en-US" dirty="0" err="1">
                <a:latin typeface="Times New Roman" pitchFamily="18" charset="0"/>
                <a:ea typeface="Calibri"/>
                <a:cs typeface="Times New Roman" pitchFamily="18" charset="0"/>
              </a:rPr>
              <a:t>Carrigan</a:t>
            </a:r>
            <a:r>
              <a:rPr lang="en-US" dirty="0">
                <a:latin typeface="Times New Roman" pitchFamily="18" charset="0"/>
                <a:ea typeface="Calibri"/>
                <a:cs typeface="Times New Roman" pitchFamily="18" charset="0"/>
              </a:rPr>
              <a:t>, C., </a:t>
            </a:r>
            <a:r>
              <a:rPr lang="en-US" dirty="0" err="1">
                <a:latin typeface="Times New Roman" pitchFamily="18" charset="0"/>
                <a:ea typeface="Calibri"/>
                <a:cs typeface="Times New Roman" pitchFamily="18" charset="0"/>
              </a:rPr>
              <a:t>Pandey</a:t>
            </a:r>
            <a:r>
              <a:rPr lang="en-US" dirty="0">
                <a:latin typeface="Times New Roman" pitchFamily="18" charset="0"/>
                <a:ea typeface="Calibri"/>
                <a:cs typeface="Times New Roman" pitchFamily="18" charset="0"/>
              </a:rPr>
              <a:t>, S.K. and Van </a:t>
            </a:r>
            <a:r>
              <a:rPr lang="en-US" dirty="0" err="1">
                <a:latin typeface="Times New Roman" pitchFamily="18" charset="0"/>
                <a:ea typeface="Calibri"/>
                <a:cs typeface="Times New Roman" pitchFamily="18" charset="0"/>
              </a:rPr>
              <a:t>Ryzin</a:t>
            </a:r>
            <a:r>
              <a:rPr lang="en-US" dirty="0">
                <a:latin typeface="Times New Roman" pitchFamily="18" charset="0"/>
                <a:ea typeface="Calibri"/>
                <a:cs typeface="Times New Roman" pitchFamily="18" charset="0"/>
              </a:rPr>
              <a:t>, G.G., 2020. Pursuing consilience: Using </a:t>
            </a:r>
            <a:r>
              <a:rPr lang="en-US" dirty="0" err="1">
                <a:latin typeface="Times New Roman" pitchFamily="18" charset="0"/>
                <a:ea typeface="Calibri"/>
                <a:cs typeface="Times New Roman" pitchFamily="18" charset="0"/>
              </a:rPr>
              <a:t>behavioural</a:t>
            </a:r>
            <a:r>
              <a:rPr lang="en-US" dirty="0">
                <a:latin typeface="Times New Roman" pitchFamily="18" charset="0"/>
                <a:ea typeface="Calibri"/>
                <a:cs typeface="Times New Roman" pitchFamily="18" charset="0"/>
              </a:rPr>
              <a:t> public administration to connect research on bureaucratic red tape, administrative burden, and regulation. </a:t>
            </a:r>
            <a:r>
              <a:rPr lang="en-US" u="sng" dirty="0">
                <a:solidFill>
                  <a:srgbClr val="0000FF"/>
                </a:solidFill>
                <a:latin typeface="Times New Roman" pitchFamily="18" charset="0"/>
                <a:ea typeface="Calibri"/>
                <a:cs typeface="Times New Roman" pitchFamily="18" charset="0"/>
                <a:hlinkClick r:id="rId3"/>
              </a:rPr>
              <a:t>https://doi.org/10.1111/puar.13143</a:t>
            </a:r>
            <a:endParaRPr lang="en-US" sz="1600" dirty="0">
              <a:latin typeface="Times New Roman" pitchFamily="18" charset="0"/>
              <a:ea typeface="Calibri"/>
              <a:cs typeface="Times New Roman" pitchFamily="18" charset="0"/>
            </a:endParaRPr>
          </a:p>
          <a:p>
            <a:pPr marL="457200" marR="0" indent="-457200">
              <a:lnSpc>
                <a:spcPct val="170000"/>
              </a:lnSpc>
              <a:spcBef>
                <a:spcPts val="0"/>
              </a:spcBef>
              <a:spcAft>
                <a:spcPts val="0"/>
              </a:spcAft>
            </a:pPr>
            <a:r>
              <a:rPr lang="en-US" dirty="0">
                <a:latin typeface="Times New Roman" pitchFamily="18" charset="0"/>
                <a:ea typeface="Calibri"/>
                <a:cs typeface="Times New Roman" pitchFamily="18" charset="0"/>
              </a:rPr>
              <a:t>Luz, C.M.D.R., de Paula, S.L. and de Oliveira, L.M.B., 2018. </a:t>
            </a:r>
            <a:r>
              <a:rPr lang="en-US" dirty="0" err="1">
                <a:latin typeface="Times New Roman" pitchFamily="18" charset="0"/>
                <a:ea typeface="Calibri"/>
                <a:cs typeface="Times New Roman" pitchFamily="18" charset="0"/>
              </a:rPr>
              <a:t>Organisational</a:t>
            </a:r>
            <a:r>
              <a:rPr lang="en-US" dirty="0">
                <a:latin typeface="Times New Roman" pitchFamily="18" charset="0"/>
                <a:ea typeface="Calibri"/>
                <a:cs typeface="Times New Roman" pitchFamily="18" charset="0"/>
              </a:rPr>
              <a:t> commitment, job satisfaction and their possible influences on intent to turnover. </a:t>
            </a:r>
            <a:r>
              <a:rPr lang="en-US" i="1" dirty="0" err="1">
                <a:latin typeface="Times New Roman" pitchFamily="18" charset="0"/>
                <a:ea typeface="Calibri"/>
                <a:cs typeface="Times New Roman" pitchFamily="18" charset="0"/>
              </a:rPr>
              <a:t>Revista</a:t>
            </a:r>
            <a:r>
              <a:rPr lang="en-US" i="1" dirty="0">
                <a:latin typeface="Times New Roman" pitchFamily="18" charset="0"/>
                <a:ea typeface="Calibri"/>
                <a:cs typeface="Times New Roman" pitchFamily="18" charset="0"/>
              </a:rPr>
              <a:t> de </a:t>
            </a:r>
            <a:r>
              <a:rPr lang="en-US" i="1" dirty="0" err="1">
                <a:latin typeface="Times New Roman" pitchFamily="18" charset="0"/>
                <a:ea typeface="Calibri"/>
                <a:cs typeface="Times New Roman" pitchFamily="18" charset="0"/>
              </a:rPr>
              <a:t>Gestão</a:t>
            </a:r>
            <a:r>
              <a:rPr lang="en-US" i="1" dirty="0">
                <a:latin typeface="Times New Roman" pitchFamily="18" charset="0"/>
                <a:ea typeface="Calibri"/>
                <a:cs typeface="Times New Roman" pitchFamily="18" charset="0"/>
              </a:rPr>
              <a:t>.</a:t>
            </a:r>
            <a:r>
              <a:rPr lang="en-US" dirty="0">
                <a:latin typeface="Times New Roman" pitchFamily="18" charset="0"/>
                <a:ea typeface="Calibri"/>
                <a:cs typeface="Times New Roman" pitchFamily="18" charset="0"/>
              </a:rPr>
              <a:t> </a:t>
            </a:r>
            <a:r>
              <a:rPr lang="en-US" u="sng" dirty="0">
                <a:solidFill>
                  <a:srgbClr val="0000FF"/>
                </a:solidFill>
                <a:latin typeface="Times New Roman" pitchFamily="18" charset="0"/>
                <a:ea typeface="Calibri"/>
                <a:cs typeface="Times New Roman" pitchFamily="18" charset="0"/>
                <a:hlinkClick r:id="rId4"/>
              </a:rPr>
              <a:t>https://www.emerald.com/insight/content/doi/10.1108/REGE-12-2017-008/full/html</a:t>
            </a:r>
            <a:endParaRPr lang="en-US" sz="1600" dirty="0">
              <a:latin typeface="Times New Roman" pitchFamily="18" charset="0"/>
              <a:ea typeface="Calibri"/>
              <a:cs typeface="Times New Roman" pitchFamily="18" charset="0"/>
            </a:endParaRPr>
          </a:p>
          <a:p>
            <a:pPr marL="457200" marR="0" indent="-457200">
              <a:lnSpc>
                <a:spcPct val="170000"/>
              </a:lnSpc>
              <a:spcBef>
                <a:spcPts val="0"/>
              </a:spcBef>
              <a:spcAft>
                <a:spcPts val="0"/>
              </a:spcAft>
            </a:pPr>
            <a:r>
              <a:rPr lang="en-US" dirty="0" err="1">
                <a:latin typeface="Times New Roman" pitchFamily="18" charset="0"/>
                <a:ea typeface="Calibri"/>
                <a:cs typeface="Times New Roman" pitchFamily="18" charset="0"/>
              </a:rPr>
              <a:t>Quadlin</a:t>
            </a:r>
            <a:r>
              <a:rPr lang="en-US" dirty="0">
                <a:latin typeface="Times New Roman" pitchFamily="18" charset="0"/>
                <a:ea typeface="Calibri"/>
                <a:cs typeface="Times New Roman" pitchFamily="18" charset="0"/>
              </a:rPr>
              <a:t>, N., 2018. The mark of a woman's record: Gender and academic performance in hiring. </a:t>
            </a:r>
            <a:r>
              <a:rPr lang="en-US" i="1" dirty="0">
                <a:latin typeface="Times New Roman" pitchFamily="18" charset="0"/>
                <a:ea typeface="Calibri"/>
                <a:cs typeface="Times New Roman" pitchFamily="18" charset="0"/>
              </a:rPr>
              <a:t>American Sociological Review, 83</a:t>
            </a:r>
            <a:r>
              <a:rPr lang="en-US" dirty="0">
                <a:latin typeface="Times New Roman" pitchFamily="18" charset="0"/>
                <a:ea typeface="Calibri"/>
                <a:cs typeface="Times New Roman" pitchFamily="18" charset="0"/>
              </a:rPr>
              <a:t>(2), pp.331-360. </a:t>
            </a:r>
            <a:r>
              <a:rPr lang="en-US" u="sng" dirty="0">
                <a:solidFill>
                  <a:srgbClr val="0000FF"/>
                </a:solidFill>
                <a:latin typeface="Times New Roman" pitchFamily="18" charset="0"/>
                <a:ea typeface="Calibri"/>
                <a:cs typeface="Times New Roman" pitchFamily="18" charset="0"/>
                <a:hlinkClick r:id="rId5"/>
              </a:rPr>
              <a:t>https://doi.org/10.1177%2F0003122418762291</a:t>
            </a:r>
            <a:endParaRPr lang="en-US" u="sng" dirty="0">
              <a:solidFill>
                <a:srgbClr val="0000FF"/>
              </a:solidFill>
              <a:latin typeface="Times New Roman" pitchFamily="18" charset="0"/>
              <a:ea typeface="Calibri"/>
              <a:cs typeface="Times New Roman" pitchFamily="18" charset="0"/>
            </a:endParaRPr>
          </a:p>
          <a:p>
            <a:pPr marL="457200" marR="0" indent="-457200">
              <a:lnSpc>
                <a:spcPct val="170000"/>
              </a:lnSpc>
              <a:spcBef>
                <a:spcPts val="0"/>
              </a:spcBef>
              <a:spcAft>
                <a:spcPts val="0"/>
              </a:spcAft>
            </a:pPr>
            <a:r>
              <a:rPr lang="en-US" sz="1600" dirty="0" err="1">
                <a:latin typeface="Times New Roman" pitchFamily="18" charset="0"/>
                <a:ea typeface="Calibri"/>
                <a:cs typeface="Times New Roman" pitchFamily="18" charset="0"/>
              </a:rPr>
              <a:t>Ghorbani</a:t>
            </a:r>
            <a:r>
              <a:rPr lang="en-US" sz="1600" dirty="0">
                <a:latin typeface="Times New Roman" pitchFamily="18" charset="0"/>
                <a:ea typeface="Calibri"/>
                <a:cs typeface="Times New Roman" pitchFamily="18" charset="0"/>
              </a:rPr>
              <a:t> </a:t>
            </a:r>
            <a:r>
              <a:rPr lang="en-US" sz="1600" dirty="0" err="1">
                <a:latin typeface="Times New Roman" pitchFamily="18" charset="0"/>
                <a:ea typeface="Calibri"/>
                <a:cs typeface="Times New Roman" pitchFamily="18" charset="0"/>
              </a:rPr>
              <a:t>Namvar</a:t>
            </a:r>
            <a:r>
              <a:rPr lang="en-US" sz="1600" dirty="0">
                <a:latin typeface="Times New Roman" pitchFamily="18" charset="0"/>
                <a:ea typeface="Calibri"/>
                <a:cs typeface="Times New Roman" pitchFamily="18" charset="0"/>
              </a:rPr>
              <a:t>, F., </a:t>
            </a:r>
            <a:r>
              <a:rPr lang="en-US" sz="1600" dirty="0" err="1">
                <a:latin typeface="Times New Roman" pitchFamily="18" charset="0"/>
                <a:ea typeface="Calibri"/>
                <a:cs typeface="Times New Roman" pitchFamily="18" charset="0"/>
              </a:rPr>
              <a:t>Beikzad</a:t>
            </a:r>
            <a:r>
              <a:rPr lang="en-US" sz="1600" dirty="0">
                <a:latin typeface="Times New Roman" pitchFamily="18" charset="0"/>
                <a:ea typeface="Calibri"/>
                <a:cs typeface="Times New Roman" pitchFamily="18" charset="0"/>
              </a:rPr>
              <a:t>, J., </a:t>
            </a:r>
            <a:r>
              <a:rPr lang="en-US" sz="1600" dirty="0" err="1">
                <a:latin typeface="Times New Roman" pitchFamily="18" charset="0"/>
                <a:ea typeface="Calibri"/>
                <a:cs typeface="Times New Roman" pitchFamily="18" charset="0"/>
              </a:rPr>
              <a:t>Nejad</a:t>
            </a:r>
            <a:r>
              <a:rPr lang="en-US" sz="1600" dirty="0">
                <a:latin typeface="Times New Roman" pitchFamily="18" charset="0"/>
                <a:ea typeface="Calibri"/>
                <a:cs typeface="Times New Roman" pitchFamily="18" charset="0"/>
              </a:rPr>
              <a:t> Irani, F. and </a:t>
            </a:r>
            <a:r>
              <a:rPr lang="en-US" sz="1600" dirty="0" err="1">
                <a:latin typeface="Times New Roman" pitchFamily="18" charset="0"/>
                <a:ea typeface="Calibri"/>
                <a:cs typeface="Times New Roman" pitchFamily="18" charset="0"/>
              </a:rPr>
              <a:t>Bohlouli</a:t>
            </a:r>
            <a:r>
              <a:rPr lang="en-US" sz="1600" dirty="0">
                <a:latin typeface="Times New Roman" pitchFamily="18" charset="0"/>
                <a:ea typeface="Calibri"/>
                <a:cs typeface="Times New Roman" pitchFamily="18" charset="0"/>
              </a:rPr>
              <a:t>, N., 2019. The Experience of Education Experts and Human Resources' Management in Upgrading the Professional Merits of Student-Teachers’ Training of </a:t>
            </a:r>
            <a:r>
              <a:rPr lang="en-US" sz="1600" dirty="0" err="1">
                <a:latin typeface="Times New Roman" pitchFamily="18" charset="0"/>
                <a:ea typeface="Calibri"/>
                <a:cs typeface="Times New Roman" pitchFamily="18" charset="0"/>
              </a:rPr>
              <a:t>Farhangian</a:t>
            </a:r>
            <a:r>
              <a:rPr lang="en-US" sz="1600" dirty="0">
                <a:latin typeface="Times New Roman" pitchFamily="18" charset="0"/>
                <a:ea typeface="Calibri"/>
                <a:cs typeface="Times New Roman" pitchFamily="18" charset="0"/>
              </a:rPr>
              <a:t> University (a Phenomenological Study). Education Strategies in Medical Sciences, 11(5), pp.144-151. </a:t>
            </a:r>
            <a:r>
              <a:rPr lang="en-US" sz="1600" dirty="0">
                <a:latin typeface="Times New Roman" pitchFamily="18" charset="0"/>
                <a:ea typeface="Calibri"/>
                <a:cs typeface="Times New Roman" pitchFamily="18" charset="0"/>
                <a:hlinkClick r:id="rId6"/>
              </a:rPr>
              <a:t>https://edcbmj.ir/article-1-1685-en.html</a:t>
            </a:r>
            <a:endParaRPr lang="en-US" sz="1600" dirty="0">
              <a:latin typeface="Times New Roman" pitchFamily="18" charset="0"/>
              <a:ea typeface="Calibri"/>
              <a:cs typeface="Times New Roman" pitchFamily="18" charset="0"/>
            </a:endParaRPr>
          </a:p>
          <a:p>
            <a:pPr marL="457200" marR="0" indent="-457200">
              <a:lnSpc>
                <a:spcPct val="170000"/>
              </a:lnSpc>
              <a:spcBef>
                <a:spcPts val="0"/>
              </a:spcBef>
              <a:spcAft>
                <a:spcPts val="0"/>
              </a:spcAft>
            </a:pPr>
            <a:r>
              <a:rPr lang="en-US" sz="1600" dirty="0">
                <a:latin typeface="Times New Roman" pitchFamily="18" charset="0"/>
                <a:ea typeface="Calibri"/>
                <a:cs typeface="Times New Roman" pitchFamily="18" charset="0"/>
              </a:rPr>
              <a:t>Randel, A. E., Galvin, B. M., Shore, L. M., Ehrhart, K. H., Chung, B. G., Dean, M. A., &amp; </a:t>
            </a:r>
            <a:r>
              <a:rPr lang="en-US" sz="1600" dirty="0" err="1">
                <a:latin typeface="Times New Roman" pitchFamily="18" charset="0"/>
                <a:ea typeface="Calibri"/>
                <a:cs typeface="Times New Roman" pitchFamily="18" charset="0"/>
              </a:rPr>
              <a:t>Kedharnath</a:t>
            </a:r>
            <a:r>
              <a:rPr lang="en-US" sz="1600" dirty="0">
                <a:latin typeface="Times New Roman" pitchFamily="18" charset="0"/>
                <a:ea typeface="Calibri"/>
                <a:cs typeface="Times New Roman" pitchFamily="18" charset="0"/>
              </a:rPr>
              <a:t>, U. (2018). Inclusive leadership: Realizing positive outcomes through belongingness and being valued for uniqueness. Human Resource Management Review, 28(2), 190-203. </a:t>
            </a:r>
            <a:r>
              <a:rPr lang="en-US" sz="1600" dirty="0">
                <a:latin typeface="Times New Roman" pitchFamily="18" charset="0"/>
                <a:ea typeface="Calibri"/>
                <a:cs typeface="Times New Roman" pitchFamily="18" charset="0"/>
                <a:hlinkClick r:id="rId7"/>
              </a:rPr>
              <a:t>https://doi.org/10.1016/j.hrmr.2017.07.002</a:t>
            </a:r>
            <a:endParaRPr lang="en-US" sz="1600" dirty="0">
              <a:latin typeface="Times New Roman" pitchFamily="18" charset="0"/>
              <a:ea typeface="Calibri"/>
              <a:cs typeface="Times New Roman" pitchFamily="18" charset="0"/>
            </a:endParaRPr>
          </a:p>
          <a:p>
            <a:pPr marL="457200" marR="0" indent="-457200">
              <a:lnSpc>
                <a:spcPct val="170000"/>
              </a:lnSpc>
              <a:spcBef>
                <a:spcPts val="0"/>
              </a:spcBef>
              <a:spcAft>
                <a:spcPts val="0"/>
              </a:spcAft>
            </a:pPr>
            <a:r>
              <a:rPr lang="en-US" sz="1600" dirty="0" err="1">
                <a:latin typeface="Times New Roman" pitchFamily="18" charset="0"/>
                <a:ea typeface="Calibri"/>
                <a:cs typeface="Times New Roman" pitchFamily="18" charset="0"/>
              </a:rPr>
              <a:t>Simeunović</a:t>
            </a:r>
            <a:r>
              <a:rPr lang="en-US" sz="1600" dirty="0">
                <a:latin typeface="Times New Roman" pitchFamily="18" charset="0"/>
                <a:ea typeface="Calibri"/>
                <a:cs typeface="Times New Roman" pitchFamily="18" charset="0"/>
              </a:rPr>
              <a:t>, N., </a:t>
            </a:r>
            <a:r>
              <a:rPr lang="en-US" sz="1600" dirty="0" err="1">
                <a:latin typeface="Times New Roman" pitchFamily="18" charset="0"/>
                <a:ea typeface="Calibri"/>
                <a:cs typeface="Times New Roman" pitchFamily="18" charset="0"/>
              </a:rPr>
              <a:t>Kamenko</a:t>
            </a:r>
            <a:r>
              <a:rPr lang="en-US" sz="1600" dirty="0">
                <a:latin typeface="Times New Roman" pitchFamily="18" charset="0"/>
                <a:ea typeface="Calibri"/>
                <a:cs typeface="Times New Roman" pitchFamily="18" charset="0"/>
              </a:rPr>
              <a:t>, I., </a:t>
            </a:r>
            <a:r>
              <a:rPr lang="en-US" sz="1600" dirty="0" err="1">
                <a:latin typeface="Times New Roman" pitchFamily="18" charset="0"/>
                <a:ea typeface="Calibri"/>
                <a:cs typeface="Times New Roman" pitchFamily="18" charset="0"/>
              </a:rPr>
              <a:t>Bugarski</a:t>
            </a:r>
            <a:r>
              <a:rPr lang="en-US" sz="1600" dirty="0">
                <a:latin typeface="Times New Roman" pitchFamily="18" charset="0"/>
                <a:ea typeface="Calibri"/>
                <a:cs typeface="Times New Roman" pitchFamily="18" charset="0"/>
              </a:rPr>
              <a:t>, V., Jovanović, M. and </a:t>
            </a:r>
            <a:r>
              <a:rPr lang="en-US" sz="1600" dirty="0" err="1">
                <a:latin typeface="Times New Roman" pitchFamily="18" charset="0"/>
                <a:ea typeface="Calibri"/>
                <a:cs typeface="Times New Roman" pitchFamily="18" charset="0"/>
              </a:rPr>
              <a:t>Lalić</a:t>
            </a:r>
            <a:r>
              <a:rPr lang="en-US" sz="1600" dirty="0">
                <a:latin typeface="Times New Roman" pitchFamily="18" charset="0"/>
                <a:ea typeface="Calibri"/>
                <a:cs typeface="Times New Roman" pitchFamily="18" charset="0"/>
              </a:rPr>
              <a:t>, B., 2017. Improving workforce scheduling using artificial neural networks model. Advances in Production Engineering &amp; Management, 12(4), pp.337-352.</a:t>
            </a:r>
          </a:p>
          <a:p>
            <a:pPr marL="457200" marR="0" indent="-457200">
              <a:lnSpc>
                <a:spcPct val="170000"/>
              </a:lnSpc>
              <a:spcBef>
                <a:spcPts val="0"/>
              </a:spcBef>
              <a:spcAft>
                <a:spcPts val="0"/>
              </a:spcAft>
            </a:pPr>
            <a:endParaRPr lang="en-US" sz="1600" dirty="0">
              <a:latin typeface="Times New Roman" pitchFamily="18" charset="0"/>
              <a:ea typeface="Calibri"/>
              <a:cs typeface="Times New Roman" pitchFamily="18" charset="0"/>
            </a:endParaRPr>
          </a:p>
          <a:p>
            <a:pPr>
              <a:lnSpc>
                <a:spcPct val="170000"/>
              </a:lnSpc>
            </a:pPr>
            <a:r>
              <a:rPr lang="en-US" dirty="0">
                <a:latin typeface="Times New Roman" pitchFamily="18" charset="0"/>
                <a:cs typeface="Times New Roman" pitchFamily="18" charset="0"/>
              </a:rPr>
              <a:t>Osborne, S. and Hammoud, M.S., 2017. Effective employee engagement in the workplace. International Journal of Applied Management and Technology, 16(1), p.4. </a:t>
            </a:r>
            <a:r>
              <a:rPr lang="en-US" dirty="0">
                <a:latin typeface="Times New Roman" pitchFamily="18" charset="0"/>
                <a:cs typeface="Times New Roman" pitchFamily="18" charset="0"/>
                <a:hlinkClick r:id="rId8"/>
              </a:rPr>
              <a:t>https://scholarworks.waldenu.edu/ijamt/vol16/iss1/4/</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5717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152401"/>
            <a:ext cx="7123080" cy="990600"/>
          </a:xfrm>
        </p:spPr>
        <p:txBody>
          <a:bodyPr>
            <a:normAutofit fontScale="90000"/>
          </a:bodyPr>
          <a:lstStyle/>
          <a:p>
            <a:pPr marL="0" marR="0" algn="ctr">
              <a:spcBef>
                <a:spcPts val="0"/>
              </a:spcBef>
              <a:spcAft>
                <a:spcPts val="0"/>
              </a:spcAft>
            </a:pPr>
            <a:r>
              <a:rPr lang="en-US" dirty="0">
                <a:latin typeface="Times New Roman"/>
                <a:ea typeface="Calibri"/>
                <a:cs typeface="Times New Roman"/>
              </a:rPr>
              <a:t/>
            </a:r>
            <a:br>
              <a:rPr lang="en-US" dirty="0">
                <a:latin typeface="Times New Roman"/>
                <a:ea typeface="Calibri"/>
                <a:cs typeface="Times New Roman"/>
              </a:rPr>
            </a:br>
            <a:r>
              <a:rPr lang="en-US" dirty="0">
                <a:latin typeface="Times New Roman"/>
                <a:ea typeface="Calibri"/>
                <a:cs typeface="Times New Roman"/>
              </a:rPr>
              <a:t>The Effectiveness of the Workforce Planning and HR Group</a:t>
            </a:r>
            <a:r>
              <a:rPr lang="en-US" sz="4000" dirty="0">
                <a:ea typeface="Calibri"/>
                <a:cs typeface="Times New Roman"/>
              </a:rPr>
              <a:t/>
            </a:r>
            <a:br>
              <a:rPr lang="en-US" sz="4000" dirty="0">
                <a:ea typeface="Calibri"/>
                <a:cs typeface="Times New Roman"/>
              </a:rPr>
            </a:br>
            <a:endParaRPr lang="en-US" dirty="0"/>
          </a:p>
        </p:txBody>
      </p:sp>
      <p:sp>
        <p:nvSpPr>
          <p:cNvPr id="3" name="Content Placeholder 2"/>
          <p:cNvSpPr>
            <a:spLocks noGrp="1"/>
          </p:cNvSpPr>
          <p:nvPr>
            <p:ph sz="half" idx="1"/>
          </p:nvPr>
        </p:nvSpPr>
        <p:spPr>
          <a:xfrm>
            <a:off x="381000" y="1143001"/>
            <a:ext cx="5029200" cy="5562599"/>
          </a:xfrm>
        </p:spPr>
        <p:txBody>
          <a:bodyPr>
            <a:noAutofit/>
          </a:bodyPr>
          <a:lstStyle/>
          <a:p>
            <a:pPr>
              <a:lnSpc>
                <a:spcPct val="220000"/>
              </a:lnSpc>
            </a:pPr>
            <a:r>
              <a:rPr lang="en-US" dirty="0">
                <a:latin typeface="Times New Roman" pitchFamily="18" charset="0"/>
                <a:cs typeface="Times New Roman" pitchFamily="18" charset="0"/>
              </a:rPr>
              <a:t>The work planning and HR group is pivotal for Ardco. </a:t>
            </a:r>
          </a:p>
          <a:p>
            <a:pPr>
              <a:lnSpc>
                <a:spcPct val="220000"/>
              </a:lnSpc>
            </a:pPr>
            <a:r>
              <a:rPr lang="en-US" dirty="0">
                <a:latin typeface="Times New Roman" pitchFamily="18" charset="0"/>
                <a:cs typeface="Times New Roman" pitchFamily="18" charset="0"/>
              </a:rPr>
              <a:t>First, the group is charged with understanding the HR data within the </a:t>
            </a:r>
            <a:r>
              <a:rPr lang="en-US" dirty="0" err="1">
                <a:latin typeface="Times New Roman" pitchFamily="18" charset="0"/>
                <a:cs typeface="Times New Roman" pitchFamily="18" charset="0"/>
              </a:rPr>
              <a:t>organisation</a:t>
            </a:r>
            <a:r>
              <a:rPr lang="en-US" dirty="0">
                <a:latin typeface="Times New Roman" pitchFamily="18" charset="0"/>
                <a:cs typeface="Times New Roman" pitchFamily="18" charset="0"/>
              </a:rPr>
              <a:t>. </a:t>
            </a:r>
          </a:p>
          <a:p>
            <a:pPr>
              <a:lnSpc>
                <a:spcPct val="220000"/>
              </a:lnSpc>
            </a:pPr>
            <a:r>
              <a:rPr lang="en-US" dirty="0">
                <a:latin typeface="Times New Roman" pitchFamily="18" charset="0"/>
                <a:cs typeface="Times New Roman" pitchFamily="18" charset="0"/>
              </a:rPr>
              <a:t>This allows the </a:t>
            </a:r>
            <a:r>
              <a:rPr lang="en-US" dirty="0" err="1">
                <a:latin typeface="Times New Roman" pitchFamily="18" charset="0"/>
                <a:cs typeface="Times New Roman" pitchFamily="18" charset="0"/>
              </a:rPr>
              <a:t>organisation</a:t>
            </a:r>
            <a:r>
              <a:rPr lang="en-US" dirty="0">
                <a:latin typeface="Times New Roman" pitchFamily="18" charset="0"/>
                <a:cs typeface="Times New Roman" pitchFamily="18" charset="0"/>
              </a:rPr>
              <a:t> the opportunity to focus on other areas of its business </a:t>
            </a:r>
          </a:p>
          <a:p>
            <a:pPr marL="0" indent="0">
              <a:lnSpc>
                <a:spcPct val="220000"/>
              </a:lnSpc>
              <a:buNone/>
            </a:pPr>
            <a:endParaRPr lang="en-US" sz="1400" dirty="0">
              <a:latin typeface="Times New Roman" pitchFamily="18" charset="0"/>
              <a:cs typeface="Times New Roman" pitchFamily="18" charset="0"/>
            </a:endParaRPr>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057400"/>
            <a:ext cx="3276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72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900" dirty="0">
                <a:solidFill>
                  <a:prstClr val="white"/>
                </a:solidFill>
                <a:latin typeface="Times New Roman"/>
                <a:ea typeface="Calibri"/>
                <a:cs typeface="Times New Roman"/>
              </a:rPr>
              <a:t>CONT: The Effectiveness of the Workforce Planning and HR Group</a:t>
            </a:r>
            <a:r>
              <a:rPr lang="en-US" sz="3600" dirty="0">
                <a:solidFill>
                  <a:prstClr val="white"/>
                </a:solidFill>
                <a:ea typeface="Calibri"/>
                <a:cs typeface="Times New Roman"/>
              </a:rPr>
              <a:t/>
            </a:r>
            <a:br>
              <a:rPr lang="en-US" sz="3600" dirty="0">
                <a:solidFill>
                  <a:prstClr val="white"/>
                </a:solidFill>
                <a:ea typeface="Calibri"/>
                <a:cs typeface="Times New Roman"/>
              </a:rPr>
            </a:br>
            <a:endParaRPr lang="en-US" dirty="0"/>
          </a:p>
        </p:txBody>
      </p:sp>
      <p:sp>
        <p:nvSpPr>
          <p:cNvPr id="3" name="Content Placeholder 2"/>
          <p:cNvSpPr>
            <a:spLocks noGrp="1"/>
          </p:cNvSpPr>
          <p:nvPr>
            <p:ph sz="half" idx="1"/>
          </p:nvPr>
        </p:nvSpPr>
        <p:spPr>
          <a:xfrm>
            <a:off x="685800" y="1524001"/>
            <a:ext cx="3794919" cy="4953000"/>
          </a:xfrm>
        </p:spPr>
        <p:txBody>
          <a:bodyPr>
            <a:normAutofit/>
          </a:bodyPr>
          <a:lstStyle/>
          <a:p>
            <a:r>
              <a:rPr lang="en-US" dirty="0">
                <a:latin typeface="Times New Roman" panose="02020603050405020304" pitchFamily="18" charset="0"/>
                <a:cs typeface="Times New Roman" panose="02020603050405020304" pitchFamily="18" charset="0"/>
              </a:rPr>
              <a:t>Second, the group engages in constructive work through annual meetings.</a:t>
            </a:r>
          </a:p>
          <a:p>
            <a:r>
              <a:rPr lang="en-US" dirty="0" err="1">
                <a:latin typeface="Times New Roman" panose="02020603050405020304" pitchFamily="18" charset="0"/>
                <a:cs typeface="Times New Roman" panose="02020603050405020304" pitchFamily="18" charset="0"/>
              </a:rPr>
              <a:t>Ardco</a:t>
            </a:r>
            <a:r>
              <a:rPr lang="en-US" dirty="0">
                <a:latin typeface="Times New Roman" panose="02020603050405020304" pitchFamily="18" charset="0"/>
                <a:cs typeface="Times New Roman" panose="02020603050405020304" pitchFamily="18" charset="0"/>
              </a:rPr>
              <a:t> that can fall into the complexities of bureaucracy and massive red tape (Carrigan et al., 2020, p. 47). </a:t>
            </a:r>
          </a:p>
          <a:p>
            <a:r>
              <a:rPr lang="en-US" dirty="0" err="1">
                <a:latin typeface="Times New Roman" panose="02020603050405020304" pitchFamily="18" charset="0"/>
                <a:cs typeface="Times New Roman" panose="02020603050405020304" pitchFamily="18" charset="0"/>
              </a:rPr>
              <a:t>Ardco</a:t>
            </a:r>
            <a:r>
              <a:rPr lang="en-US" dirty="0">
                <a:latin typeface="Times New Roman" panose="02020603050405020304" pitchFamily="18" charset="0"/>
                <a:cs typeface="Times New Roman" panose="02020603050405020304" pitchFamily="18" charset="0"/>
              </a:rPr>
              <a:t> can get the input of other </a:t>
            </a:r>
            <a:r>
              <a:rPr lang="en-US" dirty="0" err="1">
                <a:latin typeface="Times New Roman" panose="02020603050405020304" pitchFamily="18" charset="0"/>
                <a:cs typeface="Times New Roman" panose="02020603050405020304" pitchFamily="18" charset="0"/>
              </a:rPr>
              <a:t>organisational</a:t>
            </a:r>
            <a:r>
              <a:rPr lang="en-US" dirty="0">
                <a:latin typeface="Times New Roman" panose="02020603050405020304" pitchFamily="18" charset="0"/>
                <a:cs typeface="Times New Roman" panose="02020603050405020304" pitchFamily="18" charset="0"/>
              </a:rPr>
              <a:t> members </a:t>
            </a:r>
          </a:p>
          <a:p>
            <a:r>
              <a:rPr lang="en-US" dirty="0">
                <a:latin typeface="Times New Roman" panose="02020603050405020304" pitchFamily="18" charset="0"/>
                <a:cs typeface="Times New Roman" panose="02020603050405020304" pitchFamily="18" charset="0"/>
              </a:rPr>
              <a:t>The depth of ideas that are generated is improved.</a:t>
            </a:r>
          </a:p>
        </p:txBody>
      </p:sp>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133600"/>
            <a:ext cx="396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84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itchFamily="18" charset="0"/>
                <a:cs typeface="Times New Roman" pitchFamily="18" charset="0"/>
              </a:rPr>
              <a:t>CONT: The Effectiveness of the Workforce 					Planning and HR Group</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1009442" y="1807361"/>
            <a:ext cx="7296357" cy="4669639"/>
          </a:xfrm>
        </p:spPr>
        <p:txBody>
          <a:bodyPr>
            <a:noAutofit/>
          </a:bodyPr>
          <a:lstStyle/>
          <a:p>
            <a:r>
              <a:rPr lang="en-US" sz="2000" dirty="0">
                <a:latin typeface="Times New Roman" panose="02020603050405020304" pitchFamily="18" charset="0"/>
                <a:cs typeface="Times New Roman" panose="02020603050405020304" pitchFamily="18" charset="0"/>
              </a:rPr>
              <a:t>Third, the workforce planning and HR group comprise experts in human resources (</a:t>
            </a:r>
            <a:r>
              <a:rPr lang="en-US" sz="2000" dirty="0" err="1">
                <a:latin typeface="Times New Roman" panose="02020603050405020304" pitchFamily="18" charset="0"/>
                <a:cs typeface="Times New Roman" panose="02020603050405020304" pitchFamily="18" charset="0"/>
              </a:rPr>
              <a:t>Ghorbani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Namvar</a:t>
            </a:r>
            <a:r>
              <a:rPr lang="en-US" sz="2000" dirty="0">
                <a:latin typeface="Times New Roman" panose="02020603050405020304" pitchFamily="18" charset="0"/>
                <a:cs typeface="Times New Roman" panose="02020603050405020304" pitchFamily="18" charset="0"/>
              </a:rPr>
              <a:t> et al., 2019, p.1).  </a:t>
            </a:r>
          </a:p>
          <a:p>
            <a:r>
              <a:rPr lang="en-US" sz="2000" dirty="0">
                <a:latin typeface="Times New Roman" panose="02020603050405020304" pitchFamily="18" charset="0"/>
                <a:cs typeface="Times New Roman" panose="02020603050405020304" pitchFamily="18" charset="0"/>
              </a:rPr>
              <a:t>Hiring experts is beneficial since they have </a:t>
            </a:r>
            <a:r>
              <a:rPr lang="en-US" sz="2000" dirty="0" err="1">
                <a:latin typeface="Times New Roman" panose="02020603050405020304" pitchFamily="18" charset="0"/>
                <a:cs typeface="Times New Roman" panose="02020603050405020304" pitchFamily="18" charset="0"/>
              </a:rPr>
              <a:t>specialised</a:t>
            </a:r>
            <a:r>
              <a:rPr lang="en-US" sz="2000" dirty="0">
                <a:latin typeface="Times New Roman" panose="02020603050405020304" pitchFamily="18" charset="0"/>
                <a:cs typeface="Times New Roman" panose="02020603050405020304" pitchFamily="18" charset="0"/>
              </a:rPr>
              <a:t> knowledge in the topic area and are thus likely to produce the best results (</a:t>
            </a:r>
            <a:r>
              <a:rPr lang="en-US" sz="2000" dirty="0" err="1">
                <a:latin typeface="Times New Roman" panose="02020603050405020304" pitchFamily="18" charset="0"/>
                <a:cs typeface="Times New Roman" panose="02020603050405020304" pitchFamily="18" charset="0"/>
              </a:rPr>
              <a:t>Quadlin</a:t>
            </a:r>
            <a:r>
              <a:rPr lang="en-US" sz="2000" dirty="0">
                <a:latin typeface="Times New Roman" panose="02020603050405020304" pitchFamily="18" charset="0"/>
                <a:cs typeface="Times New Roman" panose="02020603050405020304" pitchFamily="18" charset="0"/>
              </a:rPr>
              <a:t>, 2018, p.343). </a:t>
            </a:r>
          </a:p>
          <a:p>
            <a:r>
              <a:rPr lang="en-US" sz="2000" dirty="0">
                <a:latin typeface="Times New Roman" panose="02020603050405020304" pitchFamily="18" charset="0"/>
                <a:cs typeface="Times New Roman" panose="02020603050405020304" pitchFamily="18" charset="0"/>
              </a:rPr>
              <a:t>Fourth, the group discusses any upcoming technologies in the industry. </a:t>
            </a:r>
          </a:p>
        </p:txBody>
      </p:sp>
    </p:spTree>
    <p:extLst>
      <p:ext uri="{BB962C8B-B14F-4D97-AF65-F5344CB8AC3E}">
        <p14:creationId xmlns:p14="http://schemas.microsoft.com/office/powerpoint/2010/main" val="118261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533400"/>
            <a:ext cx="7123080" cy="685801"/>
          </a:xfrm>
        </p:spPr>
        <p:txBody>
          <a:bodyPr/>
          <a:lstStyle/>
          <a:p>
            <a:pPr marL="0" marR="0" algn="ctr">
              <a:lnSpc>
                <a:spcPct val="150000"/>
              </a:lnSpc>
              <a:spcBef>
                <a:spcPts val="0"/>
              </a:spcBef>
              <a:spcAft>
                <a:spcPts val="0"/>
              </a:spcAft>
            </a:pPr>
            <a:r>
              <a:rPr lang="en-US" sz="2800" dirty="0">
                <a:latin typeface="Times New Roman"/>
                <a:ea typeface="Calibri"/>
                <a:cs typeface="Times New Roman"/>
              </a:rPr>
              <a:t>Importance of employing a workforce planning and HR group</a:t>
            </a:r>
            <a:r>
              <a:rPr lang="en-US" sz="2800" dirty="0">
                <a:latin typeface="Calibri"/>
                <a:ea typeface="Calibri"/>
                <a:cs typeface="Times New Roman"/>
              </a:rPr>
              <a:t/>
            </a:r>
            <a:br>
              <a:rPr lang="en-US" sz="2800" dirty="0">
                <a:latin typeface="Calibri"/>
                <a:ea typeface="Calibri"/>
                <a:cs typeface="Times New Roman"/>
              </a:rPr>
            </a:br>
            <a:endParaRPr lang="en-US" dirty="0"/>
          </a:p>
        </p:txBody>
      </p:sp>
      <p:sp>
        <p:nvSpPr>
          <p:cNvPr id="3" name="Content Placeholder 2"/>
          <p:cNvSpPr>
            <a:spLocks noGrp="1"/>
          </p:cNvSpPr>
          <p:nvPr>
            <p:ph sz="half" idx="1"/>
          </p:nvPr>
        </p:nvSpPr>
        <p:spPr>
          <a:xfrm>
            <a:off x="1009442" y="1371601"/>
            <a:ext cx="4019758" cy="4953000"/>
          </a:xfrm>
        </p:spPr>
        <p:txBody>
          <a:bodyPr>
            <a:normAutofit fontScale="92500"/>
          </a:bodyPr>
          <a:lstStyle/>
          <a:p>
            <a:pPr>
              <a:lnSpc>
                <a:spcPct val="160000"/>
              </a:lnSpc>
            </a:pPr>
            <a:r>
              <a:rPr lang="en-US" sz="2000" dirty="0">
                <a:latin typeface="Times New Roman" pitchFamily="18" charset="0"/>
                <a:cs typeface="Times New Roman" pitchFamily="18" charset="0"/>
              </a:rPr>
              <a:t>The workforce planning group performs the critical role of </a:t>
            </a:r>
            <a:r>
              <a:rPr lang="en-US" sz="2000" dirty="0" err="1">
                <a:latin typeface="Times New Roman" pitchFamily="18" charset="0"/>
                <a:cs typeface="Times New Roman" pitchFamily="18" charset="0"/>
              </a:rPr>
              <a:t>analysing</a:t>
            </a:r>
            <a:r>
              <a:rPr lang="en-US" sz="2000" dirty="0">
                <a:latin typeface="Times New Roman" pitchFamily="18" charset="0"/>
                <a:cs typeface="Times New Roman" pitchFamily="18" charset="0"/>
              </a:rPr>
              <a:t> the job capabilities</a:t>
            </a:r>
          </a:p>
          <a:p>
            <a:pPr>
              <a:lnSpc>
                <a:spcPct val="160000"/>
              </a:lnSpc>
            </a:pPr>
            <a:r>
              <a:rPr lang="en-US" sz="2000" dirty="0">
                <a:latin typeface="Times New Roman" pitchFamily="18" charset="0"/>
                <a:cs typeface="Times New Roman" pitchFamily="18" charset="0"/>
              </a:rPr>
              <a:t>The first benefit of having such a group is that it incorporates employees that can meet the </a:t>
            </a:r>
            <a:r>
              <a:rPr lang="en-US" sz="2000" dirty="0" err="1">
                <a:latin typeface="Times New Roman" pitchFamily="18" charset="0"/>
                <a:cs typeface="Times New Roman" pitchFamily="18" charset="0"/>
              </a:rPr>
              <a:t>organisational</a:t>
            </a:r>
            <a:r>
              <a:rPr lang="en-US" sz="2000" dirty="0">
                <a:latin typeface="Times New Roman" pitchFamily="18" charset="0"/>
                <a:cs typeface="Times New Roman" pitchFamily="18" charset="0"/>
              </a:rPr>
              <a:t> objectives (Osborne &amp; Hammoud, 2017, p.53)</a:t>
            </a:r>
          </a:p>
          <a:p>
            <a:pPr>
              <a:lnSpc>
                <a:spcPct val="160000"/>
              </a:lnSpc>
            </a:pPr>
            <a:r>
              <a:rPr lang="en-US" sz="2000" dirty="0">
                <a:latin typeface="Times New Roman" pitchFamily="18" charset="0"/>
                <a:cs typeface="Times New Roman" pitchFamily="18" charset="0"/>
              </a:rPr>
              <a:t>The employees' productivity levels rise drastically.</a:t>
            </a:r>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133600"/>
            <a:ext cx="3352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66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prstClr val="white"/>
                </a:solidFill>
                <a:latin typeface="Times New Roman"/>
                <a:ea typeface="Calibri"/>
                <a:cs typeface="Times New Roman"/>
              </a:rPr>
              <a:t>CONT: Importance of employing a workforce planning and HR group</a:t>
            </a:r>
            <a:r>
              <a:rPr lang="en-US" sz="2800" dirty="0">
                <a:solidFill>
                  <a:prstClr val="white"/>
                </a:solidFill>
                <a:latin typeface="Calibri"/>
                <a:ea typeface="Calibri"/>
                <a:cs typeface="Times New Roman"/>
              </a:rPr>
              <a:t/>
            </a:r>
            <a:br>
              <a:rPr lang="en-US" sz="2800" dirty="0">
                <a:solidFill>
                  <a:prstClr val="white"/>
                </a:solidFill>
                <a:latin typeface="Calibri"/>
                <a:ea typeface="Calibri"/>
                <a:cs typeface="Times New Roman"/>
              </a:rPr>
            </a:br>
            <a:endParaRPr lang="en-US" dirty="0"/>
          </a:p>
        </p:txBody>
      </p:sp>
      <p:sp>
        <p:nvSpPr>
          <p:cNvPr id="3" name="Content Placeholder 2"/>
          <p:cNvSpPr>
            <a:spLocks noGrp="1"/>
          </p:cNvSpPr>
          <p:nvPr>
            <p:ph sz="half" idx="1"/>
          </p:nvPr>
        </p:nvSpPr>
        <p:spPr>
          <a:xfrm>
            <a:off x="1009442" y="1809749"/>
            <a:ext cx="3471277" cy="4514851"/>
          </a:xfrm>
        </p:spPr>
        <p:txBody>
          <a:bodyPr>
            <a:normAutofit fontScale="92500" lnSpcReduction="10000"/>
          </a:bodyPr>
          <a:lstStyle/>
          <a:p>
            <a:pPr>
              <a:lnSpc>
                <a:spcPct val="150000"/>
              </a:lnSpc>
            </a:pPr>
            <a:r>
              <a:rPr lang="en-US" sz="2000" dirty="0">
                <a:latin typeface="Times New Roman" pitchFamily="18" charset="0"/>
                <a:cs typeface="Times New Roman" pitchFamily="18" charset="0"/>
              </a:rPr>
              <a:t>The second benefit is that it gives the leaders reliable information about workforce risks. </a:t>
            </a:r>
          </a:p>
          <a:p>
            <a:pPr>
              <a:lnSpc>
                <a:spcPct val="150000"/>
              </a:lnSpc>
            </a:pPr>
            <a:r>
              <a:rPr lang="en-US" sz="2000" dirty="0">
                <a:latin typeface="Times New Roman" pitchFamily="18" charset="0"/>
                <a:cs typeface="Times New Roman" pitchFamily="18" charset="0"/>
              </a:rPr>
              <a:t>Adequate information allows proper risk management </a:t>
            </a:r>
          </a:p>
          <a:p>
            <a:pPr>
              <a:lnSpc>
                <a:spcPct val="150000"/>
              </a:lnSpc>
            </a:pPr>
            <a:r>
              <a:rPr lang="en-US" sz="2000" dirty="0">
                <a:latin typeface="Times New Roman" pitchFamily="18" charset="0"/>
                <a:cs typeface="Times New Roman" pitchFamily="18" charset="0"/>
              </a:rPr>
              <a:t>This reduces the overall risk the business is exposed to, reducing dissatisfaction and complacency</a:t>
            </a:r>
          </a:p>
        </p:txBody>
      </p:sp>
      <p:pic>
        <p:nvPicPr>
          <p:cNvPr id="409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209800"/>
            <a:ext cx="3505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18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5"/>
            <a:ext cx="7123080" cy="619676"/>
          </a:xfrm>
        </p:spPr>
        <p:txBody>
          <a:bodyPr/>
          <a:lstStyle/>
          <a:p>
            <a:pPr algn="ctr"/>
            <a:r>
              <a:rPr lang="en-US" dirty="0">
                <a:solidFill>
                  <a:prstClr val="white"/>
                </a:solidFill>
                <a:latin typeface="Times New Roman"/>
                <a:ea typeface="Calibri"/>
                <a:cs typeface="Times New Roman"/>
              </a:rPr>
              <a:t>CONT: Importance of employing a workforce planning and HR group</a:t>
            </a:r>
            <a:r>
              <a:rPr lang="en-US" sz="2800" dirty="0">
                <a:solidFill>
                  <a:prstClr val="white"/>
                </a:solidFill>
                <a:latin typeface="Calibri"/>
                <a:ea typeface="Calibri"/>
                <a:cs typeface="Times New Roman"/>
              </a:rPr>
              <a:t/>
            </a:r>
            <a:br>
              <a:rPr lang="en-US" sz="2800" dirty="0">
                <a:solidFill>
                  <a:prstClr val="white"/>
                </a:solidFill>
                <a:latin typeface="Calibri"/>
                <a:ea typeface="Calibri"/>
                <a:cs typeface="Times New Roman"/>
              </a:rPr>
            </a:br>
            <a:endParaRPr lang="en-US" dirty="0"/>
          </a:p>
        </p:txBody>
      </p:sp>
      <p:sp>
        <p:nvSpPr>
          <p:cNvPr id="3" name="Content Placeholder 2"/>
          <p:cNvSpPr>
            <a:spLocks noGrp="1"/>
          </p:cNvSpPr>
          <p:nvPr>
            <p:ph sz="half" idx="1"/>
          </p:nvPr>
        </p:nvSpPr>
        <p:spPr>
          <a:xfrm>
            <a:off x="609600" y="1295401"/>
            <a:ext cx="5105399" cy="5333999"/>
          </a:xfrm>
        </p:spPr>
        <p:txBody>
          <a:bodyPr>
            <a:noAutofit/>
          </a:bodyPr>
          <a:lstStyle/>
          <a:p>
            <a:pPr>
              <a:lnSpc>
                <a:spcPct val="150000"/>
              </a:lnSpc>
            </a:pPr>
            <a:r>
              <a:rPr lang="en-US" sz="2000" dirty="0">
                <a:latin typeface="Times New Roman" pitchFamily="18" charset="0"/>
                <a:cs typeface="Times New Roman" pitchFamily="18" charset="0"/>
              </a:rPr>
              <a:t>The group is also vital due to its role in helping the </a:t>
            </a:r>
            <a:r>
              <a:rPr lang="en-US" sz="2000" dirty="0" err="1">
                <a:latin typeface="Times New Roman" pitchFamily="18" charset="0"/>
                <a:cs typeface="Times New Roman" pitchFamily="18" charset="0"/>
              </a:rPr>
              <a:t>organisation</a:t>
            </a:r>
            <a:r>
              <a:rPr lang="en-US" sz="2000" dirty="0">
                <a:latin typeface="Times New Roman" pitchFamily="18" charset="0"/>
                <a:cs typeface="Times New Roman" pitchFamily="18" charset="0"/>
              </a:rPr>
              <a:t> retain its employees. </a:t>
            </a:r>
          </a:p>
          <a:p>
            <a:pPr>
              <a:lnSpc>
                <a:spcPct val="150000"/>
              </a:lnSpc>
            </a:pPr>
            <a:r>
              <a:rPr lang="en-US" sz="2000" dirty="0">
                <a:latin typeface="Times New Roman" pitchFamily="18" charset="0"/>
                <a:cs typeface="Times New Roman" pitchFamily="18" charset="0"/>
              </a:rPr>
              <a:t>Such data can be in the form of increased demand of the employees. </a:t>
            </a:r>
          </a:p>
          <a:p>
            <a:pPr>
              <a:lnSpc>
                <a:spcPct val="150000"/>
              </a:lnSpc>
            </a:pPr>
            <a:r>
              <a:rPr lang="en-US" sz="2000" dirty="0">
                <a:latin typeface="Times New Roman" pitchFamily="18" charset="0"/>
                <a:cs typeface="Times New Roman" pitchFamily="18" charset="0"/>
              </a:rPr>
              <a:t>Further, retaining employees for extended periods increases their awareness of the company and its culture (Randel et al., 2018, p.201).</a:t>
            </a:r>
          </a:p>
        </p:txBody>
      </p:sp>
      <p:pic>
        <p:nvPicPr>
          <p:cNvPr id="5122"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057400"/>
            <a:ext cx="3048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18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prstClr val="white"/>
                </a:solidFill>
                <a:latin typeface="Times New Roman"/>
                <a:ea typeface="Calibri"/>
                <a:cs typeface="Times New Roman"/>
              </a:rPr>
              <a:t>CONT: Importance of employing a workforce planning and HR group</a:t>
            </a:r>
            <a:r>
              <a:rPr lang="en-US" sz="2800" dirty="0">
                <a:solidFill>
                  <a:prstClr val="white"/>
                </a:solidFill>
                <a:latin typeface="Calibri"/>
                <a:ea typeface="Calibri"/>
                <a:cs typeface="Times New Roman"/>
              </a:rPr>
              <a:t/>
            </a:r>
            <a:br>
              <a:rPr lang="en-US" sz="2800" dirty="0">
                <a:solidFill>
                  <a:prstClr val="white"/>
                </a:solidFill>
                <a:latin typeface="Calibri"/>
                <a:ea typeface="Calibri"/>
                <a:cs typeface="Times New Roman"/>
              </a:rPr>
            </a:br>
            <a:endParaRPr lang="en-US" dirty="0"/>
          </a:p>
        </p:txBody>
      </p:sp>
      <p:sp>
        <p:nvSpPr>
          <p:cNvPr id="3" name="Content Placeholder 2"/>
          <p:cNvSpPr>
            <a:spLocks noGrp="1"/>
          </p:cNvSpPr>
          <p:nvPr>
            <p:ph sz="half" idx="1"/>
          </p:nvPr>
        </p:nvSpPr>
        <p:spPr>
          <a:xfrm>
            <a:off x="1009442" y="1809749"/>
            <a:ext cx="3714958" cy="4591051"/>
          </a:xfrm>
        </p:spPr>
        <p:txBody>
          <a:bodyPr>
            <a:noAutofit/>
          </a:bodyPr>
          <a:lstStyle/>
          <a:p>
            <a:r>
              <a:rPr lang="en-US" sz="2000" dirty="0">
                <a:latin typeface="Times New Roman" pitchFamily="18" charset="0"/>
                <a:cs typeface="Times New Roman" pitchFamily="18" charset="0"/>
              </a:rPr>
              <a:t>It prevents delays in the production process and improves the company's service delivery (</a:t>
            </a:r>
            <a:r>
              <a:rPr lang="en-US" sz="2000" dirty="0" err="1">
                <a:latin typeface="Times New Roman" pitchFamily="18" charset="0"/>
                <a:cs typeface="Times New Roman" pitchFamily="18" charset="0"/>
              </a:rPr>
              <a:t>Simeunović</a:t>
            </a:r>
            <a:r>
              <a:rPr lang="en-US" sz="2000" dirty="0">
                <a:latin typeface="Times New Roman" pitchFamily="18" charset="0"/>
                <a:cs typeface="Times New Roman" pitchFamily="18" charset="0"/>
              </a:rPr>
              <a:t> et al., 2017, p.337).</a:t>
            </a:r>
          </a:p>
          <a:p>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specialised</a:t>
            </a:r>
            <a:r>
              <a:rPr lang="en-US" sz="2000" dirty="0">
                <a:latin typeface="Times New Roman" pitchFamily="18" charset="0"/>
                <a:cs typeface="Times New Roman" pitchFamily="18" charset="0"/>
              </a:rPr>
              <a:t> employees have the needed skills to address various issues</a:t>
            </a:r>
          </a:p>
          <a:p>
            <a:r>
              <a:rPr lang="en-US" sz="2000" dirty="0">
                <a:latin typeface="Times New Roman" pitchFamily="18" charset="0"/>
                <a:cs typeface="Times New Roman" pitchFamily="18" charset="0"/>
              </a:rPr>
              <a:t>The company’s productivity and performance is improved</a:t>
            </a:r>
          </a:p>
        </p:txBody>
      </p:sp>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5400" y="1981201"/>
            <a:ext cx="3429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66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prstClr val="white"/>
                </a:solidFill>
                <a:latin typeface="Times New Roman"/>
                <a:ea typeface="Calibri"/>
                <a:cs typeface="Times New Roman"/>
              </a:rPr>
              <a:t>Areas they have done well </a:t>
            </a:r>
            <a:r>
              <a:rPr lang="en-US" sz="2800" dirty="0">
                <a:solidFill>
                  <a:prstClr val="white"/>
                </a:solidFill>
                <a:latin typeface="Calibri"/>
                <a:ea typeface="Calibri"/>
                <a:cs typeface="Times New Roman"/>
              </a:rPr>
              <a:t/>
            </a:r>
            <a:br>
              <a:rPr lang="en-US" sz="2800" dirty="0">
                <a:solidFill>
                  <a:prstClr val="white"/>
                </a:solidFill>
                <a:latin typeface="Calibri"/>
                <a:ea typeface="Calibri"/>
                <a:cs typeface="Times New Roman"/>
              </a:rPr>
            </a:br>
            <a:endParaRPr lang="en-US" dirty="0"/>
          </a:p>
        </p:txBody>
      </p:sp>
      <p:sp>
        <p:nvSpPr>
          <p:cNvPr id="3" name="Content Placeholder 2"/>
          <p:cNvSpPr>
            <a:spLocks noGrp="1"/>
          </p:cNvSpPr>
          <p:nvPr>
            <p:ph sz="half" idx="1"/>
          </p:nvPr>
        </p:nvSpPr>
        <p:spPr>
          <a:xfrm>
            <a:off x="1009442" y="1371600"/>
            <a:ext cx="3943558" cy="5257799"/>
          </a:xfrm>
        </p:spPr>
        <p:txBody>
          <a:bodyPr>
            <a:noAutofit/>
          </a:bodyPr>
          <a:lstStyle/>
          <a:p>
            <a:pPr>
              <a:lnSpc>
                <a:spcPct val="150000"/>
              </a:lnSpc>
            </a:pPr>
            <a:r>
              <a:rPr lang="en-US" sz="2000" dirty="0" err="1">
                <a:latin typeface="Times New Roman" panose="02020603050405020304" pitchFamily="18" charset="0"/>
                <a:cs typeface="Times New Roman" panose="02020603050405020304" pitchFamily="18" charset="0"/>
              </a:rPr>
              <a:t>Ardco</a:t>
            </a:r>
            <a:r>
              <a:rPr lang="en-US" sz="2000" dirty="0">
                <a:latin typeface="Times New Roman" panose="02020603050405020304" pitchFamily="18" charset="0"/>
                <a:cs typeface="Times New Roman" panose="02020603050405020304" pitchFamily="18" charset="0"/>
              </a:rPr>
              <a:t> determined the appropriate wage adjustment to increase employee retention. </a:t>
            </a:r>
          </a:p>
          <a:p>
            <a:pPr>
              <a:lnSpc>
                <a:spcPct val="150000"/>
              </a:lnSpc>
            </a:pPr>
            <a:r>
              <a:rPr lang="en-US" sz="2000" dirty="0">
                <a:latin typeface="Times New Roman" panose="02020603050405020304" pitchFamily="18" charset="0"/>
                <a:cs typeface="Times New Roman" panose="02020603050405020304" pitchFamily="18" charset="0"/>
              </a:rPr>
              <a:t>The company made the prudent decision in its salaries to maintain harmony with industry standards.</a:t>
            </a:r>
          </a:p>
          <a:p>
            <a:pPr>
              <a:lnSpc>
                <a:spcPct val="150000"/>
              </a:lnSpc>
            </a:pPr>
            <a:r>
              <a:rPr lang="en-US" sz="2000" dirty="0">
                <a:latin typeface="Times New Roman" panose="02020603050405020304" pitchFamily="18" charset="0"/>
                <a:cs typeface="Times New Roman" panose="02020603050405020304" pitchFamily="18" charset="0"/>
              </a:rPr>
              <a:t>This led to the increased willingness of bakers to join the </a:t>
            </a:r>
            <a:r>
              <a:rPr lang="en-US" sz="2000" dirty="0" err="1">
                <a:latin typeface="Times New Roman" panose="02020603050405020304" pitchFamily="18" charset="0"/>
                <a:cs typeface="Times New Roman" panose="02020603050405020304" pitchFamily="18" charset="0"/>
              </a:rPr>
              <a:t>companya</a:t>
            </a:r>
            <a:endParaRPr lang="en-US" sz="2000" dirty="0">
              <a:latin typeface="Times New Roman" panose="02020603050405020304" pitchFamily="18" charset="0"/>
              <a:cs typeface="Times New Roman" panose="02020603050405020304" pitchFamily="18" charset="0"/>
            </a:endParaRPr>
          </a:p>
        </p:txBody>
      </p:sp>
      <p:pic>
        <p:nvPicPr>
          <p:cNvPr id="717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05000"/>
            <a:ext cx="373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18206"/>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TM02455519[[fn=Winter]]</Template>
  <TotalTime>0</TotalTime>
  <Words>2081</Words>
  <Application>Microsoft Office PowerPoint</Application>
  <PresentationFormat>On-screen Show (4:3)</PresentationFormat>
  <Paragraphs>91</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Winter</vt:lpstr>
      <vt:lpstr>Human Resource Management Strategies</vt:lpstr>
      <vt:lpstr> The Effectiveness of the Workforce Planning and HR Group </vt:lpstr>
      <vt:lpstr>CONT: The Effectiveness of the Workforce Planning and HR Group </vt:lpstr>
      <vt:lpstr>CONT: The Effectiveness of the Workforce      Planning and HR Group </vt:lpstr>
      <vt:lpstr>Importance of employing a workforce planning and HR group </vt:lpstr>
      <vt:lpstr>CONT: Importance of employing a workforce planning and HR group </vt:lpstr>
      <vt:lpstr>CONT: Importance of employing a workforce planning and HR group </vt:lpstr>
      <vt:lpstr>CONT: Importance of employing a workforce planning and HR group </vt:lpstr>
      <vt:lpstr>Areas they have done well  </vt:lpstr>
      <vt:lpstr>Areas to improve on </vt:lpstr>
      <vt:lpstr>CONT: Areas to improve on </vt:lpstr>
      <vt:lpstr>Evaluation of the Initiative</vt:lpstr>
      <vt:lpstr>The European Market</vt:lpstr>
      <vt:lpstr>Reference List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2021-12-16T12:33:10Z</dcterms:created>
  <dcterms:modified xsi:type="dcterms:W3CDTF">2022-01-10T11:00:48Z</dcterms:modified>
</cp:coreProperties>
</file>