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Women, Media, Sexual Assault, and Eating </a:t>
            </a:r>
            <a:r>
              <a:rPr lang="en-US" dirty="0" smtClean="0"/>
              <a:t>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338373"/>
          </a:xfrm>
        </p:spPr>
        <p:txBody>
          <a:bodyPr>
            <a:normAutofit/>
          </a:bodyPr>
          <a:lstStyle/>
          <a:p>
            <a:r>
              <a:rPr lang="en-US" dirty="0" smtClean="0"/>
              <a:t>Name</a:t>
            </a:r>
          </a:p>
          <a:p>
            <a:r>
              <a:rPr lang="en-US" dirty="0" smtClean="0"/>
              <a:t>Class</a:t>
            </a:r>
          </a:p>
          <a:p>
            <a:r>
              <a:rPr lang="en-US" dirty="0" smtClean="0"/>
              <a:t>Professor</a:t>
            </a:r>
          </a:p>
          <a:p>
            <a:r>
              <a:rPr lang="en-US" dirty="0" smtClean="0"/>
              <a:t>November 21, 2015</a:t>
            </a:r>
          </a:p>
        </p:txBody>
      </p:sp>
    </p:spTree>
    <p:extLst>
      <p:ext uri="{BB962C8B-B14F-4D97-AF65-F5344CB8AC3E}">
        <p14:creationId xmlns:p14="http://schemas.microsoft.com/office/powerpoint/2010/main" val="245538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527" y="2015732"/>
            <a:ext cx="5820078" cy="39496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According to the National </a:t>
            </a:r>
            <a:r>
              <a:rPr lang="en-US" dirty="0"/>
              <a:t>Sexual Violence Resource Center </a:t>
            </a:r>
            <a:r>
              <a:rPr lang="en-US" dirty="0" smtClean="0"/>
              <a:t>“</a:t>
            </a:r>
            <a:r>
              <a:rPr lang="en-US" dirty="0"/>
              <a:t>one in five women” will be raped in their lifetime </a:t>
            </a:r>
            <a:r>
              <a:rPr lang="en-US" dirty="0" smtClean="0"/>
              <a:t>and </a:t>
            </a:r>
            <a:r>
              <a:rPr lang="en-US" dirty="0"/>
              <a:t>a total of “91% of victims of rape and sexual assault are female” </a:t>
            </a:r>
            <a:r>
              <a:rPr lang="en-US" dirty="0" smtClean="0"/>
              <a:t>(</a:t>
            </a:r>
            <a:r>
              <a:rPr lang="en-US" dirty="0" err="1" smtClean="0"/>
              <a:t>Mernissi</a:t>
            </a:r>
            <a:r>
              <a:rPr lang="en-US" dirty="0" smtClean="0"/>
              <a:t>, 2002)</a:t>
            </a:r>
          </a:p>
          <a:p>
            <a:r>
              <a:rPr lang="en-US" dirty="0"/>
              <a:t>90% of those diagnosed with eating disorders are </a:t>
            </a:r>
            <a:r>
              <a:rPr lang="en-US" dirty="0" smtClean="0"/>
              <a:t>female</a:t>
            </a:r>
          </a:p>
          <a:p>
            <a:r>
              <a:rPr lang="en-US" dirty="0"/>
              <a:t>29%-64% of women with eating disorders </a:t>
            </a:r>
            <a:r>
              <a:rPr lang="en-US" dirty="0" smtClean="0"/>
              <a:t>reported </a:t>
            </a:r>
            <a:r>
              <a:rPr lang="en-US" dirty="0"/>
              <a:t>experiencing childhood sexual </a:t>
            </a:r>
            <a:r>
              <a:rPr lang="en-US" dirty="0" smtClean="0"/>
              <a:t>abuse and </a:t>
            </a:r>
            <a:r>
              <a:rPr lang="en-US" dirty="0"/>
              <a:t>11%-27% have been raped at some point in their </a:t>
            </a:r>
            <a:r>
              <a:rPr lang="en-US" dirty="0" smtClean="0"/>
              <a:t>lives (</a:t>
            </a:r>
            <a:r>
              <a:rPr lang="en-US" dirty="0" err="1" smtClean="0"/>
              <a:t>Harned</a:t>
            </a:r>
            <a:r>
              <a:rPr lang="en-US" dirty="0" smtClean="0"/>
              <a:t> &amp; Fitzgerald, 2012)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903" y="2360022"/>
            <a:ext cx="4558738" cy="302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5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 Perpetuation of violence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4471" y="1980898"/>
            <a:ext cx="5166935" cy="407155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</a:t>
            </a:r>
            <a:r>
              <a:rPr lang="en-US" dirty="0"/>
              <a:t>women have been violated and face emotional trauma following that sexual assault, their emotional strength and resilience becomes compromised, making them even more vulnerable to the pressure of the </a:t>
            </a:r>
            <a:r>
              <a:rPr lang="en-US" dirty="0" smtClean="0"/>
              <a:t>media</a:t>
            </a:r>
          </a:p>
          <a:p>
            <a:r>
              <a:rPr lang="en-US" dirty="0" smtClean="0"/>
              <a:t>The media promotes the perpetuation of violence against women by showing it as a regular activity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media on a woman’s already shattered esteem will likely assist in driving a woman to an eating </a:t>
            </a:r>
            <a:r>
              <a:rPr lang="en-US" dirty="0" smtClean="0"/>
              <a:t>disorder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355" y="2276988"/>
            <a:ext cx="4939861" cy="327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 between sexual assault and eating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854" y="1998315"/>
            <a:ext cx="5654614" cy="4045434"/>
          </a:xfrm>
        </p:spPr>
        <p:txBody>
          <a:bodyPr>
            <a:normAutofit/>
          </a:bodyPr>
          <a:lstStyle/>
          <a:p>
            <a:r>
              <a:rPr lang="en-US" dirty="0"/>
              <a:t>Emotional responses to sexual trauma and assault oftentimes result in eating </a:t>
            </a:r>
            <a:r>
              <a:rPr lang="en-US" dirty="0" smtClean="0"/>
              <a:t>disorders</a:t>
            </a:r>
          </a:p>
          <a:p>
            <a:r>
              <a:rPr lang="en-US" dirty="0" smtClean="0"/>
              <a:t>When </a:t>
            </a:r>
            <a:r>
              <a:rPr lang="en-US" dirty="0"/>
              <a:t>women have been violated and face emotional trauma following that sexual assault, their emotional strength and resilience becomes compromised, making </a:t>
            </a:r>
            <a:r>
              <a:rPr lang="en-US" dirty="0" smtClean="0"/>
              <a:t>them vulnerable to societal pressure</a:t>
            </a:r>
          </a:p>
          <a:p>
            <a:r>
              <a:rPr lang="en-US" dirty="0" smtClean="0"/>
              <a:t>Women </a:t>
            </a:r>
            <a:r>
              <a:rPr lang="en-US" dirty="0"/>
              <a:t>are not only dramatically more vulnerable to being victims of sexual </a:t>
            </a:r>
            <a:r>
              <a:rPr lang="en-US" dirty="0" smtClean="0"/>
              <a:t>assault, which has a small association with eating disorders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0468" y="2133599"/>
            <a:ext cx="5261882" cy="350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4127863"/>
            <a:ext cx="9603275" cy="2063930"/>
          </a:xfrm>
        </p:spPr>
        <p:txBody>
          <a:bodyPr>
            <a:normAutofit/>
          </a:bodyPr>
          <a:lstStyle/>
          <a:p>
            <a:r>
              <a:rPr lang="en-US" sz="1500" dirty="0" smtClean="0"/>
              <a:t>“The </a:t>
            </a:r>
            <a:r>
              <a:rPr lang="en-US" sz="1500" dirty="0"/>
              <a:t>effects of CEA on eating psychopathology were mediated entirely through anxiety and dissociation,” with anxiety being the stronger mediator </a:t>
            </a:r>
            <a:r>
              <a:rPr lang="en-US" sz="1500" dirty="0" smtClean="0"/>
              <a:t>(Kent et al., 1999)</a:t>
            </a:r>
          </a:p>
          <a:p>
            <a:r>
              <a:rPr lang="en-US" sz="1500" dirty="0" smtClean="0"/>
              <a:t>Purging </a:t>
            </a:r>
            <a:r>
              <a:rPr lang="en-US" sz="1500" dirty="0"/>
              <a:t>and fasting is a victim’s attempt at purification after the </a:t>
            </a:r>
            <a:r>
              <a:rPr lang="en-US" sz="1500" dirty="0" smtClean="0"/>
              <a:t>incident (Fairburn </a:t>
            </a:r>
            <a:r>
              <a:rPr lang="en-US" sz="1500" dirty="0"/>
              <a:t>&amp; Harrison, </a:t>
            </a:r>
            <a:r>
              <a:rPr lang="en-US" sz="1500" dirty="0" smtClean="0"/>
              <a:t>1991)</a:t>
            </a:r>
          </a:p>
          <a:p>
            <a:r>
              <a:rPr lang="en-US" sz="1500" dirty="0"/>
              <a:t>W</a:t>
            </a:r>
            <a:r>
              <a:rPr lang="en-US" sz="1500" dirty="0" smtClean="0"/>
              <a:t>omen </a:t>
            </a:r>
            <a:r>
              <a:rPr lang="en-US" sz="1500" dirty="0"/>
              <a:t>are especially vulnerable to developing eating disorders due to their high chances of experiencing sexual trauma at some point in their lives; when a woman’s body is </a:t>
            </a:r>
            <a:r>
              <a:rPr lang="en-US" sz="1500" dirty="0" smtClean="0"/>
              <a:t>violated, her </a:t>
            </a:r>
            <a:r>
              <a:rPr lang="en-US" sz="1500" dirty="0"/>
              <a:t>need to control her life might lead to the development of an eating disorder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389" y="1985554"/>
            <a:ext cx="2999233" cy="214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92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Issue surveys to find a quantitative relationship between media and sexual assault</a:t>
            </a:r>
          </a:p>
          <a:p>
            <a:r>
              <a:rPr lang="en-US" sz="2800" dirty="0" smtClean="0"/>
              <a:t>Use this information to determine quantitative relationship between sexual assault and eating disorder</a:t>
            </a:r>
          </a:p>
          <a:p>
            <a:r>
              <a:rPr lang="en-US" sz="2800" dirty="0" smtClean="0"/>
              <a:t>Determine how to reduce the frequency of eating disorders and stress related to the media for victims of sexual assault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7749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Bishop, M., Rosenstein, D., </a:t>
            </a:r>
            <a:r>
              <a:rPr lang="en-US" dirty="0" err="1"/>
              <a:t>Bakelaar</a:t>
            </a:r>
            <a:r>
              <a:rPr lang="en-US" dirty="0"/>
              <a:t>, S., &amp; </a:t>
            </a:r>
            <a:r>
              <a:rPr lang="en-US" dirty="0" err="1"/>
              <a:t>Seedat</a:t>
            </a:r>
            <a:r>
              <a:rPr lang="en-US" dirty="0"/>
              <a:t>, S. (2014). An analysis of early developmental trauma in social anxiety disorder and posttraumatic stress disorder. </a:t>
            </a:r>
            <a:r>
              <a:rPr lang="en-US" i="1" dirty="0"/>
              <a:t>Annals of General Psychiatry</a:t>
            </a:r>
            <a:r>
              <a:rPr lang="en-US" dirty="0"/>
              <a:t>, 13(16), 1-13.</a:t>
            </a:r>
            <a:endParaRPr lang="en-US" dirty="0"/>
          </a:p>
          <a:p>
            <a:r>
              <a:rPr lang="en-US" dirty="0" err="1"/>
              <a:t>Dansky</a:t>
            </a:r>
            <a:r>
              <a:rPr lang="en-US" dirty="0"/>
              <a:t>, B. S., Brewerton, T. D., Kilpatrick, D. G., &amp; O’Neil, P. M. (1995). The national women’s study: relationship of victimization and posttraumatic stress disorder to bulimia nervosa. </a:t>
            </a:r>
            <a:r>
              <a:rPr lang="en-US" i="1" dirty="0"/>
              <a:t>International Journal of Eating Disorders</a:t>
            </a:r>
            <a:r>
              <a:rPr lang="en-US" dirty="0"/>
              <a:t>, 21(3), 212-228.</a:t>
            </a:r>
            <a:endParaRPr lang="en-US" dirty="0"/>
          </a:p>
          <a:p>
            <a:r>
              <a:rPr lang="en-US" dirty="0"/>
              <a:t>Dworkin, E., </a:t>
            </a:r>
            <a:r>
              <a:rPr lang="en-US" dirty="0" err="1"/>
              <a:t>Javdani</a:t>
            </a:r>
            <a:r>
              <a:rPr lang="en-US" dirty="0"/>
              <a:t>, S., Verona, E., &amp; Campbell, R. (2014). Child sexual abuse and disordered eating: the mediating role of impulsive and compulsive tendencies. </a:t>
            </a:r>
            <a:r>
              <a:rPr lang="en-US" i="1" dirty="0"/>
              <a:t>Psychology of Violence</a:t>
            </a:r>
            <a:r>
              <a:rPr lang="en-US" dirty="0"/>
              <a:t>, 4(1), 21-36.</a:t>
            </a:r>
            <a:endParaRPr lang="en-US" dirty="0"/>
          </a:p>
          <a:p>
            <a:r>
              <a:rPr lang="en-US" dirty="0"/>
              <a:t>Fairburn, C. &amp; Harrison, P. (2003). Eating disorders. </a:t>
            </a:r>
            <a:r>
              <a:rPr lang="en-US" i="1" dirty="0"/>
              <a:t>The Lancet,</a:t>
            </a:r>
            <a:r>
              <a:rPr lang="en-US" dirty="0"/>
              <a:t> 361(1), 407-416.</a:t>
            </a:r>
            <a:endParaRPr lang="en-US" dirty="0"/>
          </a:p>
          <a:p>
            <a:r>
              <a:rPr lang="en-US" dirty="0" err="1"/>
              <a:t>Fernàndez</a:t>
            </a:r>
            <a:r>
              <a:rPr lang="en-US" dirty="0"/>
              <a:t>-Aranda, F., </a:t>
            </a:r>
            <a:r>
              <a:rPr lang="en-US" dirty="0" err="1"/>
              <a:t>Pinheiro</a:t>
            </a:r>
            <a:r>
              <a:rPr lang="en-US" dirty="0"/>
              <a:t>, A. P., Thornton, L. M., </a:t>
            </a:r>
            <a:r>
              <a:rPr lang="en-US" dirty="0" err="1"/>
              <a:t>Berrettini</a:t>
            </a:r>
            <a:r>
              <a:rPr lang="en-US" dirty="0"/>
              <a:t>, W. H., Crow, S., </a:t>
            </a:r>
            <a:r>
              <a:rPr lang="en-US" dirty="0" err="1"/>
              <a:t>Fichter</a:t>
            </a:r>
            <a:r>
              <a:rPr lang="en-US" dirty="0"/>
              <a:t>, M. M., . . . </a:t>
            </a:r>
            <a:r>
              <a:rPr lang="en-US" dirty="0" err="1"/>
              <a:t>Bulik</a:t>
            </a:r>
            <a:r>
              <a:rPr lang="en-US" dirty="0"/>
              <a:t>, C. M. (2008). Impulse control disorders in women with eating disorders. </a:t>
            </a:r>
            <a:r>
              <a:rPr lang="en-US" i="1" dirty="0"/>
              <a:t>Psychiatry Research</a:t>
            </a:r>
            <a:r>
              <a:rPr lang="en-US" dirty="0"/>
              <a:t>, 157, 147-157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71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06394"/>
          </a:xfrm>
        </p:spPr>
        <p:txBody>
          <a:bodyPr>
            <a:normAutofit fontScale="62500" lnSpcReduction="20000"/>
          </a:bodyPr>
          <a:lstStyle/>
          <a:p>
            <a:r>
              <a:rPr lang="en-US" dirty="0" err="1"/>
              <a:t>Harned</a:t>
            </a:r>
            <a:r>
              <a:rPr lang="en-US" dirty="0"/>
              <a:t>, M. S. &amp; Fitzgerald, L. F. (2002). Understanding a link between sexual harassment and eating disorder symptoms: a meditational analysis. Journal of Consulting and Clinical Psychology, 70(5), 1170-1181. </a:t>
            </a:r>
          </a:p>
          <a:p>
            <a:r>
              <a:rPr lang="en-US" dirty="0" err="1"/>
              <a:t>Holzer</a:t>
            </a:r>
            <a:r>
              <a:rPr lang="en-US" dirty="0"/>
              <a:t>, S.R., </a:t>
            </a:r>
            <a:r>
              <a:rPr lang="en-US" dirty="0" err="1"/>
              <a:t>Uppala</a:t>
            </a:r>
            <a:r>
              <a:rPr lang="en-US" dirty="0"/>
              <a:t>, S., </a:t>
            </a:r>
            <a:r>
              <a:rPr lang="en-US" dirty="0" err="1"/>
              <a:t>Wonderlich</a:t>
            </a:r>
            <a:r>
              <a:rPr lang="en-US" dirty="0"/>
              <a:t>, S. A., Crosby, R. D., &amp; </a:t>
            </a:r>
            <a:r>
              <a:rPr lang="en-US" dirty="0" err="1"/>
              <a:t>Simonich</a:t>
            </a:r>
            <a:r>
              <a:rPr lang="en-US" dirty="0"/>
              <a:t>, H. (2008). Mediational significance of PTSD in the relationship of sexual trauma and eating disorders. Child Abuse &amp; Neglect, 32, 561-566.</a:t>
            </a:r>
          </a:p>
          <a:p>
            <a:r>
              <a:rPr lang="en-US" dirty="0"/>
              <a:t>Kent, A., Waller, G., &amp; </a:t>
            </a:r>
            <a:r>
              <a:rPr lang="en-US" dirty="0" err="1"/>
              <a:t>Dagnan</a:t>
            </a:r>
            <a:r>
              <a:rPr lang="en-US" dirty="0"/>
              <a:t>, D. (1999). A greater role of emotional than physical or sexual abuse in predicting disordered eating attitudes: the roles of mediating variables. International Journal of Eating Disorders, 25(2), 159-167.</a:t>
            </a:r>
          </a:p>
          <a:p>
            <a:r>
              <a:rPr lang="en-US" dirty="0"/>
              <a:t>Root, M. P. P. (1991). Persistent, disordered eating as a gender-specific, post-traumatic stress response to sexual assault. Psychotherapy, 28(1), 96-102.</a:t>
            </a:r>
          </a:p>
          <a:p>
            <a:r>
              <a:rPr lang="en-US" dirty="0" err="1"/>
              <a:t>Shafran</a:t>
            </a:r>
            <a:r>
              <a:rPr lang="en-US" dirty="0"/>
              <a:t>, R., Fairburn, C. G., &amp; Cooper, Z. (1998). A cognitive behavioral theory of anorexia nervosa. Behavior Research and Therapy, 37, 1-13.</a:t>
            </a:r>
          </a:p>
          <a:p>
            <a:r>
              <a:rPr lang="en-US" dirty="0"/>
              <a:t>Statistics about sexual violence. (2015). National Sexual Violence Resource Center. Retrieved from http://www.nsvrc.org/sites/default/files/publications_nsvrc_factsheet_media-packet_statistics-about-sexual-violence_0.pdf </a:t>
            </a:r>
          </a:p>
          <a:p>
            <a:r>
              <a:rPr lang="en-US" dirty="0"/>
              <a:t>Statistics: how many people have eating disorders?. (2011). ANRED. Retrieved from http://www.anred.com/stats.html </a:t>
            </a:r>
          </a:p>
          <a:p>
            <a:r>
              <a:rPr lang="en-US" dirty="0"/>
              <a:t>Who are the victims?. (2012). Rape, Abuse, and Incest National Network. Retrieved from https://</a:t>
            </a:r>
            <a:r>
              <a:rPr lang="en-US" dirty="0" smtClean="0"/>
              <a:t>rainn.org/get-information/statistics/sexual-assault-victims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6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35</TotalTime>
  <Words>885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Gill Sans MT</vt:lpstr>
      <vt:lpstr>Gallery</vt:lpstr>
      <vt:lpstr>Women, Media, Sexual Assault, and Eating Disorders</vt:lpstr>
      <vt:lpstr>Introduction</vt:lpstr>
      <vt:lpstr>Media Perpetuation of violence</vt:lpstr>
      <vt:lpstr>Link between sexual assault and eating disorders</vt:lpstr>
      <vt:lpstr>Key findings</vt:lpstr>
      <vt:lpstr>Next Directions</vt:lpstr>
      <vt:lpstr>References 1</vt:lpstr>
      <vt:lpstr>References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Women, Media, Sexual Assault, and Eating Disorders</dc:title>
  <dc:creator>Cheryl</dc:creator>
  <cp:lastModifiedBy>Cheryl</cp:lastModifiedBy>
  <cp:revision>10</cp:revision>
  <dcterms:created xsi:type="dcterms:W3CDTF">2015-11-21T16:35:44Z</dcterms:created>
  <dcterms:modified xsi:type="dcterms:W3CDTF">2015-11-21T17:11:04Z</dcterms:modified>
</cp:coreProperties>
</file>