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883" autoAdjust="0"/>
  </p:normalViewPr>
  <p:slideViewPr>
    <p:cSldViewPr>
      <p:cViewPr varScale="1">
        <p:scale>
          <a:sx n="76" d="100"/>
          <a:sy n="76" d="100"/>
        </p:scale>
        <p:origin x="-1380"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154F2F-2C54-4255-93F5-8A4FD99FB9AC}" type="datetimeFigureOut">
              <a:rPr lang="en-US" smtClean="0"/>
              <a:pPr/>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72A0D6-F6FC-4042-BD28-CD461B88D122}" type="slidenum">
              <a:rPr lang="en-US" smtClean="0"/>
              <a:pPr/>
              <a:t>‹#›</a:t>
            </a:fld>
            <a:endParaRPr lang="en-US"/>
          </a:p>
        </p:txBody>
      </p:sp>
    </p:spTree>
    <p:extLst>
      <p:ext uri="{BB962C8B-B14F-4D97-AF65-F5344CB8AC3E}">
        <p14:creationId xmlns="" xmlns:p14="http://schemas.microsoft.com/office/powerpoint/2010/main" val="80714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In this research catheter associated urinary tract infection prevention will be explored. There are recent studies revealing that catheter induced urinary tract infections are increasing. As such, healthcare professionals ask, what can be done to reduce the increase and prevent catheter induced infections entirely in nursing practice.  With these increasing incidences healthcare research has been focused on studying causes and strategies, which can be used to facilitate better interventions during insertion and after care when catheters are inserted.  </a:t>
            </a:r>
          </a:p>
          <a:p>
            <a:r>
              <a:rPr lang="en-US" dirty="0" smtClean="0"/>
              <a:t>       Many protocols have been established, but still this irregularity persists in clinical practice. Is this a nursing intervention dysfunction or are the catheters being used currently produce allergic reactions initiating these infections? For these concerns to be addressed a thorough investigation must be conducted. Studies will have to continue over a period of time to differentiate among possible causes. Identifying possible causes is the first step in preventing this problem. If a cause cannot be identified no preventative interventions could be effective. A total of six articles have been reviewed in trying to establish explanations for this irregularity and how it can be prevented in healthcare settings.</a:t>
            </a:r>
            <a:endParaRPr lang="en-US" dirty="0"/>
          </a:p>
        </p:txBody>
      </p:sp>
      <p:sp>
        <p:nvSpPr>
          <p:cNvPr id="4" name="Slide Number Placeholder 3"/>
          <p:cNvSpPr>
            <a:spLocks noGrp="1"/>
          </p:cNvSpPr>
          <p:nvPr>
            <p:ph type="sldNum" sz="quarter" idx="10"/>
          </p:nvPr>
        </p:nvSpPr>
        <p:spPr/>
        <p:txBody>
          <a:bodyPr/>
          <a:lstStyle/>
          <a:p>
            <a:fld id="{EA72A0D6-F6FC-4042-BD28-CD461B88D122}" type="slidenum">
              <a:rPr lang="en-US" smtClean="0"/>
              <a:pPr/>
              <a:t>2</a:t>
            </a:fld>
            <a:endParaRPr lang="en-US"/>
          </a:p>
        </p:txBody>
      </p:sp>
    </p:spTree>
    <p:extLst>
      <p:ext uri="{BB962C8B-B14F-4D97-AF65-F5344CB8AC3E}">
        <p14:creationId xmlns="" xmlns:p14="http://schemas.microsoft.com/office/powerpoint/2010/main" val="348667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Bernard, Hunter &amp; Moore (2012) conducted research and discovered that by reducing the length of time catheters are inserted is a valuable preventative measure for catheter associated urinary catheter infections. This coincides with </a:t>
            </a:r>
            <a:r>
              <a:rPr lang="en-US" dirty="0" err="1" smtClean="0"/>
              <a:t>Halm</a:t>
            </a:r>
            <a:r>
              <a:rPr lang="en-US" dirty="0" smtClean="0"/>
              <a:t> &amp; O’Connor’s (2014) understanding of catheter related urinary tract infection prophylaxis. As such, in attempting to answer the question, Is this a nursing intervention dysfunction or are the catheters being used currently produce allergic reactions initiating these infections? The foregoing literature while suggesting that it is essentially a nursing intervention issue the major contributory factor lies in the length of time catheters are left in situ without being attended by nursing staff (Bernard, Hunter &amp; Moore, 2012) (</a:t>
            </a:r>
            <a:r>
              <a:rPr lang="en-US" dirty="0" err="1" smtClean="0"/>
              <a:t>Halm</a:t>
            </a:r>
            <a:r>
              <a:rPr lang="en-US" dirty="0" smtClean="0"/>
              <a:t> &amp; O’Connor’s, 2014). My recommendation, especially, for nursing homes where this irregularity is most prevalent is that regulations be made instituting penalties for catheters, which are left inserted unnecessarily.</a:t>
            </a:r>
            <a:endParaRPr lang="en-US" dirty="0"/>
          </a:p>
        </p:txBody>
      </p:sp>
      <p:sp>
        <p:nvSpPr>
          <p:cNvPr id="4" name="Slide Number Placeholder 3"/>
          <p:cNvSpPr>
            <a:spLocks noGrp="1"/>
          </p:cNvSpPr>
          <p:nvPr>
            <p:ph type="sldNum" sz="quarter" idx="10"/>
          </p:nvPr>
        </p:nvSpPr>
        <p:spPr/>
        <p:txBody>
          <a:bodyPr/>
          <a:lstStyle/>
          <a:p>
            <a:fld id="{EA72A0D6-F6FC-4042-BD28-CD461B88D122}" type="slidenum">
              <a:rPr lang="en-US" smtClean="0"/>
              <a:pPr/>
              <a:t>11</a:t>
            </a:fld>
            <a:endParaRPr lang="en-US"/>
          </a:p>
        </p:txBody>
      </p:sp>
    </p:spTree>
    <p:extLst>
      <p:ext uri="{BB962C8B-B14F-4D97-AF65-F5344CB8AC3E}">
        <p14:creationId xmlns="" xmlns:p14="http://schemas.microsoft.com/office/powerpoint/2010/main" val="1794143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72A0D6-F6FC-4042-BD28-CD461B88D122}" type="slidenum">
              <a:rPr lang="en-US" smtClean="0"/>
              <a:pPr/>
              <a:t>12</a:t>
            </a:fld>
            <a:endParaRPr lang="en-US"/>
          </a:p>
        </p:txBody>
      </p:sp>
    </p:spTree>
    <p:extLst>
      <p:ext uri="{BB962C8B-B14F-4D97-AF65-F5344CB8AC3E}">
        <p14:creationId xmlns="" xmlns:p14="http://schemas.microsoft.com/office/powerpoint/2010/main" val="205303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Literature has shown where catheter associated urinary tract infections are the most common nosocomial infection in the healthcare industry. This accounted for 40% of all hospital infections annually.  Unfortunately, 56% of hospitals in United States of America do not have a system to monitor incidences of urinary infections caused by catheters. More importantly, 74% of hospitals do not evaluate the length of time an indwelling catheter is inserted in a patient (Andreessen, Wilde &amp; </a:t>
            </a:r>
            <a:r>
              <a:rPr lang="en-US" dirty="0" err="1" smtClean="0"/>
              <a:t>Herendeen</a:t>
            </a:r>
            <a:r>
              <a:rPr lang="en-US" dirty="0" smtClean="0"/>
              <a:t>, 2012).</a:t>
            </a:r>
          </a:p>
        </p:txBody>
      </p:sp>
      <p:sp>
        <p:nvSpPr>
          <p:cNvPr id="4" name="Slide Number Placeholder 3"/>
          <p:cNvSpPr>
            <a:spLocks noGrp="1"/>
          </p:cNvSpPr>
          <p:nvPr>
            <p:ph type="sldNum" sz="quarter" idx="10"/>
          </p:nvPr>
        </p:nvSpPr>
        <p:spPr/>
        <p:txBody>
          <a:bodyPr/>
          <a:lstStyle/>
          <a:p>
            <a:fld id="{EA72A0D6-F6FC-4042-BD28-CD461B88D122}" type="slidenum">
              <a:rPr lang="en-US" smtClean="0"/>
              <a:pPr/>
              <a:t>3</a:t>
            </a:fld>
            <a:endParaRPr lang="en-US"/>
          </a:p>
        </p:txBody>
      </p:sp>
    </p:spTree>
    <p:extLst>
      <p:ext uri="{BB962C8B-B14F-4D97-AF65-F5344CB8AC3E}">
        <p14:creationId xmlns="" xmlns:p14="http://schemas.microsoft.com/office/powerpoint/2010/main" val="650317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sources have reported that there are as many as 720,000</a:t>
            </a:r>
          </a:p>
          <a:p>
            <a:r>
              <a:rPr lang="en-US" dirty="0" smtClean="0"/>
              <a:t>Catheter associated infections in the </a:t>
            </a:r>
            <a:r>
              <a:rPr lang="en-US" dirty="0" err="1" smtClean="0"/>
              <a:t>heathcare</a:t>
            </a:r>
            <a:r>
              <a:rPr lang="en-US" dirty="0" smtClean="0"/>
              <a:t> discipline annually occurring in United States of America. An interesting development linked to this irregularity is the rising costs of care due to this abnormality. Some nine (9) million dollars are expended on treating catheter induced urinary tract infections in the country annually. Besides, of greater concern statistics show where in 2002 an estimated amount of 99,000 patients lost their lives due to catheter related urinary tract infections and its ensuring complication (</a:t>
            </a:r>
            <a:r>
              <a:rPr lang="en-US" dirty="0" err="1" smtClean="0"/>
              <a:t>Strouse</a:t>
            </a:r>
            <a:r>
              <a:rPr lang="en-US" dirty="0" smtClean="0"/>
              <a:t>, 2015). </a:t>
            </a:r>
          </a:p>
          <a:p>
            <a:endParaRPr lang="en-US" dirty="0"/>
          </a:p>
        </p:txBody>
      </p:sp>
      <p:sp>
        <p:nvSpPr>
          <p:cNvPr id="4" name="Slide Number Placeholder 3"/>
          <p:cNvSpPr>
            <a:spLocks noGrp="1"/>
          </p:cNvSpPr>
          <p:nvPr>
            <p:ph type="sldNum" sz="quarter" idx="10"/>
          </p:nvPr>
        </p:nvSpPr>
        <p:spPr/>
        <p:txBody>
          <a:bodyPr/>
          <a:lstStyle/>
          <a:p>
            <a:fld id="{EA72A0D6-F6FC-4042-BD28-CD461B88D122}" type="slidenum">
              <a:rPr lang="en-US" smtClean="0"/>
              <a:pPr/>
              <a:t>4</a:t>
            </a:fld>
            <a:endParaRPr lang="en-US"/>
          </a:p>
        </p:txBody>
      </p:sp>
    </p:spTree>
    <p:extLst>
      <p:ext uri="{BB962C8B-B14F-4D97-AF65-F5344CB8AC3E}">
        <p14:creationId xmlns="" xmlns:p14="http://schemas.microsoft.com/office/powerpoint/2010/main" val="1314620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The institute of Medicine in 1999 while admitting that to err is human has contended that catheter related urinary tract infections occurring in health care settings is a preventable medical error. Currently, it has because a huge challenge to healthcare safety. In addition when attempting to relate Medicare reimbursement to high quality care reduction and safety in the United States of America, the Department of Health and Human Services defined catheter induced urinary tract infection as an hospital acquired condition (</a:t>
            </a:r>
            <a:r>
              <a:rPr lang="en-US" dirty="0" err="1" smtClean="0"/>
              <a:t>Strouse</a:t>
            </a:r>
            <a:r>
              <a:rPr lang="en-US" dirty="0" smtClean="0"/>
              <a:t>, 2015).       </a:t>
            </a:r>
          </a:p>
          <a:p>
            <a:r>
              <a:rPr lang="en-US" dirty="0" smtClean="0"/>
              <a:t>       Further data has revealed through Centers of Disease Control (CDC) that health care related infections have become one of the top ten (10) leading causes of death in United States of America. Seriously, these deaths and infections have are viable liabilities for medical malpractice cases.  In acute care settings catheter associated infections are the most prevalent in this type of institutional care setting. Consequently, the Association for Professionals in Infection control and epidemiology has made statements regarding steps which ought to be taken in addressing this very sensitive healthcare issue, which has become a financial burden on the system and patients generally (</a:t>
            </a:r>
            <a:r>
              <a:rPr lang="en-US" dirty="0" err="1" smtClean="0"/>
              <a:t>Kahnen</a:t>
            </a:r>
            <a:r>
              <a:rPr lang="en-US" dirty="0" smtClean="0"/>
              <a:t>, Flanders &amp; </a:t>
            </a:r>
            <a:r>
              <a:rPr lang="en-US" dirty="0" err="1" smtClean="0"/>
              <a:t>Magaong</a:t>
            </a:r>
            <a:r>
              <a:rPr lang="en-US" dirty="0" smtClean="0"/>
              <a:t>, 2011). </a:t>
            </a:r>
            <a:endParaRPr lang="en-US" dirty="0"/>
          </a:p>
        </p:txBody>
      </p:sp>
      <p:sp>
        <p:nvSpPr>
          <p:cNvPr id="4" name="Slide Number Placeholder 3"/>
          <p:cNvSpPr>
            <a:spLocks noGrp="1"/>
          </p:cNvSpPr>
          <p:nvPr>
            <p:ph type="sldNum" sz="quarter" idx="10"/>
          </p:nvPr>
        </p:nvSpPr>
        <p:spPr/>
        <p:txBody>
          <a:bodyPr/>
          <a:lstStyle/>
          <a:p>
            <a:fld id="{EA72A0D6-F6FC-4042-BD28-CD461B88D122}" type="slidenum">
              <a:rPr lang="en-US" smtClean="0"/>
              <a:pPr/>
              <a:t>5</a:t>
            </a:fld>
            <a:endParaRPr lang="en-US"/>
          </a:p>
        </p:txBody>
      </p:sp>
    </p:spTree>
    <p:extLst>
      <p:ext uri="{BB962C8B-B14F-4D97-AF65-F5344CB8AC3E}">
        <p14:creationId xmlns="" xmlns:p14="http://schemas.microsoft.com/office/powerpoint/2010/main" val="3916703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One such statement relates to responsibility of medical surgical nurses in ensuring that indwelling catheter care is conducted on patients who have to use them on a long term basis due to incontinence or any other reason. Evidence based practices regarding timely removal of indwelling catheters when no longer clinically needed was one of the first line approaches </a:t>
            </a:r>
            <a:r>
              <a:rPr lang="en-US" dirty="0" err="1" smtClean="0"/>
              <a:t>lidetowards</a:t>
            </a:r>
            <a:r>
              <a:rPr lang="en-US" dirty="0" smtClean="0"/>
              <a:t> controlling the infection. Another prophylactic intervention is monitoring the catheter insertion site for cleanliness to avoid growth of microorganisms. A third technique was training patient care technicians concerning catheter care when they have to be inserted in patients (</a:t>
            </a:r>
            <a:r>
              <a:rPr lang="en-US" dirty="0" err="1" smtClean="0"/>
              <a:t>Kahnen</a:t>
            </a:r>
            <a:r>
              <a:rPr lang="en-US" dirty="0" smtClean="0"/>
              <a:t> et.al, 2011). </a:t>
            </a:r>
            <a:endParaRPr lang="en-US" dirty="0"/>
          </a:p>
        </p:txBody>
      </p:sp>
      <p:sp>
        <p:nvSpPr>
          <p:cNvPr id="4" name="Slide Number Placeholder 3"/>
          <p:cNvSpPr>
            <a:spLocks noGrp="1"/>
          </p:cNvSpPr>
          <p:nvPr>
            <p:ph type="sldNum" sz="quarter" idx="10"/>
          </p:nvPr>
        </p:nvSpPr>
        <p:spPr/>
        <p:txBody>
          <a:bodyPr/>
          <a:lstStyle/>
          <a:p>
            <a:fld id="{EA72A0D6-F6FC-4042-BD28-CD461B88D122}" type="slidenum">
              <a:rPr lang="en-US" smtClean="0"/>
              <a:pPr/>
              <a:t>6</a:t>
            </a:fld>
            <a:endParaRPr lang="en-US"/>
          </a:p>
        </p:txBody>
      </p:sp>
    </p:spTree>
    <p:extLst>
      <p:ext uri="{BB962C8B-B14F-4D97-AF65-F5344CB8AC3E}">
        <p14:creationId xmlns="" xmlns:p14="http://schemas.microsoft.com/office/powerpoint/2010/main" val="300659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Despite the evidence that catheter associated infections are compromising healthcare quality still there is very little said in literature regarding the possible causes. My contention here is that we cannot prevent any condition from occurring if the causes are not revealed and clear. Therefore, advanced practice nurses engaged in research along with urologists ought to invest in more intense studies into reasons for catheter related infections in </a:t>
            </a:r>
            <a:r>
              <a:rPr lang="en-US" dirty="0" err="1" smtClean="0"/>
              <a:t>heathcare</a:t>
            </a:r>
            <a:r>
              <a:rPr lang="en-US" dirty="0" smtClean="0"/>
              <a:t> settings. It is true that catheters are foreign agents in the human body. However, how much research has been conducted regarding the impact of catheters on urinary tract infections? The independent variable guiding this proposition is catheter.  Why then, is there not more investigations regarding the types of catheters introduced into the human body?</a:t>
            </a:r>
            <a:endParaRPr lang="en-US" dirty="0"/>
          </a:p>
        </p:txBody>
      </p:sp>
      <p:sp>
        <p:nvSpPr>
          <p:cNvPr id="4" name="Slide Number Placeholder 3"/>
          <p:cNvSpPr>
            <a:spLocks noGrp="1"/>
          </p:cNvSpPr>
          <p:nvPr>
            <p:ph type="sldNum" sz="quarter" idx="10"/>
          </p:nvPr>
        </p:nvSpPr>
        <p:spPr/>
        <p:txBody>
          <a:bodyPr/>
          <a:lstStyle/>
          <a:p>
            <a:fld id="{EA72A0D6-F6FC-4042-BD28-CD461B88D122}" type="slidenum">
              <a:rPr lang="en-US" smtClean="0"/>
              <a:pPr/>
              <a:t>7</a:t>
            </a:fld>
            <a:endParaRPr lang="en-US"/>
          </a:p>
        </p:txBody>
      </p:sp>
    </p:spTree>
    <p:extLst>
      <p:ext uri="{BB962C8B-B14F-4D97-AF65-F5344CB8AC3E}">
        <p14:creationId xmlns="" xmlns:p14="http://schemas.microsoft.com/office/powerpoint/2010/main" val="1834636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Butler (2011) advances that professional nurses can and must prevent urinary tract infections. This writer continues to emphasize the fact that professional nurses play an important role in urologic surgical preparation , especially,  for bladder outlet obstruction procedures requiring catheterization. It was suggested that there are alternative measures professional nurses can take to relief urine retention other than a continuous drainage. These nursing techniques are as valuable in restoring bladder tone as indwelling catheters (Butler, 2011).</a:t>
            </a:r>
            <a:endParaRPr lang="en-US" dirty="0"/>
          </a:p>
        </p:txBody>
      </p:sp>
      <p:sp>
        <p:nvSpPr>
          <p:cNvPr id="4" name="Slide Number Placeholder 3"/>
          <p:cNvSpPr>
            <a:spLocks noGrp="1"/>
          </p:cNvSpPr>
          <p:nvPr>
            <p:ph type="sldNum" sz="quarter" idx="10"/>
          </p:nvPr>
        </p:nvSpPr>
        <p:spPr/>
        <p:txBody>
          <a:bodyPr/>
          <a:lstStyle/>
          <a:p>
            <a:fld id="{EA72A0D6-F6FC-4042-BD28-CD461B88D122}" type="slidenum">
              <a:rPr lang="en-US" smtClean="0"/>
              <a:pPr/>
              <a:t>8</a:t>
            </a:fld>
            <a:endParaRPr lang="en-US"/>
          </a:p>
        </p:txBody>
      </p:sp>
    </p:spTree>
    <p:extLst>
      <p:ext uri="{BB962C8B-B14F-4D97-AF65-F5344CB8AC3E}">
        <p14:creationId xmlns="" xmlns:p14="http://schemas.microsoft.com/office/powerpoint/2010/main" val="320875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these facts presented by Butler (2011) for the majority of bed ridden patients in nursing homes there is no other alternative to catheterization. How responsible are professional nurses in preventing those infections? </a:t>
            </a:r>
            <a:r>
              <a:rPr lang="en-US" dirty="0" err="1" smtClean="0"/>
              <a:t>Halm</a:t>
            </a:r>
            <a:r>
              <a:rPr lang="en-US" dirty="0" smtClean="0"/>
              <a:t> &amp; O’Connor (2014) ask if system-based interventions affect catheter- associated urinary tract infections. They confirmed Dr. Frederick Foley recent studies findings that there is an estimated amount of 30,000 catheters being used in the healthcare industry across United States of America yearly. This being so an estimated amount of 500,000 related infections occur most of them being due to prolonged unnecessary use of catheters (</a:t>
            </a:r>
            <a:r>
              <a:rPr lang="en-US" dirty="0" err="1" smtClean="0"/>
              <a:t>Halm</a:t>
            </a:r>
            <a:r>
              <a:rPr lang="en-US" dirty="0" smtClean="0"/>
              <a:t> &amp; O’Connor, 2014).</a:t>
            </a:r>
            <a:endParaRPr lang="en-US" dirty="0"/>
          </a:p>
        </p:txBody>
      </p:sp>
      <p:sp>
        <p:nvSpPr>
          <p:cNvPr id="4" name="Slide Number Placeholder 3"/>
          <p:cNvSpPr>
            <a:spLocks noGrp="1"/>
          </p:cNvSpPr>
          <p:nvPr>
            <p:ph type="sldNum" sz="quarter" idx="10"/>
          </p:nvPr>
        </p:nvSpPr>
        <p:spPr/>
        <p:txBody>
          <a:bodyPr/>
          <a:lstStyle/>
          <a:p>
            <a:fld id="{EA72A0D6-F6FC-4042-BD28-CD461B88D122}" type="slidenum">
              <a:rPr lang="en-US" smtClean="0"/>
              <a:pPr/>
              <a:t>9</a:t>
            </a:fld>
            <a:endParaRPr lang="en-US"/>
          </a:p>
        </p:txBody>
      </p:sp>
    </p:spTree>
    <p:extLst>
      <p:ext uri="{BB962C8B-B14F-4D97-AF65-F5344CB8AC3E}">
        <p14:creationId xmlns="" xmlns:p14="http://schemas.microsoft.com/office/powerpoint/2010/main" val="2094721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authors explained that with respect to the etiology of prolonged use catheters systems could be adapted whereby indwelling catheters do not have to be inserted and left longer than necessary. Some measures are tagging the date catheters are inserted and removing them promptly when DC by the urologist. Besides, massive catheter education among staff was recommended with emphasis on catheter indication protocols for preventing unnecessary catheter insertions in clinical settings (</a:t>
            </a:r>
            <a:r>
              <a:rPr lang="en-US" dirty="0" err="1" smtClean="0"/>
              <a:t>Halm</a:t>
            </a:r>
            <a:r>
              <a:rPr lang="en-US" dirty="0" smtClean="0"/>
              <a:t> &amp; O’Connor, 2014).</a:t>
            </a:r>
            <a:endParaRPr lang="en-US" dirty="0"/>
          </a:p>
        </p:txBody>
      </p:sp>
      <p:sp>
        <p:nvSpPr>
          <p:cNvPr id="4" name="Slide Number Placeholder 3"/>
          <p:cNvSpPr>
            <a:spLocks noGrp="1"/>
          </p:cNvSpPr>
          <p:nvPr>
            <p:ph type="sldNum" sz="quarter" idx="10"/>
          </p:nvPr>
        </p:nvSpPr>
        <p:spPr/>
        <p:txBody>
          <a:bodyPr/>
          <a:lstStyle/>
          <a:p>
            <a:fld id="{EA72A0D6-F6FC-4042-BD28-CD461B88D122}" type="slidenum">
              <a:rPr lang="en-US" smtClean="0"/>
              <a:pPr/>
              <a:t>10</a:t>
            </a:fld>
            <a:endParaRPr lang="en-US"/>
          </a:p>
        </p:txBody>
      </p:sp>
    </p:spTree>
    <p:extLst>
      <p:ext uri="{BB962C8B-B14F-4D97-AF65-F5344CB8AC3E}">
        <p14:creationId xmlns="" xmlns:p14="http://schemas.microsoft.com/office/powerpoint/2010/main" val="65944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E41066-C7EE-4251-A2CD-932CEC5B28C8}"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6DB16-3EA9-450C-87EF-E70706F556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41066-C7EE-4251-A2CD-932CEC5B28C8}"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6DB16-3EA9-450C-87EF-E70706F556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41066-C7EE-4251-A2CD-932CEC5B28C8}"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6DB16-3EA9-450C-87EF-E70706F556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41066-C7EE-4251-A2CD-932CEC5B28C8}"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6DB16-3EA9-450C-87EF-E70706F556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41066-C7EE-4251-A2CD-932CEC5B28C8}" type="datetimeFigureOut">
              <a:rPr lang="en-US" smtClean="0"/>
              <a:pPr/>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6DB16-3EA9-450C-87EF-E70706F556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5E41066-C7EE-4251-A2CD-932CEC5B28C8}"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6DB16-3EA9-450C-87EF-E70706F556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E41066-C7EE-4251-A2CD-932CEC5B28C8}" type="datetimeFigureOut">
              <a:rPr lang="en-US" smtClean="0"/>
              <a:pPr/>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6DB16-3EA9-450C-87EF-E70706F556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E41066-C7EE-4251-A2CD-932CEC5B28C8}" type="datetimeFigureOut">
              <a:rPr lang="en-US" smtClean="0"/>
              <a:pPr/>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6DB16-3EA9-450C-87EF-E70706F556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41066-C7EE-4251-A2CD-932CEC5B28C8}" type="datetimeFigureOut">
              <a:rPr lang="en-US" smtClean="0"/>
              <a:pPr/>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6DB16-3EA9-450C-87EF-E70706F556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41066-C7EE-4251-A2CD-932CEC5B28C8}"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6DB16-3EA9-450C-87EF-E70706F556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41066-C7EE-4251-A2CD-932CEC5B28C8}" type="datetimeFigureOut">
              <a:rPr lang="en-US" smtClean="0"/>
              <a:pPr/>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6DB16-3EA9-450C-87EF-E70706F556BA}" type="slidenum">
              <a:rPr lang="en-US" smtClean="0"/>
              <a:pPr/>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65E41066-C7EE-4251-A2CD-932CEC5B28C8}" type="datetimeFigureOut">
              <a:rPr lang="en-US" smtClean="0"/>
              <a:pPr/>
              <a:t>12/1/2015</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5946DB16-3EA9-450C-87EF-E70706F556BA}" type="slidenum">
              <a:rPr lang="en-US" smtClean="0"/>
              <a:pPr/>
              <a:t>‹#›</a:t>
            </a:fld>
            <a:endParaRPr lang="en-US"/>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04800"/>
            <a:ext cx="7117180" cy="1470025"/>
          </a:xfrm>
        </p:spPr>
        <p:txBody>
          <a:bodyPr/>
          <a:lstStyle/>
          <a:p>
            <a:pPr algn="ctr"/>
            <a:r>
              <a:rPr lang="en-US" dirty="0"/>
              <a:t>Catheter- Associated Urinary Tract Infection </a:t>
            </a:r>
          </a:p>
        </p:txBody>
      </p:sp>
      <p:sp>
        <p:nvSpPr>
          <p:cNvPr id="3" name="Subtitle 2"/>
          <p:cNvSpPr>
            <a:spLocks noGrp="1"/>
          </p:cNvSpPr>
          <p:nvPr>
            <p:ph type="subTitle" idx="1"/>
          </p:nvPr>
        </p:nvSpPr>
        <p:spPr>
          <a:xfrm>
            <a:off x="2743200" y="4575174"/>
            <a:ext cx="2971800" cy="2130425"/>
          </a:xfrm>
        </p:spPr>
        <p:txBody>
          <a:bodyPr/>
          <a:lstStyle/>
          <a:p>
            <a:pPr algn="ctr"/>
            <a:r>
              <a:rPr lang="en-US" dirty="0"/>
              <a:t>Name</a:t>
            </a:r>
          </a:p>
          <a:p>
            <a:pPr algn="ctr"/>
            <a:r>
              <a:rPr lang="en-US" dirty="0"/>
              <a:t>Course name and Professor</a:t>
            </a:r>
          </a:p>
          <a:p>
            <a:pPr algn="ctr"/>
            <a:r>
              <a:rPr lang="en-US" dirty="0"/>
              <a:t>Fall 2015</a:t>
            </a:r>
          </a:p>
          <a:p>
            <a:endParaRPr lang="en-US" dirty="0"/>
          </a:p>
        </p:txBody>
      </p:sp>
    </p:spTree>
    <p:extLst>
      <p:ext uri="{BB962C8B-B14F-4D97-AF65-F5344CB8AC3E}">
        <p14:creationId xmlns="" xmlns:p14="http://schemas.microsoft.com/office/powerpoint/2010/main" val="2534203471"/>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7125113" cy="924475"/>
          </a:xfrm>
        </p:spPr>
        <p:txBody>
          <a:bodyPr/>
          <a:lstStyle/>
          <a:p>
            <a:pPr algn="ctr"/>
            <a:r>
              <a:rPr lang="en-US" dirty="0"/>
              <a:t>Results</a:t>
            </a:r>
          </a:p>
        </p:txBody>
      </p:sp>
      <p:sp>
        <p:nvSpPr>
          <p:cNvPr id="3" name="Content Placeholder 2"/>
          <p:cNvSpPr>
            <a:spLocks noGrp="1"/>
          </p:cNvSpPr>
          <p:nvPr>
            <p:ph idx="1"/>
          </p:nvPr>
        </p:nvSpPr>
        <p:spPr>
          <a:xfrm>
            <a:off x="228600" y="1807361"/>
            <a:ext cx="8458199" cy="3069439"/>
          </a:xfrm>
        </p:spPr>
        <p:txBody>
          <a:bodyPr>
            <a:normAutofit lnSpcReduction="10000"/>
          </a:bodyPr>
          <a:lstStyle/>
          <a:p>
            <a:r>
              <a:rPr lang="en-US" dirty="0" smtClean="0"/>
              <a:t>DC </a:t>
            </a:r>
            <a:r>
              <a:rPr lang="en-US" dirty="0"/>
              <a:t>catheters as soon as ordered by urologists to prevent </a:t>
            </a:r>
            <a:r>
              <a:rPr lang="en-US" dirty="0" smtClean="0"/>
              <a:t>infection</a:t>
            </a:r>
          </a:p>
          <a:p>
            <a:endParaRPr lang="en-US" dirty="0"/>
          </a:p>
          <a:p>
            <a:r>
              <a:rPr lang="en-US" dirty="0" smtClean="0"/>
              <a:t>Massive </a:t>
            </a:r>
            <a:r>
              <a:rPr lang="en-US" dirty="0"/>
              <a:t>education of staff on catheter care and usage </a:t>
            </a:r>
            <a:r>
              <a:rPr lang="en-US" dirty="0" smtClean="0"/>
              <a:t>indication</a:t>
            </a:r>
          </a:p>
          <a:p>
            <a:endParaRPr lang="en-US" dirty="0"/>
          </a:p>
          <a:p>
            <a:r>
              <a:rPr lang="en-US" dirty="0" smtClean="0"/>
              <a:t>Establishing </a:t>
            </a:r>
            <a:r>
              <a:rPr lang="en-US" dirty="0"/>
              <a:t>indication </a:t>
            </a:r>
            <a:r>
              <a:rPr lang="en-US" dirty="0" smtClean="0"/>
              <a:t>protocols</a:t>
            </a:r>
          </a:p>
          <a:p>
            <a:endParaRPr lang="en-US" dirty="0"/>
          </a:p>
          <a:p>
            <a:r>
              <a:rPr lang="en-US" dirty="0" smtClean="0"/>
              <a:t>Do </a:t>
            </a:r>
            <a:r>
              <a:rPr lang="en-US" dirty="0"/>
              <a:t>not insert indwelling catheters and leave unattended when not in use</a:t>
            </a:r>
          </a:p>
          <a:p>
            <a:endParaRPr lang="en-US" dirty="0"/>
          </a:p>
        </p:txBody>
      </p:sp>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57400" y="4648200"/>
            <a:ext cx="4419600" cy="1847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38692338"/>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125113" cy="924475"/>
          </a:xfrm>
        </p:spPr>
        <p:txBody>
          <a:bodyPr/>
          <a:lstStyle/>
          <a:p>
            <a:pPr algn="ctr"/>
            <a:r>
              <a:rPr lang="en-US" dirty="0"/>
              <a:t>Summary</a:t>
            </a:r>
          </a:p>
        </p:txBody>
      </p:sp>
      <p:sp>
        <p:nvSpPr>
          <p:cNvPr id="3" name="Content Placeholder 2"/>
          <p:cNvSpPr>
            <a:spLocks noGrp="1"/>
          </p:cNvSpPr>
          <p:nvPr>
            <p:ph idx="1"/>
          </p:nvPr>
        </p:nvSpPr>
        <p:spPr>
          <a:xfrm>
            <a:off x="762000" y="1600200"/>
            <a:ext cx="7619999" cy="4343400"/>
          </a:xfrm>
        </p:spPr>
        <p:txBody>
          <a:bodyPr>
            <a:normAutofit/>
          </a:bodyPr>
          <a:lstStyle/>
          <a:p>
            <a:r>
              <a:rPr lang="en-US" dirty="0" smtClean="0"/>
              <a:t>Length </a:t>
            </a:r>
            <a:r>
              <a:rPr lang="en-US" dirty="0"/>
              <a:t>of  time catheters are inserted is the major cause of </a:t>
            </a:r>
            <a:r>
              <a:rPr lang="en-US" dirty="0" smtClean="0"/>
              <a:t>CAUTI</a:t>
            </a:r>
          </a:p>
          <a:p>
            <a:endParaRPr lang="en-US" dirty="0"/>
          </a:p>
          <a:p>
            <a:r>
              <a:rPr lang="en-US" dirty="0" smtClean="0"/>
              <a:t>Instituting </a:t>
            </a:r>
            <a:r>
              <a:rPr lang="en-US" dirty="0"/>
              <a:t>mandatory catheter indication protocols  proved </a:t>
            </a:r>
            <a:r>
              <a:rPr lang="en-US" dirty="0" smtClean="0"/>
              <a:t>effective</a:t>
            </a:r>
          </a:p>
          <a:p>
            <a:endParaRPr lang="en-US" dirty="0"/>
          </a:p>
          <a:p>
            <a:r>
              <a:rPr lang="en-US" dirty="0" smtClean="0"/>
              <a:t>CAUTI </a:t>
            </a:r>
            <a:r>
              <a:rPr lang="en-US" dirty="0"/>
              <a:t>is essentially a nursing intervention </a:t>
            </a:r>
            <a:r>
              <a:rPr lang="en-US" dirty="0" smtClean="0"/>
              <a:t>issue</a:t>
            </a:r>
          </a:p>
          <a:p>
            <a:endParaRPr lang="en-US" dirty="0"/>
          </a:p>
          <a:p>
            <a:r>
              <a:rPr lang="en-US" dirty="0" smtClean="0"/>
              <a:t>Also  </a:t>
            </a:r>
            <a:r>
              <a:rPr lang="en-US" dirty="0"/>
              <a:t>CAUTI is a hospital related </a:t>
            </a:r>
            <a:r>
              <a:rPr lang="en-US" dirty="0" smtClean="0"/>
              <a:t>infection</a:t>
            </a:r>
          </a:p>
          <a:p>
            <a:endParaRPr lang="en-US" dirty="0"/>
          </a:p>
          <a:p>
            <a:r>
              <a:rPr lang="en-US" dirty="0" smtClean="0"/>
              <a:t>Penalties </a:t>
            </a:r>
            <a:r>
              <a:rPr lang="en-US" dirty="0"/>
              <a:t>ought to be introduced for prevention and control</a:t>
            </a:r>
          </a:p>
          <a:p>
            <a:endParaRPr lang="en-US" dirty="0"/>
          </a:p>
        </p:txBody>
      </p:sp>
    </p:spTree>
    <p:extLst>
      <p:ext uri="{BB962C8B-B14F-4D97-AF65-F5344CB8AC3E}">
        <p14:creationId xmlns="" xmlns:p14="http://schemas.microsoft.com/office/powerpoint/2010/main" val="1508062901"/>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125113" cy="924475"/>
          </a:xfrm>
        </p:spPr>
        <p:txBody>
          <a:bodyPr/>
          <a:lstStyle/>
          <a:p>
            <a:pPr algn="ctr"/>
            <a:r>
              <a:rPr lang="en-US" dirty="0"/>
              <a:t>References</a:t>
            </a:r>
          </a:p>
        </p:txBody>
      </p:sp>
      <p:sp>
        <p:nvSpPr>
          <p:cNvPr id="3" name="Content Placeholder 2"/>
          <p:cNvSpPr>
            <a:spLocks noGrp="1"/>
          </p:cNvSpPr>
          <p:nvPr>
            <p:ph idx="1"/>
          </p:nvPr>
        </p:nvSpPr>
        <p:spPr>
          <a:xfrm>
            <a:off x="685800" y="1219200"/>
            <a:ext cx="8153399" cy="5257799"/>
          </a:xfrm>
        </p:spPr>
        <p:txBody>
          <a:bodyPr>
            <a:normAutofit fontScale="77500" lnSpcReduction="20000"/>
          </a:bodyPr>
          <a:lstStyle/>
          <a:p>
            <a:pPr marL="0" indent="0" algn="ctr">
              <a:buNone/>
            </a:pPr>
            <a:r>
              <a:rPr lang="en-US" dirty="0"/>
              <a:t>References</a:t>
            </a:r>
          </a:p>
          <a:p>
            <a:pPr marL="0" indent="0">
              <a:buNone/>
            </a:pPr>
            <a:r>
              <a:rPr lang="en-US" dirty="0"/>
              <a:t>Andreessen, L, Wilde, M.,  &amp; </a:t>
            </a:r>
            <a:r>
              <a:rPr lang="en-US" dirty="0" err="1"/>
              <a:t>Herendeen</a:t>
            </a:r>
            <a:r>
              <a:rPr lang="en-US" dirty="0"/>
              <a:t>, P. (2012). Preventing </a:t>
            </a:r>
            <a:r>
              <a:rPr lang="en-US" dirty="0" smtClean="0"/>
              <a:t>Catheter-</a:t>
            </a:r>
          </a:p>
          <a:p>
            <a:pPr marL="0" indent="0">
              <a:buNone/>
            </a:pPr>
            <a:r>
              <a:rPr lang="en-US" dirty="0"/>
              <a:t> </a:t>
            </a:r>
            <a:r>
              <a:rPr lang="en-US" dirty="0" smtClean="0"/>
              <a:t>     Associated </a:t>
            </a:r>
            <a:r>
              <a:rPr lang="en-US" dirty="0"/>
              <a:t>Urinary </a:t>
            </a:r>
            <a:r>
              <a:rPr lang="en-US" dirty="0" smtClean="0"/>
              <a:t>Tract Infections in Acute Care. J </a:t>
            </a:r>
            <a:r>
              <a:rPr lang="en-US" dirty="0" err="1" smtClean="0"/>
              <a:t>Nurs</a:t>
            </a:r>
            <a:r>
              <a:rPr lang="en-US" dirty="0" smtClean="0"/>
              <a:t> Care </a:t>
            </a:r>
            <a:r>
              <a:rPr lang="en-US" dirty="0" err="1" smtClean="0"/>
              <a:t>Qual</a:t>
            </a:r>
            <a:r>
              <a:rPr lang="en-US" dirty="0" smtClean="0"/>
              <a:t> 27(3); 209-</a:t>
            </a:r>
          </a:p>
          <a:p>
            <a:pPr marL="0" indent="0">
              <a:buNone/>
            </a:pPr>
            <a:r>
              <a:rPr lang="en-US" dirty="0"/>
              <a:t> </a:t>
            </a:r>
            <a:r>
              <a:rPr lang="en-US" dirty="0" smtClean="0"/>
              <a:t>       217</a:t>
            </a:r>
          </a:p>
          <a:p>
            <a:pPr marL="0" indent="0">
              <a:buNone/>
            </a:pPr>
            <a:r>
              <a:rPr lang="en-US" dirty="0" smtClean="0"/>
              <a:t>Bernard</a:t>
            </a:r>
            <a:r>
              <a:rPr lang="en-US" dirty="0"/>
              <a:t>, M. Hunter, K., &amp; Moore, K. (2012).A Review of Strategies to Decrease the </a:t>
            </a:r>
            <a:endParaRPr lang="en-US" dirty="0" smtClean="0"/>
          </a:p>
          <a:p>
            <a:pPr marL="0" indent="0">
              <a:buNone/>
            </a:pPr>
            <a:r>
              <a:rPr lang="en-US" dirty="0"/>
              <a:t> </a:t>
            </a:r>
            <a:r>
              <a:rPr lang="en-US" dirty="0" smtClean="0"/>
              <a:t>       Duration </a:t>
            </a:r>
            <a:r>
              <a:rPr lang="en-US" dirty="0"/>
              <a:t>of </a:t>
            </a:r>
            <a:r>
              <a:rPr lang="en-US" dirty="0" smtClean="0"/>
              <a:t>Indwelling </a:t>
            </a:r>
            <a:r>
              <a:rPr lang="en-US" dirty="0"/>
              <a:t>Urethral Catheters and Potentially Reduce the </a:t>
            </a:r>
            <a:endParaRPr lang="en-US" dirty="0" smtClean="0"/>
          </a:p>
          <a:p>
            <a:pPr marL="0" indent="0">
              <a:buNone/>
            </a:pPr>
            <a:r>
              <a:rPr lang="en-US" dirty="0"/>
              <a:t> </a:t>
            </a:r>
            <a:r>
              <a:rPr lang="en-US" dirty="0" smtClean="0"/>
              <a:t>       Incidence </a:t>
            </a:r>
            <a:r>
              <a:rPr lang="en-US" dirty="0"/>
              <a:t>of Catheter-Associated </a:t>
            </a:r>
            <a:r>
              <a:rPr lang="en-US" dirty="0" smtClean="0"/>
              <a:t> </a:t>
            </a:r>
            <a:r>
              <a:rPr lang="en-US" dirty="0"/>
              <a:t>Urinary Tract Infections. Urologic Nursing </a:t>
            </a:r>
            <a:endParaRPr lang="en-US" dirty="0" smtClean="0"/>
          </a:p>
          <a:p>
            <a:pPr marL="0" indent="0">
              <a:buNone/>
            </a:pPr>
            <a:r>
              <a:rPr lang="en-US" dirty="0"/>
              <a:t> </a:t>
            </a:r>
            <a:r>
              <a:rPr lang="en-US" dirty="0" smtClean="0"/>
              <a:t>       32(1</a:t>
            </a:r>
            <a:r>
              <a:rPr lang="en-US" dirty="0"/>
              <a:t>); 29 -32</a:t>
            </a:r>
          </a:p>
          <a:p>
            <a:pPr marL="0" indent="0">
              <a:buNone/>
            </a:pPr>
            <a:r>
              <a:rPr lang="en-US" dirty="0"/>
              <a:t> Butler, T. (2011). Professional Nurses Can and Must Prevent Urinary Tract </a:t>
            </a:r>
            <a:endParaRPr lang="en-US" dirty="0" smtClean="0"/>
          </a:p>
          <a:p>
            <a:pPr marL="0" indent="0">
              <a:buNone/>
            </a:pPr>
            <a:r>
              <a:rPr lang="en-US" dirty="0"/>
              <a:t> </a:t>
            </a:r>
            <a:r>
              <a:rPr lang="en-US" dirty="0" smtClean="0"/>
              <a:t>Infections</a:t>
            </a:r>
            <a:r>
              <a:rPr lang="en-US" dirty="0"/>
              <a:t>. The </a:t>
            </a:r>
            <a:r>
              <a:rPr lang="en-US" dirty="0" smtClean="0"/>
              <a:t> </a:t>
            </a:r>
            <a:r>
              <a:rPr lang="en-US" dirty="0"/>
              <a:t>Oklahoma </a:t>
            </a:r>
            <a:r>
              <a:rPr lang="en-US" dirty="0" err="1" smtClean="0"/>
              <a:t>NurseHalm</a:t>
            </a:r>
            <a:r>
              <a:rPr lang="en-US" dirty="0"/>
              <a:t>, M., &amp; O’Connor’s, N. (2011). Do </a:t>
            </a:r>
            <a:r>
              <a:rPr lang="en-US" dirty="0" smtClean="0"/>
              <a:t>System-</a:t>
            </a:r>
          </a:p>
          <a:p>
            <a:pPr marL="0" indent="0">
              <a:buNone/>
            </a:pPr>
            <a:r>
              <a:rPr lang="en-US" dirty="0"/>
              <a:t> </a:t>
            </a:r>
            <a:r>
              <a:rPr lang="en-US" dirty="0" smtClean="0"/>
              <a:t>         based </a:t>
            </a:r>
            <a:r>
              <a:rPr lang="en-US" dirty="0"/>
              <a:t>Interventions Affect Catheter Associated                </a:t>
            </a:r>
          </a:p>
          <a:p>
            <a:pPr marL="0" indent="0">
              <a:buNone/>
            </a:pPr>
            <a:r>
              <a:rPr lang="en-US" dirty="0" smtClean="0"/>
              <a:t>Urinary </a:t>
            </a:r>
            <a:r>
              <a:rPr lang="en-US" dirty="0"/>
              <a:t>Tract Infection. American Journal of Critical Care, 23(6); 505 -512</a:t>
            </a:r>
          </a:p>
          <a:p>
            <a:pPr marL="0" indent="0">
              <a:buNone/>
            </a:pPr>
            <a:r>
              <a:rPr lang="en-US" dirty="0" err="1"/>
              <a:t>Kahnen</a:t>
            </a:r>
            <a:r>
              <a:rPr lang="en-US" dirty="0"/>
              <a:t>, A. Flanders, S., &amp; </a:t>
            </a:r>
            <a:r>
              <a:rPr lang="en-US" dirty="0" err="1"/>
              <a:t>Magaong</a:t>
            </a:r>
            <a:r>
              <a:rPr lang="en-US" dirty="0"/>
              <a:t>, T. (2014). Catheter-Associated Urinary Tract </a:t>
            </a:r>
            <a:endParaRPr lang="en-US" dirty="0" smtClean="0"/>
          </a:p>
          <a:p>
            <a:pPr marL="0" indent="0">
              <a:buNone/>
            </a:pPr>
            <a:r>
              <a:rPr lang="en-US" dirty="0"/>
              <a:t> </a:t>
            </a:r>
            <a:r>
              <a:rPr lang="en-US" dirty="0" smtClean="0"/>
              <a:t>        Infections: Making </a:t>
            </a:r>
            <a:r>
              <a:rPr lang="en-US" dirty="0"/>
              <a:t>Them Matter. Academy of Medical-Surgical Nurses, 20(6); 4-8</a:t>
            </a:r>
          </a:p>
          <a:p>
            <a:pPr marL="0" indent="0">
              <a:buNone/>
            </a:pPr>
            <a:r>
              <a:rPr lang="en-US" dirty="0" err="1" smtClean="0"/>
              <a:t>Strouse</a:t>
            </a:r>
            <a:r>
              <a:rPr lang="en-US" dirty="0"/>
              <a:t>, A. (2015). Appraising the literature on bathing practices and catheter </a:t>
            </a:r>
            <a:endParaRPr lang="en-US" dirty="0" smtClean="0"/>
          </a:p>
          <a:p>
            <a:pPr marL="0" indent="0">
              <a:buNone/>
            </a:pPr>
            <a:r>
              <a:rPr lang="en-US" dirty="0"/>
              <a:t> </a:t>
            </a:r>
            <a:r>
              <a:rPr lang="en-US" dirty="0" smtClean="0"/>
              <a:t>      associated </a:t>
            </a:r>
            <a:r>
              <a:rPr lang="en-US" dirty="0"/>
              <a:t>urinary  </a:t>
            </a:r>
            <a:r>
              <a:rPr lang="en-US" dirty="0" smtClean="0"/>
              <a:t>tract </a:t>
            </a:r>
            <a:r>
              <a:rPr lang="en-US" dirty="0"/>
              <a:t>infection prevention. Urologic Nursing, 35(1), 11-17.</a:t>
            </a:r>
          </a:p>
          <a:p>
            <a:endParaRPr lang="en-US" dirty="0"/>
          </a:p>
        </p:txBody>
      </p:sp>
    </p:spTree>
    <p:extLst>
      <p:ext uri="{BB962C8B-B14F-4D97-AF65-F5344CB8AC3E}">
        <p14:creationId xmlns="" xmlns:p14="http://schemas.microsoft.com/office/powerpoint/2010/main" val="985185134"/>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idx="1"/>
          </p:nvPr>
        </p:nvSpPr>
        <p:spPr/>
        <p:txBody>
          <a:bodyPr/>
          <a:lstStyle/>
          <a:p>
            <a:r>
              <a:rPr lang="en-US" dirty="0" smtClean="0"/>
              <a:t>To </a:t>
            </a:r>
            <a:r>
              <a:rPr lang="en-US" dirty="0"/>
              <a:t>identify possible causes of catheter associated urinary tract </a:t>
            </a:r>
            <a:r>
              <a:rPr lang="en-US" dirty="0" smtClean="0"/>
              <a:t>infection</a:t>
            </a:r>
          </a:p>
          <a:p>
            <a:pPr marL="0" indent="0">
              <a:buNone/>
            </a:pPr>
            <a:endParaRPr lang="en-US" dirty="0"/>
          </a:p>
          <a:p>
            <a:r>
              <a:rPr lang="en-US" dirty="0"/>
              <a:t>	To relate developments in the science pertaining to catheter associated urinary tract </a:t>
            </a:r>
            <a:r>
              <a:rPr lang="en-US" dirty="0" smtClean="0"/>
              <a:t>infection</a:t>
            </a:r>
          </a:p>
          <a:p>
            <a:endParaRPr lang="en-US" dirty="0"/>
          </a:p>
          <a:p>
            <a:r>
              <a:rPr lang="en-US" dirty="0"/>
              <a:t>	To outline some current measures being utilized in preventing catheter associated urinary Tract infection</a:t>
            </a:r>
          </a:p>
          <a:p>
            <a:pPr marL="0" indent="0">
              <a:buNone/>
            </a:pPr>
            <a:endParaRPr lang="en-US" dirty="0"/>
          </a:p>
        </p:txBody>
      </p:sp>
    </p:spTree>
    <p:extLst>
      <p:ext uri="{BB962C8B-B14F-4D97-AF65-F5344CB8AC3E}">
        <p14:creationId xmlns="" xmlns:p14="http://schemas.microsoft.com/office/powerpoint/2010/main" val="40774396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Background </a:t>
            </a:r>
          </a:p>
        </p:txBody>
      </p:sp>
      <p:sp>
        <p:nvSpPr>
          <p:cNvPr id="3" name="Content Placeholder 2"/>
          <p:cNvSpPr>
            <a:spLocks noGrp="1"/>
          </p:cNvSpPr>
          <p:nvPr>
            <p:ph idx="1"/>
          </p:nvPr>
        </p:nvSpPr>
        <p:spPr/>
        <p:txBody>
          <a:bodyPr>
            <a:normAutofit/>
          </a:bodyPr>
          <a:lstStyle/>
          <a:p>
            <a:r>
              <a:rPr lang="en-US" dirty="0" smtClean="0"/>
              <a:t>Catheter </a:t>
            </a:r>
            <a:r>
              <a:rPr lang="en-US" dirty="0"/>
              <a:t>associated urinary tract infections are the most common nosocomial infection in the healthcare </a:t>
            </a:r>
            <a:r>
              <a:rPr lang="en-US" dirty="0" smtClean="0"/>
              <a:t>industry</a:t>
            </a:r>
          </a:p>
          <a:p>
            <a:pPr marL="0" indent="0">
              <a:buNone/>
            </a:pPr>
            <a:r>
              <a:rPr lang="en-US" dirty="0" smtClean="0"/>
              <a:t> </a:t>
            </a:r>
            <a:endParaRPr lang="en-US" dirty="0"/>
          </a:p>
          <a:p>
            <a:r>
              <a:rPr lang="en-US" dirty="0" smtClean="0"/>
              <a:t>This </a:t>
            </a:r>
            <a:r>
              <a:rPr lang="en-US" dirty="0"/>
              <a:t>accounted for 40% of all hospital infections </a:t>
            </a:r>
            <a:r>
              <a:rPr lang="en-US" dirty="0" smtClean="0"/>
              <a:t>annually</a:t>
            </a:r>
          </a:p>
          <a:p>
            <a:pPr marL="0" indent="0">
              <a:buNone/>
            </a:pPr>
            <a:endParaRPr lang="en-US" dirty="0"/>
          </a:p>
          <a:p>
            <a:r>
              <a:rPr lang="en-US" dirty="0" smtClean="0"/>
              <a:t>Less </a:t>
            </a:r>
            <a:r>
              <a:rPr lang="en-US" dirty="0"/>
              <a:t>than 56% of hospitals in the US monitor incidences of urinary infections caused by </a:t>
            </a:r>
            <a:r>
              <a:rPr lang="en-US" dirty="0" smtClean="0"/>
              <a:t>catheters</a:t>
            </a:r>
          </a:p>
          <a:p>
            <a:pPr marL="0" indent="0">
              <a:buNone/>
            </a:pPr>
            <a:endParaRPr lang="en-US" dirty="0"/>
          </a:p>
          <a:p>
            <a:r>
              <a:rPr lang="en-US" dirty="0" smtClean="0"/>
              <a:t> </a:t>
            </a:r>
            <a:r>
              <a:rPr lang="en-US" dirty="0"/>
              <a:t>74% of hospitals do not evaluate the length of time an indwelling catheter is inserted in a patient (Andreessen, Wilde &amp; </a:t>
            </a:r>
            <a:r>
              <a:rPr lang="en-US" dirty="0" err="1"/>
              <a:t>Herendeen</a:t>
            </a:r>
            <a:r>
              <a:rPr lang="en-US" dirty="0"/>
              <a:t>, 2012</a:t>
            </a:r>
            <a:r>
              <a:rPr lang="en-US" dirty="0" smtClean="0"/>
              <a:t>)</a:t>
            </a:r>
            <a:endParaRPr lang="en-US" dirty="0"/>
          </a:p>
          <a:p>
            <a:endParaRPr lang="en-US" dirty="0"/>
          </a:p>
        </p:txBody>
      </p:sp>
    </p:spTree>
    <p:extLst>
      <p:ext uri="{BB962C8B-B14F-4D97-AF65-F5344CB8AC3E}">
        <p14:creationId xmlns="" xmlns:p14="http://schemas.microsoft.com/office/powerpoint/2010/main" val="285070608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125113" cy="924475"/>
          </a:xfrm>
        </p:spPr>
        <p:txBody>
          <a:bodyPr/>
          <a:lstStyle/>
          <a:p>
            <a:pPr algn="ctr"/>
            <a:r>
              <a:rPr lang="en-US" dirty="0"/>
              <a:t>Background</a:t>
            </a:r>
          </a:p>
        </p:txBody>
      </p:sp>
      <p:sp>
        <p:nvSpPr>
          <p:cNvPr id="3" name="Content Placeholder 2"/>
          <p:cNvSpPr>
            <a:spLocks noGrp="1"/>
          </p:cNvSpPr>
          <p:nvPr>
            <p:ph idx="1"/>
          </p:nvPr>
        </p:nvSpPr>
        <p:spPr>
          <a:xfrm>
            <a:off x="228600" y="1600200"/>
            <a:ext cx="5257800" cy="4648200"/>
          </a:xfrm>
        </p:spPr>
        <p:txBody>
          <a:bodyPr/>
          <a:lstStyle/>
          <a:p>
            <a:r>
              <a:rPr lang="en-US" dirty="0" smtClean="0"/>
              <a:t>720,000 </a:t>
            </a:r>
            <a:r>
              <a:rPr lang="en-US" dirty="0"/>
              <a:t>catheter associated infections occur in the </a:t>
            </a:r>
            <a:r>
              <a:rPr lang="en-US" dirty="0" smtClean="0"/>
              <a:t>healthcare </a:t>
            </a:r>
            <a:r>
              <a:rPr lang="en-US" dirty="0"/>
              <a:t>discipline </a:t>
            </a:r>
            <a:r>
              <a:rPr lang="en-US" dirty="0" smtClean="0"/>
              <a:t>annually</a:t>
            </a:r>
          </a:p>
          <a:p>
            <a:pPr marL="0" indent="0">
              <a:buNone/>
            </a:pPr>
            <a:endParaRPr lang="en-US" dirty="0"/>
          </a:p>
          <a:p>
            <a:r>
              <a:rPr lang="en-US" dirty="0" smtClean="0"/>
              <a:t>99,000 </a:t>
            </a:r>
            <a:r>
              <a:rPr lang="en-US" dirty="0"/>
              <a:t>people die every year </a:t>
            </a:r>
            <a:r>
              <a:rPr lang="en-US" dirty="0" smtClean="0"/>
              <a:t>from </a:t>
            </a:r>
            <a:r>
              <a:rPr lang="en-US" dirty="0"/>
              <a:t>CAUTI </a:t>
            </a:r>
            <a:endParaRPr lang="en-US" dirty="0" smtClean="0"/>
          </a:p>
          <a:p>
            <a:pPr marL="0" indent="0">
              <a:buNone/>
            </a:pPr>
            <a:endParaRPr lang="en-US" dirty="0"/>
          </a:p>
          <a:p>
            <a:r>
              <a:rPr lang="en-US" dirty="0" smtClean="0"/>
              <a:t>This </a:t>
            </a:r>
            <a:r>
              <a:rPr lang="en-US" dirty="0"/>
              <a:t>irregularity </a:t>
            </a:r>
            <a:r>
              <a:rPr lang="en-US" dirty="0" smtClean="0"/>
              <a:t>is </a:t>
            </a:r>
            <a:r>
              <a:rPr lang="en-US" dirty="0"/>
              <a:t>linked to rising </a:t>
            </a:r>
            <a:r>
              <a:rPr lang="en-US" dirty="0" smtClean="0"/>
              <a:t>costs</a:t>
            </a:r>
          </a:p>
          <a:p>
            <a:pPr marL="0" indent="0">
              <a:buNone/>
            </a:pPr>
            <a:endParaRPr lang="en-US" dirty="0"/>
          </a:p>
          <a:p>
            <a:r>
              <a:rPr lang="en-US" dirty="0" smtClean="0"/>
              <a:t>9 </a:t>
            </a:r>
            <a:r>
              <a:rPr lang="en-US" dirty="0"/>
              <a:t>million dollars are expended on treating catheter induced urinary tract infections every year </a:t>
            </a:r>
          </a:p>
          <a:p>
            <a:endParaRPr lang="en-US" dirty="0"/>
          </a:p>
        </p:txBody>
      </p:sp>
      <p:pic>
        <p:nvPicPr>
          <p:cNvPr id="205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86400" y="1905000"/>
            <a:ext cx="3389313" cy="3276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00444889"/>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Background</a:t>
            </a:r>
          </a:p>
        </p:txBody>
      </p:sp>
      <p:sp>
        <p:nvSpPr>
          <p:cNvPr id="3" name="Content Placeholder 2"/>
          <p:cNvSpPr>
            <a:spLocks noGrp="1"/>
          </p:cNvSpPr>
          <p:nvPr>
            <p:ph idx="1"/>
          </p:nvPr>
        </p:nvSpPr>
        <p:spPr>
          <a:xfrm>
            <a:off x="1009443" y="1807361"/>
            <a:ext cx="6839157" cy="3145639"/>
          </a:xfrm>
        </p:spPr>
        <p:txBody>
          <a:bodyPr>
            <a:normAutofit fontScale="92500" lnSpcReduction="10000"/>
          </a:bodyPr>
          <a:lstStyle/>
          <a:p>
            <a:r>
              <a:rPr lang="en-US" dirty="0" smtClean="0"/>
              <a:t>Catheter </a:t>
            </a:r>
            <a:r>
              <a:rPr lang="en-US" dirty="0"/>
              <a:t>associated urinary tract infection is </a:t>
            </a:r>
            <a:r>
              <a:rPr lang="en-US" dirty="0" smtClean="0"/>
              <a:t>preventable</a:t>
            </a:r>
          </a:p>
          <a:p>
            <a:endParaRPr lang="en-US" dirty="0"/>
          </a:p>
          <a:p>
            <a:r>
              <a:rPr lang="en-US" dirty="0" smtClean="0"/>
              <a:t>Cather </a:t>
            </a:r>
            <a:r>
              <a:rPr lang="en-US" dirty="0"/>
              <a:t>associated Urinary tract infections are among the top 10 leading cause </a:t>
            </a:r>
            <a:r>
              <a:rPr lang="en-US" dirty="0" smtClean="0"/>
              <a:t> </a:t>
            </a:r>
            <a:r>
              <a:rPr lang="en-US" dirty="0" smtClean="0"/>
              <a:t>of death</a:t>
            </a:r>
            <a:endParaRPr lang="en-US" dirty="0" smtClean="0"/>
          </a:p>
          <a:p>
            <a:endParaRPr lang="en-US" dirty="0"/>
          </a:p>
          <a:p>
            <a:r>
              <a:rPr lang="en-US" dirty="0" smtClean="0"/>
              <a:t>This </a:t>
            </a:r>
            <a:r>
              <a:rPr lang="en-US" dirty="0"/>
              <a:t>is an hospital acquired </a:t>
            </a:r>
            <a:r>
              <a:rPr lang="en-US" dirty="0" smtClean="0"/>
              <a:t>Infection</a:t>
            </a:r>
          </a:p>
          <a:p>
            <a:pPr marL="0" indent="0">
              <a:buNone/>
            </a:pPr>
            <a:endParaRPr lang="en-US" dirty="0"/>
          </a:p>
          <a:p>
            <a:r>
              <a:rPr lang="en-US" dirty="0" smtClean="0"/>
              <a:t>Center </a:t>
            </a:r>
            <a:r>
              <a:rPr lang="en-US" dirty="0"/>
              <a:t>for Medicare has recognized CAUTI to the a very high malpractice </a:t>
            </a:r>
            <a:r>
              <a:rPr lang="en-US" dirty="0" smtClean="0"/>
              <a:t>liability</a:t>
            </a:r>
            <a:endParaRPr lang="en-US" dirty="0"/>
          </a:p>
          <a:p>
            <a:pPr algn="ctr"/>
            <a:endParaRPr lang="en-US" dirty="0"/>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295400" y="5105400"/>
            <a:ext cx="5486400" cy="1530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2922145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125113" cy="924475"/>
          </a:xfrm>
        </p:spPr>
        <p:txBody>
          <a:bodyPr/>
          <a:lstStyle/>
          <a:p>
            <a:pPr algn="ctr"/>
            <a:r>
              <a:rPr lang="en-US" dirty="0"/>
              <a:t>Possible intervention</a:t>
            </a:r>
          </a:p>
        </p:txBody>
      </p:sp>
      <p:sp>
        <p:nvSpPr>
          <p:cNvPr id="3" name="Content Placeholder 2"/>
          <p:cNvSpPr>
            <a:spLocks noGrp="1"/>
          </p:cNvSpPr>
          <p:nvPr>
            <p:ph idx="1"/>
          </p:nvPr>
        </p:nvSpPr>
        <p:spPr>
          <a:xfrm>
            <a:off x="228600" y="1447800"/>
            <a:ext cx="5029200" cy="4953000"/>
          </a:xfrm>
        </p:spPr>
        <p:txBody>
          <a:bodyPr>
            <a:normAutofit lnSpcReduction="10000"/>
          </a:bodyPr>
          <a:lstStyle/>
          <a:p>
            <a:r>
              <a:rPr lang="en-US" dirty="0" smtClean="0"/>
              <a:t>Medical </a:t>
            </a:r>
            <a:r>
              <a:rPr lang="en-US" dirty="0"/>
              <a:t>surgical nurses have a </a:t>
            </a:r>
            <a:r>
              <a:rPr lang="en-US" dirty="0" smtClean="0"/>
              <a:t>responsibility</a:t>
            </a:r>
          </a:p>
          <a:p>
            <a:endParaRPr lang="en-US" dirty="0"/>
          </a:p>
          <a:p>
            <a:r>
              <a:rPr lang="en-US" dirty="0"/>
              <a:t>T</a:t>
            </a:r>
            <a:r>
              <a:rPr lang="en-US" dirty="0" smtClean="0"/>
              <a:t>hey </a:t>
            </a:r>
            <a:r>
              <a:rPr lang="en-US" dirty="0"/>
              <a:t>can and must prevent catheter associated urinary tract </a:t>
            </a:r>
            <a:r>
              <a:rPr lang="en-US" dirty="0" smtClean="0"/>
              <a:t>infections</a:t>
            </a:r>
          </a:p>
          <a:p>
            <a:endParaRPr lang="en-US" dirty="0"/>
          </a:p>
          <a:p>
            <a:r>
              <a:rPr lang="en-US" dirty="0" smtClean="0"/>
              <a:t>Timely </a:t>
            </a:r>
            <a:r>
              <a:rPr lang="en-US" dirty="0"/>
              <a:t>removal of catheters when no longer needed must be </a:t>
            </a:r>
            <a:r>
              <a:rPr lang="en-US" dirty="0" smtClean="0"/>
              <a:t>done</a:t>
            </a:r>
          </a:p>
          <a:p>
            <a:endParaRPr lang="en-US" dirty="0"/>
          </a:p>
          <a:p>
            <a:r>
              <a:rPr lang="en-US" dirty="0" smtClean="0"/>
              <a:t>Educating </a:t>
            </a:r>
            <a:r>
              <a:rPr lang="en-US" dirty="0"/>
              <a:t>patient care technicians and other </a:t>
            </a:r>
            <a:r>
              <a:rPr lang="en-US" dirty="0" smtClean="0"/>
              <a:t>healthcare </a:t>
            </a:r>
            <a:r>
              <a:rPr lang="en-US" dirty="0"/>
              <a:t>professionals is </a:t>
            </a:r>
            <a:r>
              <a:rPr lang="en-US" dirty="0" smtClean="0"/>
              <a:t>mandatory</a:t>
            </a:r>
          </a:p>
          <a:p>
            <a:pPr marL="0" indent="0">
              <a:buNone/>
            </a:pPr>
            <a:endParaRPr lang="en-US" dirty="0"/>
          </a:p>
          <a:p>
            <a:r>
              <a:rPr lang="en-US" dirty="0" smtClean="0"/>
              <a:t>Monitoring </a:t>
            </a:r>
            <a:r>
              <a:rPr lang="en-US" dirty="0"/>
              <a:t>of catheters after </a:t>
            </a:r>
            <a:r>
              <a:rPr lang="en-US" dirty="0" smtClean="0"/>
              <a:t>insertion </a:t>
            </a:r>
            <a:r>
              <a:rPr lang="en-US" dirty="0"/>
              <a:t>is </a:t>
            </a:r>
            <a:r>
              <a:rPr lang="en-US" dirty="0" smtClean="0"/>
              <a:t>mandatory</a:t>
            </a:r>
            <a:endParaRPr lang="en-US" dirty="0"/>
          </a:p>
          <a:p>
            <a:endParaRPr lang="en-US" dirty="0"/>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526087" y="2209800"/>
            <a:ext cx="3617913"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5553098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125113" cy="924475"/>
          </a:xfrm>
        </p:spPr>
        <p:txBody>
          <a:bodyPr/>
          <a:lstStyle/>
          <a:p>
            <a:pPr algn="ctr"/>
            <a:r>
              <a:rPr lang="en-US" dirty="0"/>
              <a:t>Difficulties</a:t>
            </a:r>
          </a:p>
        </p:txBody>
      </p:sp>
      <p:sp>
        <p:nvSpPr>
          <p:cNvPr id="3" name="Content Placeholder 2"/>
          <p:cNvSpPr>
            <a:spLocks noGrp="1"/>
          </p:cNvSpPr>
          <p:nvPr>
            <p:ph idx="1"/>
          </p:nvPr>
        </p:nvSpPr>
        <p:spPr>
          <a:xfrm>
            <a:off x="304800" y="1447800"/>
            <a:ext cx="8534400" cy="2917039"/>
          </a:xfrm>
        </p:spPr>
        <p:txBody>
          <a:bodyPr>
            <a:normAutofit/>
          </a:bodyPr>
          <a:lstStyle/>
          <a:p>
            <a:r>
              <a:rPr lang="en-US" dirty="0" smtClean="0"/>
              <a:t>Limited </a:t>
            </a:r>
            <a:r>
              <a:rPr lang="en-US" dirty="0"/>
              <a:t>data on  evidence proven </a:t>
            </a:r>
            <a:r>
              <a:rPr lang="en-US" dirty="0" smtClean="0"/>
              <a:t>causes</a:t>
            </a:r>
          </a:p>
          <a:p>
            <a:endParaRPr lang="en-US" dirty="0"/>
          </a:p>
          <a:p>
            <a:r>
              <a:rPr lang="en-US" dirty="0" smtClean="0"/>
              <a:t>Conditions </a:t>
            </a:r>
            <a:r>
              <a:rPr lang="en-US" dirty="0"/>
              <a:t>cannot be effective addressed if causes remain </a:t>
            </a:r>
            <a:r>
              <a:rPr lang="en-US" dirty="0" smtClean="0"/>
              <a:t>obscure</a:t>
            </a:r>
          </a:p>
          <a:p>
            <a:endParaRPr lang="en-US" dirty="0"/>
          </a:p>
          <a:p>
            <a:r>
              <a:rPr lang="en-US" dirty="0" smtClean="0"/>
              <a:t>Advanced </a:t>
            </a:r>
            <a:r>
              <a:rPr lang="en-US" dirty="0"/>
              <a:t>Practice Nurses and urologists’ should invest in </a:t>
            </a:r>
            <a:r>
              <a:rPr lang="en-US" dirty="0" smtClean="0"/>
              <a:t>research</a:t>
            </a:r>
          </a:p>
          <a:p>
            <a:endParaRPr lang="en-US" dirty="0"/>
          </a:p>
          <a:p>
            <a:r>
              <a:rPr lang="en-US" dirty="0" smtClean="0"/>
              <a:t>There </a:t>
            </a:r>
            <a:r>
              <a:rPr lang="en-US" dirty="0"/>
              <a:t>is limited research on catheter type relationship to </a:t>
            </a:r>
            <a:r>
              <a:rPr lang="en-US" dirty="0" smtClean="0"/>
              <a:t>CAUTI</a:t>
            </a:r>
            <a:endParaRPr lang="en-US" dirty="0"/>
          </a:p>
          <a:p>
            <a:endParaRPr lang="en-US" dirty="0"/>
          </a:p>
        </p:txBody>
      </p:sp>
      <p:pic>
        <p:nvPicPr>
          <p:cNvPr id="512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76400" y="4419600"/>
            <a:ext cx="5181600" cy="197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16481595"/>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125113" cy="1066799"/>
          </a:xfrm>
        </p:spPr>
        <p:txBody>
          <a:bodyPr/>
          <a:lstStyle/>
          <a:p>
            <a:pPr algn="ctr"/>
            <a:r>
              <a:rPr lang="en-US" dirty="0"/>
              <a:t>Possible Alternatives to cauterization</a:t>
            </a:r>
          </a:p>
        </p:txBody>
      </p:sp>
      <p:sp>
        <p:nvSpPr>
          <p:cNvPr id="3" name="Content Placeholder 2"/>
          <p:cNvSpPr>
            <a:spLocks noGrp="1"/>
          </p:cNvSpPr>
          <p:nvPr>
            <p:ph idx="1"/>
          </p:nvPr>
        </p:nvSpPr>
        <p:spPr>
          <a:xfrm>
            <a:off x="304800" y="1295400"/>
            <a:ext cx="5029200" cy="5181599"/>
          </a:xfrm>
        </p:spPr>
        <p:txBody>
          <a:bodyPr/>
          <a:lstStyle/>
          <a:p>
            <a:r>
              <a:rPr lang="en-US" dirty="0" smtClean="0"/>
              <a:t>Employing </a:t>
            </a:r>
            <a:r>
              <a:rPr lang="en-US" dirty="0"/>
              <a:t>urine retention relief </a:t>
            </a:r>
            <a:r>
              <a:rPr lang="en-US" dirty="0" smtClean="0"/>
              <a:t>techniques</a:t>
            </a:r>
          </a:p>
          <a:p>
            <a:endParaRPr lang="en-US" dirty="0"/>
          </a:p>
          <a:p>
            <a:r>
              <a:rPr lang="en-US" dirty="0" smtClean="0"/>
              <a:t>Employing </a:t>
            </a:r>
            <a:r>
              <a:rPr lang="en-US" dirty="0"/>
              <a:t>bladder toning restoration </a:t>
            </a:r>
            <a:r>
              <a:rPr lang="en-US" dirty="0" smtClean="0"/>
              <a:t>techniques</a:t>
            </a:r>
          </a:p>
          <a:p>
            <a:endParaRPr lang="en-US" dirty="0"/>
          </a:p>
          <a:p>
            <a:r>
              <a:rPr lang="en-US" dirty="0" smtClean="0"/>
              <a:t>Conducting </a:t>
            </a:r>
            <a:r>
              <a:rPr lang="en-US" dirty="0"/>
              <a:t>a thorough investigation for urine </a:t>
            </a:r>
            <a:r>
              <a:rPr lang="en-US" dirty="0" smtClean="0"/>
              <a:t>retention</a:t>
            </a:r>
          </a:p>
          <a:p>
            <a:endParaRPr lang="en-US" dirty="0"/>
          </a:p>
          <a:p>
            <a:r>
              <a:rPr lang="en-US" dirty="0" smtClean="0"/>
              <a:t>Cauterization </a:t>
            </a:r>
            <a:r>
              <a:rPr lang="en-US" dirty="0"/>
              <a:t>should be employed after all other alternatives have failed</a:t>
            </a:r>
          </a:p>
          <a:p>
            <a:endParaRPr lang="en-US" dirty="0"/>
          </a:p>
        </p:txBody>
      </p:sp>
      <p:pic>
        <p:nvPicPr>
          <p:cNvPr id="614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181600" y="2133600"/>
            <a:ext cx="3814982" cy="266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7366790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125113" cy="924475"/>
          </a:xfrm>
        </p:spPr>
        <p:txBody>
          <a:bodyPr/>
          <a:lstStyle/>
          <a:p>
            <a:pPr algn="ctr"/>
            <a:r>
              <a:rPr lang="en-US" dirty="0"/>
              <a:t>About catheters</a:t>
            </a:r>
          </a:p>
        </p:txBody>
      </p:sp>
      <p:sp>
        <p:nvSpPr>
          <p:cNvPr id="3" name="Content Placeholder 2"/>
          <p:cNvSpPr>
            <a:spLocks noGrp="1"/>
          </p:cNvSpPr>
          <p:nvPr>
            <p:ph idx="1"/>
          </p:nvPr>
        </p:nvSpPr>
        <p:spPr>
          <a:xfrm>
            <a:off x="457200" y="1600200"/>
            <a:ext cx="7848599" cy="4571999"/>
          </a:xfrm>
        </p:spPr>
        <p:txBody>
          <a:bodyPr>
            <a:normAutofit/>
          </a:bodyPr>
          <a:lstStyle/>
          <a:p>
            <a:r>
              <a:rPr lang="en-US" dirty="0" smtClean="0"/>
              <a:t>30,000 </a:t>
            </a:r>
            <a:r>
              <a:rPr lang="en-US" dirty="0"/>
              <a:t>catheters are being used in Healthcare across America </a:t>
            </a:r>
            <a:r>
              <a:rPr lang="en-US" dirty="0" smtClean="0"/>
              <a:t>yearly</a:t>
            </a:r>
          </a:p>
          <a:p>
            <a:endParaRPr lang="en-US" dirty="0"/>
          </a:p>
          <a:p>
            <a:r>
              <a:rPr lang="en-US" dirty="0" smtClean="0"/>
              <a:t>System </a:t>
            </a:r>
            <a:r>
              <a:rPr lang="en-US" dirty="0"/>
              <a:t>based interventions can affect catheter-associated urinary tract </a:t>
            </a:r>
            <a:r>
              <a:rPr lang="en-US" dirty="0" smtClean="0"/>
              <a:t>infection</a:t>
            </a:r>
          </a:p>
          <a:p>
            <a:endParaRPr lang="en-US" dirty="0"/>
          </a:p>
          <a:p>
            <a:r>
              <a:rPr lang="en-US" dirty="0" smtClean="0"/>
              <a:t>For </a:t>
            </a:r>
            <a:r>
              <a:rPr lang="en-US" dirty="0"/>
              <a:t>the majority of nursing home patients there is no alternative to </a:t>
            </a:r>
            <a:r>
              <a:rPr lang="en-US" dirty="0" smtClean="0"/>
              <a:t>catheterization</a:t>
            </a:r>
          </a:p>
          <a:p>
            <a:endParaRPr lang="en-US" dirty="0"/>
          </a:p>
          <a:p>
            <a:r>
              <a:rPr lang="en-US" dirty="0" smtClean="0"/>
              <a:t>500,000 </a:t>
            </a:r>
            <a:r>
              <a:rPr lang="en-US" dirty="0"/>
              <a:t>occur due to prolonged  catheter insertion</a:t>
            </a:r>
          </a:p>
          <a:p>
            <a:endParaRPr lang="en-US" dirty="0"/>
          </a:p>
        </p:txBody>
      </p:sp>
    </p:spTree>
    <p:extLst>
      <p:ext uri="{BB962C8B-B14F-4D97-AF65-F5344CB8AC3E}">
        <p14:creationId xmlns="" xmlns:p14="http://schemas.microsoft.com/office/powerpoint/2010/main" val="313082718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Autumn">
  <a:themeElements>
    <a:clrScheme name="Autumn">
      <a:dk1>
        <a:sysClr val="windowText" lastClr="000000"/>
      </a:dk1>
      <a:lt1>
        <a:sysClr val="window" lastClr="FFFFFF"/>
      </a:lt1>
      <a:dk2>
        <a:srgbClr val="B01F0F"/>
      </a:dk2>
      <a:lt2>
        <a:srgbClr val="FF9000"/>
      </a:lt2>
      <a:accent1>
        <a:srgbClr val="ED4600"/>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TM02455610[[fn=Autumn]]</Template>
  <TotalTime>65</TotalTime>
  <Words>1911</Words>
  <Application>Microsoft Office PowerPoint</Application>
  <PresentationFormat>On-screen Show (4:3)</PresentationFormat>
  <Paragraphs>127</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Autumn</vt:lpstr>
      <vt:lpstr>Catheter- Associated Urinary Tract Infection </vt:lpstr>
      <vt:lpstr>Objectives</vt:lpstr>
      <vt:lpstr>Background </vt:lpstr>
      <vt:lpstr>Background</vt:lpstr>
      <vt:lpstr>Background</vt:lpstr>
      <vt:lpstr>Possible intervention</vt:lpstr>
      <vt:lpstr>Difficulties</vt:lpstr>
      <vt:lpstr>Possible Alternatives to cauterization</vt:lpstr>
      <vt:lpstr>About catheters</vt:lpstr>
      <vt:lpstr>Results</vt:lpstr>
      <vt:lpstr>Summary</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Catheter- Associated Urinary Tract Infection</dc:title>
  <dc:creator>Ms.Vauldine</dc:creator>
  <cp:lastModifiedBy>Admin</cp:lastModifiedBy>
  <cp:revision>7</cp:revision>
  <dcterms:created xsi:type="dcterms:W3CDTF">2015-12-01T02:59:35Z</dcterms:created>
  <dcterms:modified xsi:type="dcterms:W3CDTF">2015-12-02T02:13:20Z</dcterms:modified>
</cp:coreProperties>
</file>