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7"/>
  </p:notesMasterIdLst>
  <p:sldIdLst>
    <p:sldId id="256" r:id="rId2"/>
    <p:sldId id="257" r:id="rId3"/>
    <p:sldId id="258" r:id="rId4"/>
    <p:sldId id="259" r:id="rId5"/>
    <p:sldId id="260" r:id="rId6"/>
    <p:sldId id="261" r:id="rId7"/>
    <p:sldId id="262" r:id="rId8"/>
    <p:sldId id="279" r:id="rId9"/>
    <p:sldId id="280" r:id="rId10"/>
    <p:sldId id="281" r:id="rId11"/>
    <p:sldId id="282" r:id="rId12"/>
    <p:sldId id="284" r:id="rId13"/>
    <p:sldId id="283" r:id="rId14"/>
    <p:sldId id="285" r:id="rId15"/>
    <p:sldId id="286"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62" autoAdjust="0"/>
  </p:normalViewPr>
  <p:slideViewPr>
    <p:cSldViewPr showGuides="1">
      <p:cViewPr>
        <p:scale>
          <a:sx n="102" d="100"/>
          <a:sy n="102" d="100"/>
        </p:scale>
        <p:origin x="-420" y="204"/>
      </p:cViewPr>
      <p:guideLst>
        <p:guide orient="horz" pos="1620"/>
        <p:guide pos="2880"/>
      </p:guideLst>
    </p:cSldViewPr>
  </p:slideViewPr>
  <p:outlineViewPr>
    <p:cViewPr>
      <p:scale>
        <a:sx n="33" d="100"/>
        <a:sy n="33" d="100"/>
      </p:scale>
      <p:origin x="0" y="5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5757117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smtClean="0"/>
              <a:t>Sabeek</a:t>
            </a: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smtClean="0"/>
              <a:t>Chad</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228600" y="4343400"/>
            <a:ext cx="5486399" cy="4114800"/>
          </a:xfrm>
          <a:prstGeom prst="rect">
            <a:avLst/>
          </a:prstGeom>
        </p:spPr>
        <p:txBody>
          <a:bodyPr lIns="91425" tIns="91425" rIns="91425" bIns="91425" anchor="t" anchorCtr="0">
            <a:noAutofit/>
          </a:bodyPr>
          <a:lstStyle/>
          <a:p>
            <a:r>
              <a:rPr lang="en-US" dirty="0" smtClean="0"/>
              <a:t>Chad</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Calvin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D0065BE-0657-4A47-90AD-C21C55E16B19}" type="datetime4">
              <a:rPr lang="en-US" smtClean="0"/>
              <a:pPr/>
              <a:t>November 27, 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6C3AA4-67BE-44F7-809A-3582401494AF}" type="datetime4">
              <a:rPr lang="en-US" smtClean="0"/>
              <a:pPr/>
              <a:t>November 27, 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72EEB-1769-4776-AD69-E7C1260563EB}" type="datetime4">
              <a:rPr lang="en-US" smtClean="0"/>
              <a:pPr/>
              <a:t>November 27, 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7BB8AF-C16A-4836-A92D-61834B5F0BA5}" type="datetime4">
              <a:rPr lang="en-US" smtClean="0"/>
              <a:pPr/>
              <a:t>November 27, 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754ED01-E2A0-4C1E-8E21-014B9904157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7D2193-4505-4A75-99BB-880C6989A757}" type="datetime4">
              <a:rPr lang="en-US" smtClean="0"/>
              <a:pPr/>
              <a:t>November 27, 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754ED01-E2A0-4C1E-8E21-014B99041579}" type="slidenum">
              <a:rPr lang="en-US" smtClean="0"/>
              <a:pPr/>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3A18F4-33C3-445B-924C-31108C51719C}" type="datetime4">
              <a:rPr lang="en-US" smtClean="0"/>
              <a:pPr/>
              <a:t>November 27, 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754ED01-E2A0-4C1E-8E21-014B9904157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F7543A-E259-478F-9E0D-57BA40E442B7}" type="datetime4">
              <a:rPr lang="en-US" smtClean="0"/>
              <a:pPr/>
              <a:t>November 27, 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EFB012D-77A1-44B0-BB26-329BA1EE55C9}" type="datetime4">
              <a:rPr lang="en-US" smtClean="0"/>
              <a:pPr/>
              <a:t>November 27, 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754ED01-E2A0-4C1E-8E21-014B9904157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4B7499E-3031-413E-B01E-B94970708CAA}" type="datetime4">
              <a:rPr lang="en-US" smtClean="0"/>
              <a:pPr/>
              <a:t>November 27, 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DC7EAB0C-2220-4D0E-A0DD-DB7FA0F742F4}" type="datetime4">
              <a:rPr lang="en-US" smtClean="0"/>
              <a:pPr/>
              <a:t>November 27, 2015</a:t>
            </a:fld>
            <a:endParaRPr lang="en-US"/>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754ED01-E2A0-4C1E-8E21-014B9904157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3416D63-31BF-4B94-B6C5-E20B2C63F515}" type="datetime4">
              <a:rPr lang="en-US" smtClean="0"/>
              <a:pPr/>
              <a:t>November 27, 2015</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754ED01-E2A0-4C1E-8E21-014B99041579}" type="slidenum">
              <a:rPr lang="en-US" smtClean="0"/>
              <a:pPr/>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6"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6"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8"/>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62B1B13E-D5AF-485E-81A1-82A140076526}" type="datetime4">
              <a:rPr lang="en-US" smtClean="0"/>
              <a:pPr/>
              <a:t>November 27, 2015</a:t>
            </a:fld>
            <a:endParaRPr lang="en-US" dirty="0"/>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946525"/>
            <a:ext cx="60166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ctrTitle"/>
          </p:nvPr>
        </p:nvSpPr>
        <p:spPr>
          <a:xfrm>
            <a:off x="609600" y="514350"/>
            <a:ext cx="7772400" cy="2590800"/>
          </a:xfrm>
        </p:spPr>
        <p:txBody>
          <a:bodyPr/>
          <a:lstStyle/>
          <a:p>
            <a:pPr algn="ctr" eaLnBrk="1" hangingPunct="1"/>
            <a:r>
              <a:rPr lang="en-US" altLang="en-US" sz="5400" dirty="0" smtClean="0">
                <a:solidFill>
                  <a:schemeClr val="bg2">
                    <a:lumMod val="50000"/>
                  </a:schemeClr>
                </a:solidFill>
                <a:latin typeface="Andalus" pitchFamily="18" charset="-78"/>
                <a:cs typeface="Andalus" pitchFamily="18" charset="-78"/>
              </a:rPr>
              <a:t>China Mobile Limited and Its Competitors: A Comparison</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Benefits</a:t>
            </a:r>
            <a:endParaRPr lang="en-US" altLang="en-US" sz="5400" dirty="0" smtClean="0">
              <a:solidFill>
                <a:schemeClr val="bg2">
                  <a:lumMod val="50000"/>
                </a:schemeClr>
              </a:solidFill>
              <a:latin typeface="Andalus" pitchFamily="18" charset="-78"/>
              <a:cs typeface="Andalus" pitchFamily="18" charset="-7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47750"/>
            <a:ext cx="22002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119312"/>
            <a:ext cx="22860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a:spLocks noGrp="1" noChangeArrowheads="1"/>
          </p:cNvSpPr>
          <p:nvPr>
            <p:ph type="body" idx="1"/>
          </p:nvPr>
        </p:nvSpPr>
        <p:spPr>
          <a:xfrm>
            <a:off x="4038600" y="438151"/>
            <a:ext cx="4648200" cy="3733800"/>
          </a:xfrm>
        </p:spPr>
        <p:txBody>
          <a:bodyPr>
            <a:normAutofit fontScale="77500" lnSpcReduction="20000"/>
          </a:bodyPr>
          <a:lstStyle/>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The China Mobile Limited, China Unicom Limited, China Telecom Stocks Co. Ltd., Hutchison Telecommunications share the following benefits:</a:t>
            </a:r>
          </a:p>
          <a:p>
            <a:pPr marL="457200" indent="-457200" eaLnBrk="1" hangingPunct="1">
              <a:lnSpc>
                <a:spcPct val="80000"/>
              </a:lnSpc>
              <a:buFontTx/>
              <a:buAutoNum type="arabicParenR"/>
              <a:defRPr/>
            </a:pPr>
            <a:r>
              <a:rPr lang="en-US" altLang="en-US" sz="2200" dirty="0" smtClean="0">
                <a:latin typeface="Andalus" panose="02020603050405020304" pitchFamily="18" charset="-78"/>
                <a:cs typeface="Andalus" panose="02020603050405020304" pitchFamily="18" charset="-78"/>
              </a:rPr>
              <a:t>Remote Access- All these companies are able to get provide services in all mainland China and Southeast Asia.</a:t>
            </a:r>
          </a:p>
          <a:p>
            <a:pPr marL="457200" indent="-457200" eaLnBrk="1" hangingPunct="1">
              <a:lnSpc>
                <a:spcPct val="80000"/>
              </a:lnSpc>
              <a:buFontTx/>
              <a:buAutoNum type="arabicParenR"/>
              <a:defRPr/>
            </a:pPr>
            <a:r>
              <a:rPr lang="en-US" altLang="en-US" sz="2200" dirty="0" smtClean="0">
                <a:latin typeface="Andalus" panose="02020603050405020304" pitchFamily="18" charset="-78"/>
                <a:cs typeface="Andalus" panose="02020603050405020304" pitchFamily="18" charset="-78"/>
              </a:rPr>
              <a:t>Strong Customer Base- Undeniably, these companies have their own strong customer-base and profitable market share locally and in other parts of Southeast Asia.</a:t>
            </a:r>
          </a:p>
          <a:p>
            <a:pPr marL="457200" indent="-457200" eaLnBrk="1" hangingPunct="1">
              <a:lnSpc>
                <a:spcPct val="80000"/>
              </a:lnSpc>
              <a:buFontTx/>
              <a:buAutoNum type="arabicParenR"/>
              <a:defRPr/>
            </a:pPr>
            <a:r>
              <a:rPr lang="en-US" altLang="en-US" sz="2200" dirty="0" smtClean="0">
                <a:latin typeface="Andalus" panose="02020603050405020304" pitchFamily="18" charset="-78"/>
                <a:cs typeface="Andalus" panose="02020603050405020304" pitchFamily="18" charset="-78"/>
              </a:rPr>
              <a:t>Pricing Flexibility- The pricing of the products and services of China Mobile Limited and its three major competitors are flexible enough to maintain its clientele.</a:t>
            </a:r>
          </a:p>
          <a:p>
            <a:pPr eaLnBrk="1" hangingPunct="1">
              <a:lnSpc>
                <a:spcPct val="80000"/>
              </a:lnSpc>
              <a:buFont typeface="Arial" charset="0"/>
              <a:buChar char="•"/>
              <a:defRPr/>
            </a:pPr>
            <a:r>
              <a:rPr lang="en-US" altLang="en-US" sz="2200" dirty="0" smtClean="0">
                <a:latin typeface="Andalus" panose="02020603050405020304" pitchFamily="18" charset="-78"/>
                <a:cs typeface="Andalus" panose="02020603050405020304" pitchFamily="18" charset="-78"/>
              </a:rPr>
              <a:t>However, only Hutchison Telecommunications has a stronger international and global presence in the Western countries such as Europe and North America. This situation puts the company in a more strategic and advantageous position. </a:t>
            </a:r>
          </a:p>
          <a:p>
            <a:pPr marL="0" indent="0" eaLnBrk="1" hangingPunct="1">
              <a:lnSpc>
                <a:spcPct val="80000"/>
              </a:lnSpc>
              <a:buFontTx/>
              <a:buNone/>
              <a:defRPr/>
            </a:pPr>
            <a:endParaRPr lang="en-US" altLang="en-US" sz="2200" dirty="0" smtClean="0">
              <a:latin typeface="Andalus" panose="02020603050405020304" pitchFamily="18" charset="-78"/>
              <a:cs typeface="Andalus" panose="02020603050405020304" pitchFamily="18" charset="-78"/>
            </a:endParaRPr>
          </a:p>
          <a:p>
            <a:pPr marL="0" indent="0" eaLnBrk="1" hangingPunct="1">
              <a:lnSpc>
                <a:spcPct val="80000"/>
              </a:lnSpc>
              <a:buFontTx/>
              <a:buNone/>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00350"/>
            <a:ext cx="1828800" cy="146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8696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Service Channels</a:t>
            </a:r>
            <a:endParaRPr lang="en-US" altLang="en-US" sz="5400" dirty="0" smtClean="0">
              <a:solidFill>
                <a:schemeClr val="bg2">
                  <a:lumMod val="50000"/>
                </a:schemeClr>
              </a:solidFill>
              <a:latin typeface="Andalus" pitchFamily="18" charset="-78"/>
              <a:cs typeface="Andalus" pitchFamily="18" charset="-7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6" y="855663"/>
            <a:ext cx="500276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21954"/>
            <a:ext cx="3505200" cy="218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166"/>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
          <p:cNvSpPr>
            <a:spLocks noGrp="1" noChangeArrowheads="1"/>
          </p:cNvSpPr>
          <p:nvPr>
            <p:ph type="body" idx="1"/>
          </p:nvPr>
        </p:nvSpPr>
        <p:spPr>
          <a:xfrm>
            <a:off x="0" y="2390192"/>
            <a:ext cx="2895600" cy="2362200"/>
          </a:xfrm>
        </p:spPr>
        <p:txBody>
          <a:bodyPr>
            <a:noAutofit/>
          </a:bodyPr>
          <a:lstStyle/>
          <a:p>
            <a:pPr marL="0" indent="0">
              <a:lnSpc>
                <a:spcPct val="80000"/>
              </a:lnSpc>
              <a:buFontTx/>
              <a:buNone/>
              <a:defRPr/>
            </a:pPr>
            <a:r>
              <a:rPr lang="en-US" altLang="en-US" sz="1600" b="1" kern="0" dirty="0">
                <a:latin typeface="Andalus" panose="02020603050405020304" pitchFamily="18" charset="-78"/>
                <a:cs typeface="Andalus" panose="02020603050405020304" pitchFamily="18" charset="-78"/>
              </a:rPr>
              <a:t>Hutchison Telecommunications</a:t>
            </a:r>
            <a:r>
              <a:rPr lang="en-US" altLang="en-US" sz="1600" kern="0" dirty="0">
                <a:latin typeface="Andalus" panose="02020603050405020304" pitchFamily="18" charset="-78"/>
                <a:cs typeface="Andalus" panose="02020603050405020304" pitchFamily="18" charset="-78"/>
              </a:rPr>
              <a:t>: </a:t>
            </a:r>
          </a:p>
          <a:p>
            <a:pPr>
              <a:lnSpc>
                <a:spcPct val="80000"/>
              </a:lnSpc>
              <a:defRPr/>
            </a:pPr>
            <a:r>
              <a:rPr lang="en-US" altLang="en-US" sz="1600" kern="0" dirty="0">
                <a:latin typeface="Andalus" panose="02020603050405020304" pitchFamily="18" charset="-78"/>
                <a:cs typeface="Andalus" panose="02020603050405020304" pitchFamily="18" charset="-78"/>
              </a:rPr>
              <a:t>Website and Mobile Compatibility</a:t>
            </a:r>
          </a:p>
          <a:p>
            <a:pPr>
              <a:lnSpc>
                <a:spcPct val="80000"/>
              </a:lnSpc>
              <a:defRPr/>
            </a:pPr>
            <a:r>
              <a:rPr lang="en-US" altLang="en-US" sz="1600" kern="0" dirty="0">
                <a:latin typeface="Andalus" panose="02020603050405020304" pitchFamily="18" charset="-78"/>
                <a:cs typeface="Andalus" panose="02020603050405020304" pitchFamily="18" charset="-78"/>
              </a:rPr>
              <a:t>Local and Global Offices</a:t>
            </a:r>
          </a:p>
          <a:p>
            <a:pPr>
              <a:lnSpc>
                <a:spcPct val="80000"/>
              </a:lnSpc>
              <a:defRPr/>
            </a:pPr>
            <a:r>
              <a:rPr lang="en-US" altLang="en-US" sz="1600" kern="0" dirty="0">
                <a:latin typeface="Andalus" panose="02020603050405020304" pitchFamily="18" charset="-78"/>
                <a:cs typeface="Andalus" panose="02020603050405020304" pitchFamily="18" charset="-78"/>
              </a:rPr>
              <a:t>Customer Service Hotline</a:t>
            </a:r>
          </a:p>
          <a:p>
            <a:pPr>
              <a:lnSpc>
                <a:spcPct val="80000"/>
              </a:lnSpc>
              <a:defRPr/>
            </a:pPr>
            <a:r>
              <a:rPr lang="en-US" altLang="en-US" sz="1600" kern="0" dirty="0">
                <a:latin typeface="Andalus" panose="02020603050405020304" pitchFamily="18" charset="-78"/>
                <a:cs typeface="Andalus" panose="02020603050405020304" pitchFamily="18" charset="-78"/>
              </a:rPr>
              <a:t>Online Shops</a:t>
            </a:r>
          </a:p>
          <a:p>
            <a:pPr>
              <a:lnSpc>
                <a:spcPct val="80000"/>
              </a:lnSpc>
              <a:defRPr/>
            </a:pPr>
            <a:r>
              <a:rPr lang="en-US" altLang="en-US" sz="1600" kern="0" dirty="0">
                <a:latin typeface="Andalus" panose="02020603050405020304" pitchFamily="18" charset="-78"/>
                <a:cs typeface="Andalus" panose="02020603050405020304" pitchFamily="18" charset="-78"/>
              </a:rPr>
              <a:t>200 Million worldwide</a:t>
            </a:r>
          </a:p>
          <a:p>
            <a:pPr eaLnBrk="1" hangingPunct="1">
              <a:lnSpc>
                <a:spcPct val="80000"/>
              </a:lnSpc>
            </a:pPr>
            <a:endParaRPr lang="en-US" altLang="en-US" sz="1600" dirty="0" smtClean="0">
              <a:latin typeface="Andalus" pitchFamily="18" charset="-78"/>
              <a:cs typeface="Andalus" pitchFamily="18" charset="-78"/>
            </a:endParaRPr>
          </a:p>
          <a:p>
            <a:pPr eaLnBrk="1" hangingPunct="1">
              <a:lnSpc>
                <a:spcPct val="80000"/>
              </a:lnSpc>
            </a:pPr>
            <a:endParaRPr lang="en-US" altLang="en-US" sz="1600" dirty="0" smtClean="0">
              <a:latin typeface="Andalus" pitchFamily="18" charset="-78"/>
              <a:cs typeface="Andalus" pitchFamily="18" charset="-78"/>
            </a:endParaRPr>
          </a:p>
        </p:txBody>
      </p:sp>
      <p:sp>
        <p:nvSpPr>
          <p:cNvPr id="15" name="Rectangle 3"/>
          <p:cNvSpPr txBox="1">
            <a:spLocks noChangeArrowheads="1"/>
          </p:cNvSpPr>
          <p:nvPr/>
        </p:nvSpPr>
        <p:spPr>
          <a:xfrm>
            <a:off x="6291942" y="2646362"/>
            <a:ext cx="2852057" cy="2497138"/>
          </a:xfrm>
          <a:prstGeom prst="rect">
            <a:avLst/>
          </a:prstGeom>
        </p:spPr>
        <p:txBody>
          <a:bodyPr vert="horz" lIns="91425" tIns="91425" rIns="91425" bIns="91425" anchor="t"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4572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9144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1371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80000"/>
              </a:lnSpc>
              <a:buFontTx/>
              <a:buNone/>
              <a:defRPr/>
            </a:pPr>
            <a:r>
              <a:rPr lang="en-US" altLang="en-US" sz="1600" b="1" kern="0" dirty="0">
                <a:latin typeface="Andalus" panose="02020603050405020304" pitchFamily="18" charset="-78"/>
                <a:cs typeface="Andalus" panose="02020603050405020304" pitchFamily="18" charset="-78"/>
              </a:rPr>
              <a:t>China Telecom Stocks Co. Ltd:</a:t>
            </a:r>
            <a:endParaRPr lang="en-US" altLang="en-US" sz="1600" kern="0" dirty="0">
              <a:latin typeface="Andalus" panose="02020603050405020304" pitchFamily="18" charset="-78"/>
              <a:cs typeface="Andalus" panose="02020603050405020304" pitchFamily="18" charset="-78"/>
            </a:endParaRPr>
          </a:p>
          <a:p>
            <a:pPr>
              <a:lnSpc>
                <a:spcPct val="80000"/>
              </a:lnSpc>
              <a:defRPr/>
            </a:pPr>
            <a:r>
              <a:rPr lang="en-US" altLang="en-US" sz="1600" kern="0" dirty="0">
                <a:latin typeface="Andalus" panose="02020603050405020304" pitchFamily="18" charset="-78"/>
                <a:cs typeface="Andalus" panose="02020603050405020304" pitchFamily="18" charset="-78"/>
              </a:rPr>
              <a:t>Website and Mobile Compatibility</a:t>
            </a:r>
          </a:p>
          <a:p>
            <a:pPr>
              <a:lnSpc>
                <a:spcPct val="80000"/>
              </a:lnSpc>
              <a:defRPr/>
            </a:pPr>
            <a:r>
              <a:rPr lang="en-US" altLang="en-US" sz="1600" kern="0" dirty="0">
                <a:latin typeface="Andalus" panose="02020603050405020304" pitchFamily="18" charset="-78"/>
                <a:cs typeface="Andalus" panose="02020603050405020304" pitchFamily="18" charset="-78"/>
              </a:rPr>
              <a:t>Local Offices</a:t>
            </a:r>
          </a:p>
          <a:p>
            <a:pPr>
              <a:lnSpc>
                <a:spcPct val="80000"/>
              </a:lnSpc>
              <a:defRPr/>
            </a:pPr>
            <a:r>
              <a:rPr lang="en-US" altLang="en-US" sz="1600" kern="0" dirty="0">
                <a:latin typeface="Andalus" panose="02020603050405020304" pitchFamily="18" charset="-78"/>
                <a:cs typeface="Andalus" panose="02020603050405020304" pitchFamily="18" charset="-78"/>
              </a:rPr>
              <a:t>Limited Online Shops</a:t>
            </a:r>
          </a:p>
          <a:p>
            <a:pPr>
              <a:lnSpc>
                <a:spcPct val="80000"/>
              </a:lnSpc>
              <a:defRPr/>
            </a:pPr>
            <a:r>
              <a:rPr lang="en-US" altLang="en-US" sz="1600" kern="0" dirty="0">
                <a:latin typeface="Andalus" panose="02020603050405020304" pitchFamily="18" charset="-78"/>
                <a:cs typeface="Andalus" panose="02020603050405020304" pitchFamily="18" charset="-78"/>
              </a:rPr>
              <a:t>185.62 Million Customers</a:t>
            </a:r>
          </a:p>
          <a:p>
            <a:pPr>
              <a:lnSpc>
                <a:spcPct val="80000"/>
              </a:lnSpc>
            </a:pPr>
            <a:endParaRPr lang="en-US" altLang="en-US" sz="1600" dirty="0" smtClean="0">
              <a:latin typeface="Andalus" pitchFamily="18" charset="-78"/>
              <a:cs typeface="Andalus" pitchFamily="18" charset="-78"/>
            </a:endParaRPr>
          </a:p>
          <a:p>
            <a:pPr>
              <a:lnSpc>
                <a:spcPct val="80000"/>
              </a:lnSpc>
            </a:pPr>
            <a:endParaRPr lang="en-US" altLang="en-US" sz="1600" dirty="0" smtClean="0">
              <a:latin typeface="Andalus" pitchFamily="18" charset="-78"/>
              <a:cs typeface="Andalus" pitchFamily="18" charset="-78"/>
            </a:endParaRPr>
          </a:p>
        </p:txBody>
      </p:sp>
    </p:spTree>
    <p:extLst>
      <p:ext uri="{BB962C8B-B14F-4D97-AF65-F5344CB8AC3E}">
        <p14:creationId xmlns:p14="http://schemas.microsoft.com/office/powerpoint/2010/main" val="213106360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Success</a:t>
            </a:r>
            <a:endParaRPr lang="en-US" altLang="en-US" sz="5400" dirty="0" smtClean="0">
              <a:solidFill>
                <a:schemeClr val="bg2">
                  <a:lumMod val="50000"/>
                </a:schemeClr>
              </a:solidFill>
              <a:latin typeface="Andalus" pitchFamily="18" charset="-78"/>
              <a:cs typeface="Andalus" pitchFamily="18" charset="-78"/>
            </a:endParaRPr>
          </a:p>
        </p:txBody>
      </p:sp>
      <p:sp>
        <p:nvSpPr>
          <p:cNvPr id="8" name="Rectangle 3"/>
          <p:cNvSpPr txBox="1">
            <a:spLocks noChangeArrowheads="1"/>
          </p:cNvSpPr>
          <p:nvPr/>
        </p:nvSpPr>
        <p:spPr>
          <a:xfrm>
            <a:off x="76200" y="971550"/>
            <a:ext cx="5715000" cy="3200400"/>
          </a:xfrm>
          <a:prstGeom prst="rect">
            <a:avLst/>
          </a:prstGeom>
        </p:spPr>
        <p:txBody>
          <a:bodyPr vert="horz" lIns="91425" tIns="91425" rIns="91425" bIns="91425" anchor="t" anchorCtr="0">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4572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9144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1371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0000"/>
              </a:lnSpc>
            </a:pPr>
            <a:r>
              <a:rPr lang="en-US" altLang="en-US" sz="2200" dirty="0" smtClean="0">
                <a:latin typeface="Andalus" pitchFamily="18" charset="-78"/>
                <a:cs typeface="Andalus" pitchFamily="18" charset="-78"/>
              </a:rPr>
              <a:t>All 4 companies are experiencing huge success when it comes to gaining and maintaining their own clientele and profitable market share.</a:t>
            </a:r>
          </a:p>
          <a:p>
            <a:pPr>
              <a:lnSpc>
                <a:spcPct val="80000"/>
              </a:lnSpc>
            </a:pPr>
            <a:endParaRPr lang="en-US" altLang="en-US" sz="2200" dirty="0" smtClean="0">
              <a:latin typeface="Andalus" pitchFamily="18" charset="-78"/>
              <a:cs typeface="Andalus" pitchFamily="18" charset="-78"/>
            </a:endParaRPr>
          </a:p>
          <a:p>
            <a:pPr>
              <a:lnSpc>
                <a:spcPct val="80000"/>
              </a:lnSpc>
            </a:pPr>
            <a:r>
              <a:rPr lang="en-US" altLang="en-US" sz="2200" dirty="0" smtClean="0">
                <a:latin typeface="Andalus" pitchFamily="18" charset="-78"/>
                <a:cs typeface="Andalus" pitchFamily="18" charset="-78"/>
              </a:rPr>
              <a:t>Clearly, these companies all share the same ideology that customer satisfaction is the key to profitability and increase demand. </a:t>
            </a:r>
          </a:p>
          <a:p>
            <a:pPr>
              <a:lnSpc>
                <a:spcPct val="80000"/>
              </a:lnSpc>
            </a:pPr>
            <a:endParaRPr lang="en-US" altLang="en-US" sz="2200" dirty="0" smtClean="0">
              <a:latin typeface="Andalus" pitchFamily="18" charset="-78"/>
              <a:cs typeface="Andalus" pitchFamily="18" charset="-78"/>
            </a:endParaRPr>
          </a:p>
          <a:p>
            <a:pPr>
              <a:lnSpc>
                <a:spcPct val="80000"/>
              </a:lnSpc>
            </a:pPr>
            <a:r>
              <a:rPr lang="en-US" altLang="en-US" sz="2200" dirty="0" smtClean="0">
                <a:latin typeface="Andalus" pitchFamily="18" charset="-78"/>
                <a:cs typeface="Andalus" pitchFamily="18" charset="-78"/>
              </a:rPr>
              <a:t>The success of these companies are expounded on the million subscribers they have. In addition, the companies are monetizing on the demand of its subscribers and potential clientele. They listen to what the consumers want and need rather than force what the company think the consumers need. </a:t>
            </a:r>
          </a:p>
          <a:p>
            <a:pPr>
              <a:lnSpc>
                <a:spcPct val="80000"/>
              </a:lnSpc>
            </a:pPr>
            <a:endParaRPr lang="en-US" altLang="en-US" sz="2200" dirty="0" smtClean="0">
              <a:latin typeface="Andalus" pitchFamily="18" charset="-78"/>
              <a:cs typeface="Andalus" pitchFamily="18" charset="-78"/>
            </a:endParaRPr>
          </a:p>
          <a:p>
            <a:pPr>
              <a:lnSpc>
                <a:spcPct val="80000"/>
              </a:lnSpc>
            </a:pPr>
            <a:r>
              <a:rPr lang="en-US" altLang="en-US" sz="2200" dirty="0" smtClean="0">
                <a:latin typeface="Andalus" pitchFamily="18" charset="-78"/>
                <a:cs typeface="Andalus" pitchFamily="18" charset="-78"/>
              </a:rPr>
              <a:t>Local presence of the companies are definitely strong. </a:t>
            </a:r>
          </a:p>
          <a:p>
            <a:pPr>
              <a:lnSpc>
                <a:spcPct val="80000"/>
              </a:lnSpc>
            </a:pPr>
            <a:endParaRPr lang="en-US" altLang="en-US" sz="2200" dirty="0" smtClean="0">
              <a:latin typeface="Andalus" pitchFamily="18" charset="-78"/>
              <a:cs typeface="Andalus" pitchFamily="18" charset="-78"/>
            </a:endParaRPr>
          </a:p>
          <a:p>
            <a:pPr>
              <a:lnSpc>
                <a:spcPct val="80000"/>
              </a:lnSpc>
            </a:pPr>
            <a:endParaRPr lang="en-US" altLang="en-US" sz="2200" dirty="0" smtClean="0">
              <a:latin typeface="Andalus" pitchFamily="18" charset="-78"/>
              <a:cs typeface="Andalus" pitchFamily="18" charset="-78"/>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91" r="13150"/>
          <a:stretch/>
        </p:blipFill>
        <p:spPr bwMode="auto">
          <a:xfrm>
            <a:off x="5791200" y="133351"/>
            <a:ext cx="3200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495551"/>
            <a:ext cx="3229169"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30590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Conclusion</a:t>
            </a:r>
            <a:endParaRPr lang="en-US" altLang="en-US" sz="5400" dirty="0" smtClean="0">
              <a:solidFill>
                <a:schemeClr val="bg2">
                  <a:lumMod val="50000"/>
                </a:schemeClr>
              </a:solidFill>
              <a:latin typeface="Andalus" pitchFamily="18" charset="-78"/>
              <a:cs typeface="Andalus" pitchFamily="18" charset="-78"/>
            </a:endParaRPr>
          </a:p>
        </p:txBody>
      </p:sp>
      <p:sp>
        <p:nvSpPr>
          <p:cNvPr id="12" name="Rectangle 3"/>
          <p:cNvSpPr>
            <a:spLocks noGrp="1" noChangeArrowheads="1"/>
          </p:cNvSpPr>
          <p:nvPr>
            <p:ph type="body" idx="1"/>
          </p:nvPr>
        </p:nvSpPr>
        <p:spPr>
          <a:xfrm>
            <a:off x="4191000" y="209550"/>
            <a:ext cx="4876800" cy="4267200"/>
          </a:xfrm>
        </p:spPr>
        <p:txBody>
          <a:bodyPr>
            <a:normAutofit fontScale="92500" lnSpcReduction="20000"/>
          </a:bodyPr>
          <a:lstStyle/>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The China Mobile Limited is a successful business on its own. It has almost over 800 million of subscribers in China alone. However, the competition is getting stronger with each passing day with the emergence of new companies that offer the same values, products and services that China Mobile Limited is providing to its consumers. </a:t>
            </a:r>
          </a:p>
          <a:p>
            <a:pPr marL="0" indent="0" eaLnBrk="1" hangingPunct="1">
              <a:lnSpc>
                <a:spcPct val="80000"/>
              </a:lnSpc>
              <a:buFontTx/>
              <a:buNone/>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The company is growing rapidly regardless of the competition with almost 50% growth yearly.</a:t>
            </a: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China Mobile Limited has started to exert efforts in trying to enter and dominate international markets like the strategies being utilized by the Hutchison Telecommunications. </a:t>
            </a: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p:txBody>
      </p:sp>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1449"/>
          <a:stretch/>
        </p:blipFill>
        <p:spPr bwMode="auto">
          <a:xfrm>
            <a:off x="76200" y="971550"/>
            <a:ext cx="4114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0838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Recommendations</a:t>
            </a:r>
            <a:endParaRPr lang="en-US" altLang="en-US" sz="5400" dirty="0" smtClean="0">
              <a:solidFill>
                <a:schemeClr val="bg2">
                  <a:lumMod val="50000"/>
                </a:schemeClr>
              </a:solidFill>
              <a:latin typeface="Andalus" pitchFamily="18" charset="-78"/>
              <a:cs typeface="Andalus" pitchFamily="18" charset="-78"/>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9550"/>
            <a:ext cx="3581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type="body" idx="1"/>
          </p:nvPr>
        </p:nvSpPr>
        <p:spPr>
          <a:xfrm>
            <a:off x="76200" y="971550"/>
            <a:ext cx="5334000" cy="2800350"/>
          </a:xfrm>
        </p:spPr>
        <p:txBody>
          <a:bodyPr>
            <a:normAutofit fontScale="62500" lnSpcReduction="20000"/>
          </a:bodyPr>
          <a:lstStyle/>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China Mobile Limited must lay out strategic plans and guides to enter the international markets. Ideally speaking, it must increase its presence in the Southeast Asia to start and then work its way up to Western countries and in greater American regions. </a:t>
            </a:r>
          </a:p>
          <a:p>
            <a:pPr marL="0" indent="0" eaLnBrk="1" hangingPunct="1">
              <a:lnSpc>
                <a:spcPct val="80000"/>
              </a:lnSpc>
              <a:buFontTx/>
              <a:buNone/>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Attractive phone services and packages must also be focused upon since the consumers are always looking for great deals not just on phones but also on subscription plans. The increasing competition between telecommunications companies will drive the prices down and it will be in the advantage of China Mobile Limited to exploit such opportunity. </a:t>
            </a: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Discounts and online exclusives should be one of the strategies that China Mobile Limited should look into to attract new customers while maintaining its loyal subscribers. Promotions and marketing are two concepts it should also target. </a:t>
            </a: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898" y="2039516"/>
            <a:ext cx="2993571" cy="310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333750"/>
            <a:ext cx="271209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26821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Recommendations</a:t>
            </a:r>
            <a:endParaRPr lang="en-US" altLang="en-US" sz="5400" dirty="0" smtClean="0">
              <a:solidFill>
                <a:schemeClr val="bg2">
                  <a:lumMod val="50000"/>
                </a:schemeClr>
              </a:solidFill>
              <a:latin typeface="Andalus" pitchFamily="18" charset="-78"/>
              <a:cs typeface="Andalus" pitchFamily="18" charset="-78"/>
            </a:endParaRPr>
          </a:p>
        </p:txBody>
      </p:sp>
      <p:sp>
        <p:nvSpPr>
          <p:cNvPr id="8" name="Rectangle 3"/>
          <p:cNvSpPr>
            <a:spLocks noGrp="1" noChangeArrowheads="1"/>
          </p:cNvSpPr>
          <p:nvPr>
            <p:ph type="body" idx="1"/>
          </p:nvPr>
        </p:nvSpPr>
        <p:spPr>
          <a:xfrm>
            <a:off x="5105399" y="57150"/>
            <a:ext cx="4016829" cy="3505200"/>
          </a:xfrm>
        </p:spPr>
        <p:txBody>
          <a:bodyPr>
            <a:normAutofit fontScale="70000" lnSpcReduction="20000"/>
          </a:bodyPr>
          <a:lstStyle/>
          <a:p>
            <a:pPr eaLnBrk="1" hangingPunct="1">
              <a:lnSpc>
                <a:spcPct val="80000"/>
              </a:lnSpc>
            </a:pPr>
            <a:r>
              <a:rPr lang="en-US" altLang="en-US" sz="2200" dirty="0" smtClean="0">
                <a:latin typeface="Andalus" pitchFamily="18" charset="-78"/>
                <a:cs typeface="Andalus" pitchFamily="18" charset="-78"/>
              </a:rPr>
              <a:t>The company must also pave the way for product expansions. Meaning to say, it does not have to rely solely on the other manufacturers for its cellular phone distribution. It can also start manufacturing their own cellular brand. In this way, it can boost its profitability by selling phones with monthly and prepaid plans that can be offered exclusively by the company to its consumers. </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r>
              <a:rPr lang="en-US" altLang="en-US" sz="2200" dirty="0" smtClean="0">
                <a:latin typeface="Andalus" pitchFamily="18" charset="-78"/>
                <a:cs typeface="Andalus" pitchFamily="18" charset="-78"/>
              </a:rPr>
              <a:t>It will also help in the journey to access international market by utilizing famous people for promotions. This is a proven way to increase market exposure and customers’ following. </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r>
              <a:rPr lang="en-US" altLang="en-US" sz="2200" dirty="0" smtClean="0">
                <a:latin typeface="Andalus" pitchFamily="18" charset="-78"/>
                <a:cs typeface="Andalus" pitchFamily="18" charset="-78"/>
              </a:rPr>
              <a:t>Specialty shops and online presence are necessary to increase global and international presence of the company. This is particularly true in a world where people are resorting to online shopping. </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endParaRPr lang="en-US" altLang="en-US" sz="2200" dirty="0" smtClean="0">
              <a:latin typeface="Andalus" pitchFamily="18" charset="-78"/>
              <a:cs typeface="Andalus" pitchFamily="18" charset="-78"/>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78" t="23469" r="3150" b="16775"/>
          <a:stretch/>
        </p:blipFill>
        <p:spPr bwMode="auto">
          <a:xfrm>
            <a:off x="4267200" y="3476042"/>
            <a:ext cx="4842589" cy="1534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14" t="20961" r="4014" b="15109"/>
          <a:stretch/>
        </p:blipFill>
        <p:spPr bwMode="auto">
          <a:xfrm>
            <a:off x="152400" y="807874"/>
            <a:ext cx="5105400" cy="303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56588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5" name="Rectangle 2"/>
          <p:cNvSpPr txBox="1">
            <a:spLocks noChangeArrowheads="1"/>
          </p:cNvSpPr>
          <p:nvPr/>
        </p:nvSpPr>
        <p:spPr>
          <a:xfrm>
            <a:off x="304800" y="274638"/>
            <a:ext cx="2819400" cy="1143000"/>
          </a:xfrm>
          <a:prstGeom prst="rect">
            <a:avLst/>
          </a:prstGeom>
        </p:spPr>
        <p:txBody>
          <a:bodyPr vert="horz" lIns="91425" tIns="91425" rIns="91425" bIns="91425" anchor="b" anchorCtr="0">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r>
              <a:rPr lang="en-US" altLang="en-US" sz="5400" dirty="0" smtClean="0">
                <a:solidFill>
                  <a:schemeClr val="bg2">
                    <a:lumMod val="50000"/>
                  </a:schemeClr>
                </a:solidFill>
                <a:latin typeface="Andalus" pitchFamily="18" charset="-78"/>
                <a:cs typeface="Andalus" pitchFamily="18" charset="-78"/>
              </a:rPr>
              <a:t>Contents</a:t>
            </a:r>
            <a:endParaRPr lang="en-US" altLang="en-US" sz="5400" dirty="0" smtClean="0">
              <a:solidFill>
                <a:schemeClr val="bg2">
                  <a:lumMod val="50000"/>
                </a:schemeClr>
              </a:solidFill>
              <a:latin typeface="Andalus" pitchFamily="18" charset="-78"/>
              <a:cs typeface="Andalus" pitchFamily="18" charset="-78"/>
            </a:endParaRPr>
          </a:p>
        </p:txBody>
      </p:sp>
      <p:sp>
        <p:nvSpPr>
          <p:cNvPr id="8" name="Rectangle 3"/>
          <p:cNvSpPr>
            <a:spLocks noGrp="1" noChangeArrowheads="1"/>
          </p:cNvSpPr>
          <p:nvPr>
            <p:ph type="body" idx="1"/>
          </p:nvPr>
        </p:nvSpPr>
        <p:spPr>
          <a:xfrm>
            <a:off x="306355" y="1200151"/>
            <a:ext cx="7085045" cy="3429000"/>
          </a:xfrm>
        </p:spPr>
        <p:txBody>
          <a:bodyPr>
            <a:normAutofit fontScale="85000" lnSpcReduction="20000"/>
          </a:bodyPr>
          <a:lstStyle/>
          <a:p>
            <a:pPr eaLnBrk="1" hangingPunct="1"/>
            <a:r>
              <a:rPr lang="en-US" altLang="en-US" sz="4400" dirty="0" smtClean="0">
                <a:latin typeface="Andalus" pitchFamily="18" charset="-78"/>
                <a:cs typeface="Andalus" pitchFamily="18" charset="-78"/>
              </a:rPr>
              <a:t>Company Description</a:t>
            </a:r>
          </a:p>
          <a:p>
            <a:pPr eaLnBrk="1" hangingPunct="1"/>
            <a:r>
              <a:rPr lang="en-US" altLang="en-US" sz="4400" dirty="0" smtClean="0">
                <a:latin typeface="Andalus" pitchFamily="18" charset="-78"/>
                <a:cs typeface="Andalus" pitchFamily="18" charset="-78"/>
              </a:rPr>
              <a:t>Major Competitors</a:t>
            </a:r>
          </a:p>
          <a:p>
            <a:pPr eaLnBrk="1" hangingPunct="1"/>
            <a:r>
              <a:rPr lang="en-US" altLang="en-US" sz="4400" dirty="0" smtClean="0">
                <a:latin typeface="Andalus" pitchFamily="18" charset="-78"/>
                <a:cs typeface="Andalus" pitchFamily="18" charset="-78"/>
              </a:rPr>
              <a:t>Pricing</a:t>
            </a:r>
          </a:p>
          <a:p>
            <a:pPr eaLnBrk="1" hangingPunct="1"/>
            <a:r>
              <a:rPr lang="en-US" altLang="en-US" sz="4400" dirty="0" smtClean="0">
                <a:latin typeface="Andalus" pitchFamily="18" charset="-78"/>
                <a:cs typeface="Andalus" pitchFamily="18" charset="-78"/>
              </a:rPr>
              <a:t>Benefits</a:t>
            </a:r>
          </a:p>
          <a:p>
            <a:pPr eaLnBrk="1" hangingPunct="1"/>
            <a:r>
              <a:rPr lang="en-US" altLang="en-US" sz="4400" dirty="0" smtClean="0">
                <a:latin typeface="Andalus" pitchFamily="18" charset="-78"/>
                <a:cs typeface="Andalus" pitchFamily="18" charset="-78"/>
              </a:rPr>
              <a:t>Success</a:t>
            </a:r>
          </a:p>
          <a:p>
            <a:pPr eaLnBrk="1" hangingPunct="1"/>
            <a:r>
              <a:rPr lang="en-US" altLang="en-US" sz="4400" dirty="0" smtClean="0">
                <a:latin typeface="Andalus" pitchFamily="18" charset="-78"/>
                <a:cs typeface="Andalus" pitchFamily="18" charset="-78"/>
              </a:rPr>
              <a:t>Conclusion and Recommendation</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7" name="Rectangle 2"/>
          <p:cNvSpPr>
            <a:spLocks noGrp="1" noChangeArrowheads="1"/>
          </p:cNvSpPr>
          <p:nvPr>
            <p:ph type="title"/>
          </p:nvPr>
        </p:nvSpPr>
        <p:spPr>
          <a:xfrm>
            <a:off x="152400" y="-19050"/>
            <a:ext cx="4038600" cy="1143000"/>
          </a:xfrm>
        </p:spPr>
        <p:txBody>
          <a:bodyPr>
            <a:normAutofit fontScale="90000"/>
          </a:bodyPr>
          <a:lstStyle/>
          <a:p>
            <a:pPr eaLnBrk="1" hangingPunct="1"/>
            <a:r>
              <a:rPr lang="en-US" altLang="en-US" sz="5400" dirty="0" smtClean="0">
                <a:solidFill>
                  <a:schemeClr val="bg2">
                    <a:lumMod val="50000"/>
                  </a:schemeClr>
                </a:solidFill>
                <a:latin typeface="Andalus" pitchFamily="18" charset="-78"/>
                <a:cs typeface="Andalus" pitchFamily="18" charset="-78"/>
              </a:rPr>
              <a:t>China Mobile	</a:t>
            </a:r>
          </a:p>
        </p:txBody>
      </p:sp>
      <p:pic>
        <p:nvPicPr>
          <p:cNvPr id="4" name="Picture 2" descr="http://www.mobileworldlive.com/wp-content/uploads/2014/06/new-china-mobil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209550"/>
            <a:ext cx="4940559" cy="971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Grp="1" noChangeArrowheads="1"/>
          </p:cNvSpPr>
          <p:nvPr>
            <p:ph type="body" idx="1"/>
          </p:nvPr>
        </p:nvSpPr>
        <p:spPr>
          <a:xfrm>
            <a:off x="4724400" y="1205593"/>
            <a:ext cx="4038600" cy="3575957"/>
          </a:xfrm>
        </p:spPr>
        <p:txBody>
          <a:bodyPr>
            <a:normAutofit fontScale="70000" lnSpcReduction="20000"/>
          </a:bodyPr>
          <a:lstStyle/>
          <a:p>
            <a:pPr eaLnBrk="1" hangingPunct="1">
              <a:lnSpc>
                <a:spcPct val="80000"/>
              </a:lnSpc>
              <a:spcBef>
                <a:spcPct val="0"/>
              </a:spcBef>
            </a:pPr>
            <a:r>
              <a:rPr lang="en-US" altLang="en-US" sz="2200" dirty="0" smtClean="0">
                <a:latin typeface="Andalus" pitchFamily="18" charset="-78"/>
                <a:cs typeface="Andalus" pitchFamily="18" charset="-78"/>
              </a:rPr>
              <a:t>Incorporated in Hong Kong on the 3</a:t>
            </a:r>
            <a:r>
              <a:rPr lang="en-US" altLang="en-US" sz="2200" baseline="30000" dirty="0" smtClean="0">
                <a:latin typeface="Andalus" pitchFamily="18" charset="-78"/>
                <a:cs typeface="Andalus" pitchFamily="18" charset="-78"/>
              </a:rPr>
              <a:t>rd</a:t>
            </a:r>
            <a:r>
              <a:rPr lang="en-US" altLang="en-US" sz="2200" dirty="0" smtClean="0">
                <a:latin typeface="Andalus" pitchFamily="18" charset="-78"/>
                <a:cs typeface="Andalus" pitchFamily="18" charset="-78"/>
              </a:rPr>
              <a:t> of September 1997.</a:t>
            </a:r>
          </a:p>
          <a:p>
            <a:pPr eaLnBrk="1" hangingPunct="1">
              <a:lnSpc>
                <a:spcPct val="80000"/>
              </a:lnSpc>
              <a:spcBef>
                <a:spcPct val="0"/>
              </a:spcBef>
            </a:pPr>
            <a:endParaRPr lang="en-US" altLang="en-US" sz="2200" dirty="0" smtClean="0">
              <a:latin typeface="Andalus" pitchFamily="18" charset="-78"/>
              <a:cs typeface="Andalus" pitchFamily="18" charset="-78"/>
            </a:endParaRPr>
          </a:p>
          <a:p>
            <a:pPr eaLnBrk="1" hangingPunct="1">
              <a:lnSpc>
                <a:spcPct val="80000"/>
              </a:lnSpc>
              <a:spcBef>
                <a:spcPct val="0"/>
              </a:spcBef>
            </a:pPr>
            <a:r>
              <a:rPr lang="en-US" altLang="en-US" sz="2200" dirty="0" smtClean="0">
                <a:latin typeface="Andalus" pitchFamily="18" charset="-78"/>
                <a:cs typeface="Andalus" pitchFamily="18" charset="-78"/>
              </a:rPr>
              <a:t>Since its incorporation, the company has become the major telecommunications company in China. </a:t>
            </a:r>
          </a:p>
          <a:p>
            <a:pPr eaLnBrk="1" hangingPunct="1">
              <a:lnSpc>
                <a:spcPct val="80000"/>
              </a:lnSpc>
              <a:spcBef>
                <a:spcPct val="0"/>
              </a:spcBef>
            </a:pPr>
            <a:endParaRPr lang="en-US" altLang="en-US" sz="2200" dirty="0" smtClean="0">
              <a:latin typeface="Andalus" pitchFamily="18" charset="-78"/>
              <a:cs typeface="Andalus" pitchFamily="18" charset="-78"/>
            </a:endParaRPr>
          </a:p>
          <a:p>
            <a:pPr eaLnBrk="1" hangingPunct="1">
              <a:lnSpc>
                <a:spcPct val="80000"/>
              </a:lnSpc>
              <a:spcBef>
                <a:spcPct val="0"/>
              </a:spcBef>
            </a:pPr>
            <a:r>
              <a:rPr lang="en-US" altLang="en-US" sz="2200" dirty="0" smtClean="0">
                <a:latin typeface="Andalus" pitchFamily="18" charset="-78"/>
                <a:cs typeface="Andalus" pitchFamily="18" charset="-78"/>
              </a:rPr>
              <a:t>The company China Mobile Limited is the largest mobile network not just in China but in the whole world.</a:t>
            </a:r>
          </a:p>
          <a:p>
            <a:pPr eaLnBrk="1" hangingPunct="1">
              <a:lnSpc>
                <a:spcPct val="80000"/>
              </a:lnSpc>
              <a:spcBef>
                <a:spcPct val="0"/>
              </a:spcBef>
            </a:pPr>
            <a:endParaRPr lang="en-US" altLang="en-US" sz="2200" dirty="0" smtClean="0">
              <a:latin typeface="Andalus" pitchFamily="18" charset="-78"/>
              <a:cs typeface="Andalus" pitchFamily="18" charset="-78"/>
            </a:endParaRPr>
          </a:p>
          <a:p>
            <a:pPr eaLnBrk="1" hangingPunct="1">
              <a:lnSpc>
                <a:spcPct val="80000"/>
              </a:lnSpc>
              <a:spcBef>
                <a:spcPct val="0"/>
              </a:spcBef>
            </a:pPr>
            <a:r>
              <a:rPr lang="en-US" altLang="en-US" sz="2200" dirty="0" smtClean="0">
                <a:latin typeface="Andalus" pitchFamily="18" charset="-78"/>
                <a:cs typeface="Andalus" pitchFamily="18" charset="-78"/>
              </a:rPr>
              <a:t>The business is divided into 2 main services: voice and data services.</a:t>
            </a:r>
          </a:p>
          <a:p>
            <a:pPr eaLnBrk="1" hangingPunct="1">
              <a:lnSpc>
                <a:spcPct val="80000"/>
              </a:lnSpc>
              <a:spcBef>
                <a:spcPct val="0"/>
              </a:spcBef>
            </a:pPr>
            <a:endParaRPr lang="en-US" altLang="en-US" sz="2200" dirty="0" smtClean="0">
              <a:latin typeface="Andalus" pitchFamily="18" charset="-78"/>
              <a:cs typeface="Andalus" pitchFamily="18" charset="-78"/>
            </a:endParaRPr>
          </a:p>
          <a:p>
            <a:pPr eaLnBrk="1" hangingPunct="1">
              <a:lnSpc>
                <a:spcPct val="80000"/>
              </a:lnSpc>
              <a:spcBef>
                <a:spcPct val="0"/>
              </a:spcBef>
            </a:pPr>
            <a:r>
              <a:rPr lang="en-US" altLang="en-US" sz="2200" dirty="0" smtClean="0">
                <a:latin typeface="Andalus" pitchFamily="18" charset="-78"/>
                <a:cs typeface="Andalus" pitchFamily="18" charset="-78"/>
              </a:rPr>
              <a:t>Dubbed as one of the FT Global 500 companies in 2012 by the Financial Times.</a:t>
            </a:r>
          </a:p>
          <a:p>
            <a:pPr eaLnBrk="1" hangingPunct="1">
              <a:lnSpc>
                <a:spcPct val="80000"/>
              </a:lnSpc>
              <a:spcBef>
                <a:spcPct val="0"/>
              </a:spcBef>
            </a:pPr>
            <a:endParaRPr lang="en-US" altLang="en-US" sz="2200" dirty="0" smtClean="0">
              <a:latin typeface="Andalus" pitchFamily="18" charset="-78"/>
              <a:cs typeface="Andalus" pitchFamily="18" charset="-78"/>
            </a:endParaRPr>
          </a:p>
          <a:p>
            <a:pPr eaLnBrk="1" hangingPunct="1">
              <a:lnSpc>
                <a:spcPct val="80000"/>
              </a:lnSpc>
              <a:spcBef>
                <a:spcPct val="0"/>
              </a:spcBef>
            </a:pPr>
            <a:r>
              <a:rPr lang="en-US" altLang="en-US" sz="2200" dirty="0" smtClean="0">
                <a:latin typeface="Andalus" pitchFamily="18" charset="-78"/>
                <a:cs typeface="Andalus" pitchFamily="18" charset="-78"/>
              </a:rPr>
              <a:t>Forbes magazine named China Mobile Limited as one of the 2,000 biggest companies in the world.</a:t>
            </a:r>
          </a:p>
          <a:p>
            <a:pPr eaLnBrk="1" hangingPunct="1">
              <a:lnSpc>
                <a:spcPct val="80000"/>
              </a:lnSpc>
              <a:spcBef>
                <a:spcPct val="0"/>
              </a:spcBef>
            </a:pPr>
            <a:endParaRPr lang="en-US" altLang="en-US" sz="2200" dirty="0" smtClean="0">
              <a:latin typeface="Andalus" pitchFamily="18" charset="-78"/>
              <a:cs typeface="Andalus" pitchFamily="18" charset="-78"/>
            </a:endParaRPr>
          </a:p>
          <a:p>
            <a:pPr eaLnBrk="1" hangingPunct="1">
              <a:lnSpc>
                <a:spcPct val="80000"/>
              </a:lnSpc>
              <a:spcBef>
                <a:spcPct val="0"/>
              </a:spcBef>
            </a:pPr>
            <a:endParaRPr lang="en-US" altLang="en-US" sz="2200" dirty="0" smtClean="0">
              <a:latin typeface="Andalus" pitchFamily="18" charset="-78"/>
              <a:cs typeface="Andalus" pitchFamily="18" charset="-78"/>
            </a:endParaRPr>
          </a:p>
          <a:p>
            <a:pPr eaLnBrk="1" hangingPunct="1">
              <a:lnSpc>
                <a:spcPct val="80000"/>
              </a:lnSpc>
              <a:spcBef>
                <a:spcPct val="0"/>
              </a:spcBef>
            </a:pPr>
            <a:endParaRPr lang="en-US" altLang="en-US" sz="2200" dirty="0" smtClean="0"/>
          </a:p>
          <a:p>
            <a:pPr eaLnBrk="1" hangingPunct="1">
              <a:lnSpc>
                <a:spcPct val="80000"/>
              </a:lnSpc>
            </a:pPr>
            <a:endParaRPr lang="en-US" altLang="en-US" sz="2200" dirty="0" smtClean="0"/>
          </a:p>
        </p:txBody>
      </p:sp>
      <p:pic>
        <p:nvPicPr>
          <p:cNvPr id="14" name="Picture 13"/>
          <p:cNvPicPr/>
          <p:nvPr/>
        </p:nvPicPr>
        <p:blipFill rotWithShape="1">
          <a:blip r:embed="rId4"/>
          <a:srcRect l="14432" t="18159" r="27164" b="7928"/>
          <a:stretch/>
        </p:blipFill>
        <p:spPr bwMode="auto">
          <a:xfrm>
            <a:off x="228601" y="1276350"/>
            <a:ext cx="4571999" cy="31242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7" name="Rectangle 2"/>
          <p:cNvSpPr>
            <a:spLocks noGrp="1" noChangeArrowheads="1"/>
          </p:cNvSpPr>
          <p:nvPr>
            <p:ph type="title"/>
          </p:nvPr>
        </p:nvSpPr>
        <p:spPr>
          <a:xfrm>
            <a:off x="76200" y="503464"/>
            <a:ext cx="7467600" cy="1143000"/>
          </a:xfrm>
        </p:spPr>
        <p:txBody>
          <a:bodyPr>
            <a:normAutofit fontScale="90000"/>
          </a:bodyPr>
          <a:lstStyle/>
          <a:p>
            <a:pPr eaLnBrk="1" hangingPunct="1"/>
            <a:r>
              <a:rPr lang="en-US" altLang="en-US" sz="5400" dirty="0" smtClean="0">
                <a:solidFill>
                  <a:schemeClr val="bg2">
                    <a:lumMod val="50000"/>
                  </a:schemeClr>
                </a:solidFill>
                <a:latin typeface="Andalus" pitchFamily="18" charset="-78"/>
                <a:cs typeface="Andalus" pitchFamily="18" charset="-78"/>
              </a:rPr>
              <a:t>Major Competitor 1: </a:t>
            </a:r>
            <a:br>
              <a:rPr lang="en-US" altLang="en-US" sz="5400" dirty="0" smtClean="0">
                <a:solidFill>
                  <a:schemeClr val="bg2">
                    <a:lumMod val="50000"/>
                  </a:schemeClr>
                </a:solidFill>
                <a:latin typeface="Andalus" pitchFamily="18" charset="-78"/>
                <a:cs typeface="Andalus" pitchFamily="18" charset="-78"/>
              </a:rPr>
            </a:br>
            <a:r>
              <a:rPr lang="en-US" altLang="en-US" sz="5400" dirty="0" smtClean="0">
                <a:solidFill>
                  <a:schemeClr val="bg2">
                    <a:lumMod val="50000"/>
                  </a:schemeClr>
                </a:solidFill>
                <a:latin typeface="Andalus" pitchFamily="18" charset="-78"/>
                <a:cs typeface="Andalus" pitchFamily="18" charset="-78"/>
              </a:rPr>
              <a:t>China Unicom Limited</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9550"/>
            <a:ext cx="3048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3"/>
          <p:cNvSpPr>
            <a:spLocks noGrp="1" noChangeArrowheads="1"/>
          </p:cNvSpPr>
          <p:nvPr>
            <p:ph type="body" idx="1"/>
          </p:nvPr>
        </p:nvSpPr>
        <p:spPr>
          <a:xfrm>
            <a:off x="152400" y="1504950"/>
            <a:ext cx="4724400" cy="2971800"/>
          </a:xfrm>
        </p:spPr>
        <p:txBody>
          <a:bodyPr>
            <a:normAutofit fontScale="70000" lnSpcReduction="20000"/>
          </a:bodyPr>
          <a:lstStyle/>
          <a:p>
            <a:pPr eaLnBrk="1" hangingPunct="1">
              <a:lnSpc>
                <a:spcPct val="80000"/>
              </a:lnSpc>
            </a:pPr>
            <a:r>
              <a:rPr lang="en-US" altLang="en-US" sz="2200" dirty="0" smtClean="0">
                <a:latin typeface="Andalus" pitchFamily="18" charset="-78"/>
                <a:cs typeface="Andalus" pitchFamily="18" charset="-78"/>
              </a:rPr>
              <a:t>China Unicom Limited was incorporated on the 15</a:t>
            </a:r>
            <a:r>
              <a:rPr lang="en-US" altLang="en-US" sz="2200" baseline="30000" dirty="0" smtClean="0">
                <a:latin typeface="Andalus" pitchFamily="18" charset="-78"/>
                <a:cs typeface="Andalus" pitchFamily="18" charset="-78"/>
              </a:rPr>
              <a:t>th</a:t>
            </a:r>
            <a:r>
              <a:rPr lang="en-US" altLang="en-US" sz="2200" dirty="0" smtClean="0">
                <a:latin typeface="Andalus" pitchFamily="18" charset="-78"/>
                <a:cs typeface="Andalus" pitchFamily="18" charset="-78"/>
              </a:rPr>
              <a:t> of October 2008.</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r>
              <a:rPr lang="en-US" altLang="en-US" sz="2200" dirty="0" smtClean="0">
                <a:latin typeface="Andalus" pitchFamily="18" charset="-78"/>
                <a:cs typeface="Andalus" pitchFamily="18" charset="-78"/>
              </a:rPr>
              <a:t>Also listed on the New York and Hong Kong Stock Exchange respectively.</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r>
              <a:rPr lang="en-US" altLang="en-US" sz="2200" dirty="0" smtClean="0">
                <a:latin typeface="Andalus" pitchFamily="18" charset="-78"/>
                <a:cs typeface="Andalus" pitchFamily="18" charset="-78"/>
              </a:rPr>
              <a:t>In January 6, 2008, the company merged with China Network Communications Group.</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r>
              <a:rPr lang="en-US" altLang="en-US" sz="2200" dirty="0" smtClean="0">
                <a:latin typeface="Andalus" pitchFamily="18" charset="-78"/>
                <a:cs typeface="Andalus" pitchFamily="18" charset="-78"/>
              </a:rPr>
              <a:t>The company, since its inception, has been providing telecommunications services all over China. </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r>
              <a:rPr lang="en-US" altLang="en-US" sz="2200" dirty="0" smtClean="0">
                <a:latin typeface="Andalus" pitchFamily="18" charset="-78"/>
                <a:cs typeface="Andalus" pitchFamily="18" charset="-78"/>
              </a:rPr>
              <a:t>Services offered are mobile and fixed-line broadband, data communications, ICT, GSM, and other value-added services.</a:t>
            </a:r>
          </a:p>
          <a:p>
            <a:pPr eaLnBrk="1" hangingPunct="1">
              <a:spcBef>
                <a:spcPct val="0"/>
              </a:spcBef>
            </a:pPr>
            <a:endParaRPr lang="en-US" altLang="en-US" sz="2200" dirty="0" smtClean="0">
              <a:latin typeface="Andalus" pitchFamily="18" charset="-78"/>
              <a:cs typeface="Andalus" pitchFamily="18" charset="-78"/>
            </a:endParaRPr>
          </a:p>
        </p:txBody>
      </p:sp>
      <p:pic>
        <p:nvPicPr>
          <p:cNvPr id="11" name="Picture 10"/>
          <p:cNvPicPr/>
          <p:nvPr/>
        </p:nvPicPr>
        <p:blipFill rotWithShape="1">
          <a:blip r:embed="rId4"/>
          <a:srcRect l="15789" t="19752" r="27164" b="8564"/>
          <a:stretch/>
        </p:blipFill>
        <p:spPr bwMode="auto">
          <a:xfrm>
            <a:off x="4876800" y="1504950"/>
            <a:ext cx="3962400" cy="25146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5" name="Rectangle 2"/>
          <p:cNvSpPr>
            <a:spLocks noGrp="1" noChangeArrowheads="1"/>
          </p:cNvSpPr>
          <p:nvPr>
            <p:ph type="title"/>
          </p:nvPr>
        </p:nvSpPr>
        <p:spPr>
          <a:xfrm>
            <a:off x="0" y="514350"/>
            <a:ext cx="7620000" cy="1143000"/>
          </a:xfrm>
        </p:spPr>
        <p:txBody>
          <a:bodyPr>
            <a:normAutofit fontScale="90000"/>
          </a:bodyPr>
          <a:lstStyle/>
          <a:p>
            <a:pPr eaLnBrk="1" hangingPunct="1"/>
            <a:r>
              <a:rPr lang="en-US" altLang="en-US" sz="5400" dirty="0" smtClean="0">
                <a:solidFill>
                  <a:schemeClr val="bg2">
                    <a:lumMod val="50000"/>
                  </a:schemeClr>
                </a:solidFill>
                <a:latin typeface="Andalus" pitchFamily="18" charset="-78"/>
                <a:cs typeface="Andalus" pitchFamily="18" charset="-78"/>
              </a:rPr>
              <a:t>Major Competitor 2: </a:t>
            </a:r>
            <a:br>
              <a:rPr lang="en-US" altLang="en-US" sz="5400" dirty="0" smtClean="0">
                <a:solidFill>
                  <a:schemeClr val="bg2">
                    <a:lumMod val="50000"/>
                  </a:schemeClr>
                </a:solidFill>
                <a:latin typeface="Andalus" pitchFamily="18" charset="-78"/>
                <a:cs typeface="Andalus" pitchFamily="18" charset="-78"/>
              </a:rPr>
            </a:br>
            <a:r>
              <a:rPr lang="en-US" altLang="en-US" sz="5400" dirty="0" smtClean="0">
                <a:solidFill>
                  <a:schemeClr val="bg2">
                    <a:lumMod val="50000"/>
                  </a:schemeClr>
                </a:solidFill>
                <a:latin typeface="Andalus" pitchFamily="18" charset="-78"/>
                <a:cs typeface="Andalus" pitchFamily="18" charset="-78"/>
              </a:rPr>
              <a:t>China Telecom Stocks Co. Ltd</a:t>
            </a:r>
          </a:p>
        </p:txBody>
      </p:sp>
      <p:pic>
        <p:nvPicPr>
          <p:cNvPr id="7" name="Picture 6"/>
          <p:cNvPicPr/>
          <p:nvPr/>
        </p:nvPicPr>
        <p:blipFill rotWithShape="1">
          <a:blip r:embed="rId3"/>
          <a:srcRect l="15789" t="19642" r="26825" b="8602"/>
          <a:stretch/>
        </p:blipFill>
        <p:spPr bwMode="auto">
          <a:xfrm>
            <a:off x="5029200" y="1581150"/>
            <a:ext cx="3886200" cy="2971800"/>
          </a:xfrm>
          <a:prstGeom prst="rect">
            <a:avLst/>
          </a:prstGeom>
          <a:ln>
            <a:noFill/>
          </a:ln>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33350"/>
            <a:ext cx="3581400" cy="74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type="body" idx="1"/>
          </p:nvPr>
        </p:nvSpPr>
        <p:spPr>
          <a:xfrm>
            <a:off x="228600" y="1504950"/>
            <a:ext cx="4724400" cy="3200400"/>
          </a:xfrm>
        </p:spPr>
        <p:txBody>
          <a:bodyPr>
            <a:normAutofit fontScale="77500" lnSpcReduction="20000"/>
          </a:bodyPr>
          <a:lstStyle/>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China Telecom Stocks Co. Ltd is one of the leading providers of wireline and mobile telecommunications.</a:t>
            </a: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Internet access and information services are likewise being offered by the company. </a:t>
            </a: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Just like the China Unicom Limited, China Telecom Stocks Co. Ltd., is also on the list of the New York and Hong Kong Stock Exchange respectively.</a:t>
            </a:r>
          </a:p>
          <a:p>
            <a:pPr marL="0" indent="0" eaLnBrk="1" hangingPunct="1">
              <a:lnSpc>
                <a:spcPct val="80000"/>
              </a:lnSpc>
              <a:buFontTx/>
              <a:buNone/>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The company has operations and services rendered in over 20 provinces in the mainland China. However, Shanghai, Jiangsu, Guangdong and Zhejiang are the 4 major provinces where the company operates. </a:t>
            </a:r>
          </a:p>
          <a:p>
            <a:pPr eaLnBrk="1" hangingPunct="1">
              <a:spcBef>
                <a:spcPct val="0"/>
              </a:spcBef>
              <a:defRPr/>
            </a:pPr>
            <a:endParaRPr lang="en-US" altLang="en-US" sz="2200" dirty="0" smtClean="0">
              <a:latin typeface="Andalus" panose="02020603050405020304" pitchFamily="18" charset="-78"/>
              <a:cs typeface="Andalus" panose="02020603050405020304" pitchFamily="18" charset="-78"/>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5750"/>
            <a:ext cx="3429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Grp="1" noChangeArrowheads="1"/>
          </p:cNvSpPr>
          <p:nvPr>
            <p:ph type="title"/>
          </p:nvPr>
        </p:nvSpPr>
        <p:spPr>
          <a:xfrm>
            <a:off x="0" y="590550"/>
            <a:ext cx="8686800" cy="1143000"/>
          </a:xfrm>
        </p:spPr>
        <p:txBody>
          <a:bodyPr>
            <a:normAutofit fontScale="90000"/>
          </a:bodyPr>
          <a:lstStyle/>
          <a:p>
            <a:pPr eaLnBrk="1" hangingPunct="1"/>
            <a:r>
              <a:rPr lang="en-US" altLang="en-US" sz="5400" dirty="0" smtClean="0">
                <a:solidFill>
                  <a:schemeClr val="bg2">
                    <a:lumMod val="50000"/>
                  </a:schemeClr>
                </a:solidFill>
                <a:latin typeface="Andalus" pitchFamily="18" charset="-78"/>
                <a:cs typeface="Andalus" pitchFamily="18" charset="-78"/>
              </a:rPr>
              <a:t>Major Competitor 3: </a:t>
            </a:r>
            <a:br>
              <a:rPr lang="en-US" altLang="en-US" sz="5400" dirty="0" smtClean="0">
                <a:solidFill>
                  <a:schemeClr val="bg2">
                    <a:lumMod val="50000"/>
                  </a:schemeClr>
                </a:solidFill>
                <a:latin typeface="Andalus" pitchFamily="18" charset="-78"/>
                <a:cs typeface="Andalus" pitchFamily="18" charset="-78"/>
              </a:rPr>
            </a:br>
            <a:r>
              <a:rPr lang="en-US" altLang="en-US" sz="5400" dirty="0" smtClean="0">
                <a:solidFill>
                  <a:schemeClr val="bg2">
                    <a:lumMod val="50000"/>
                  </a:schemeClr>
                </a:solidFill>
                <a:latin typeface="Andalus" pitchFamily="18" charset="-78"/>
                <a:cs typeface="Andalus" pitchFamily="18" charset="-78"/>
              </a:rPr>
              <a:t>Hutchison Telecom </a:t>
            </a:r>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705" t="10331" r="27163" b="18240"/>
          <a:stretch/>
        </p:blipFill>
        <p:spPr bwMode="auto">
          <a:xfrm>
            <a:off x="152400" y="1581150"/>
            <a:ext cx="4876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3"/>
          <p:cNvSpPr>
            <a:spLocks noGrp="1" noChangeArrowheads="1"/>
          </p:cNvSpPr>
          <p:nvPr>
            <p:ph type="body" idx="1"/>
          </p:nvPr>
        </p:nvSpPr>
        <p:spPr>
          <a:xfrm>
            <a:off x="4953000" y="1504950"/>
            <a:ext cx="3886200" cy="2971800"/>
          </a:xfrm>
        </p:spPr>
        <p:txBody>
          <a:bodyPr>
            <a:normAutofit fontScale="62500" lnSpcReduction="20000"/>
          </a:bodyPr>
          <a:lstStyle/>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Also a major player in the telecommunications industry in China is the Hutchison Telecommunications Hong Kong Holdings Limited.</a:t>
            </a: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Likewise, a leading provider of mobile, Wi-Fi and fixed-line communications to its wide customer-base all across Southeast Asia including Thailand, Sri Lanka and Vietnam.</a:t>
            </a:r>
          </a:p>
          <a:p>
            <a:pPr eaLnBrk="1" hangingPunct="1">
              <a:lnSpc>
                <a:spcPct val="80000"/>
              </a:lnSpc>
              <a:defRPr/>
            </a:pPr>
            <a:endParaRPr lang="en-US" altLang="en-US" sz="2200" dirty="0" smtClean="0">
              <a:latin typeface="Andalus" panose="02020603050405020304" pitchFamily="18" charset="-78"/>
              <a:cs typeface="Andalus" panose="02020603050405020304" pitchFamily="18" charset="-78"/>
            </a:endParaRPr>
          </a:p>
          <a:p>
            <a:pPr eaLnBrk="1" hangingPunct="1">
              <a:lnSpc>
                <a:spcPct val="80000"/>
              </a:lnSpc>
              <a:defRPr/>
            </a:pPr>
            <a:r>
              <a:rPr lang="en-US" altLang="en-US" sz="2200" dirty="0" smtClean="0">
                <a:latin typeface="Andalus" panose="02020603050405020304" pitchFamily="18" charset="-78"/>
                <a:cs typeface="Andalus" panose="02020603050405020304" pitchFamily="18" charset="-78"/>
              </a:rPr>
              <a:t>Owned the subsidiary CK Hutchison Holdings. It enables the company to operate in the international markets of Western Europe and all across North America. </a:t>
            </a:r>
          </a:p>
          <a:p>
            <a:pPr marL="0" indent="0" eaLnBrk="1" hangingPunct="1">
              <a:lnSpc>
                <a:spcPct val="80000"/>
              </a:lnSpc>
              <a:buFontTx/>
              <a:buNone/>
              <a:defRPr/>
            </a:pPr>
            <a:endParaRPr lang="en-US" altLang="en-US" sz="2200" dirty="0" smtClean="0">
              <a:latin typeface="Andalus" panose="02020603050405020304" pitchFamily="18" charset="-78"/>
              <a:cs typeface="Andalus" panose="02020603050405020304" pitchFamily="18" charset="-78"/>
            </a:endParaRPr>
          </a:p>
          <a:p>
            <a:pPr eaLnBrk="1" hangingPunct="1">
              <a:spcBef>
                <a:spcPct val="0"/>
              </a:spcBef>
              <a:defRPr/>
            </a:pPr>
            <a:r>
              <a:rPr lang="en-US" altLang="en-US" sz="2200" dirty="0" smtClean="0">
                <a:latin typeface="Andalus" panose="02020603050405020304" pitchFamily="18" charset="-78"/>
                <a:cs typeface="Andalus" panose="02020603050405020304" pitchFamily="18" charset="-78"/>
              </a:rPr>
              <a:t>International services are focused on the provision of corporate solutions, fixed-line communications and other data capabilities.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Pricing Comparison</a:t>
            </a:r>
          </a:p>
        </p:txBody>
      </p:sp>
      <p:sp>
        <p:nvSpPr>
          <p:cNvPr id="7" name="Rectangle 2"/>
          <p:cNvSpPr txBox="1">
            <a:spLocks noChangeArrowheads="1"/>
          </p:cNvSpPr>
          <p:nvPr/>
        </p:nvSpPr>
        <p:spPr bwMode="auto">
          <a:xfrm>
            <a:off x="152400" y="16573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1800" kern="0" dirty="0" smtClean="0">
                <a:latin typeface="Andalus" panose="02020603050405020304" pitchFamily="18" charset="-78"/>
                <a:cs typeface="Andalus" panose="02020603050405020304" pitchFamily="18" charset="-78"/>
              </a:rPr>
              <a:t>China Mobile Limited</a:t>
            </a:r>
          </a:p>
        </p:txBody>
      </p:sp>
      <p:sp>
        <p:nvSpPr>
          <p:cNvPr id="8" name="Rectangle 2"/>
          <p:cNvSpPr txBox="1">
            <a:spLocks noChangeArrowheads="1"/>
          </p:cNvSpPr>
          <p:nvPr/>
        </p:nvSpPr>
        <p:spPr bwMode="auto">
          <a:xfrm>
            <a:off x="3461657" y="1733550"/>
            <a:ext cx="286294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1800" kern="0" dirty="0" smtClean="0">
                <a:latin typeface="Andalus" panose="02020603050405020304" pitchFamily="18" charset="-78"/>
                <a:cs typeface="Andalus" panose="02020603050405020304" pitchFamily="18" charset="-78"/>
              </a:rPr>
              <a:t>China Unicom Limited</a:t>
            </a:r>
          </a:p>
        </p:txBody>
      </p:sp>
      <p:sp>
        <p:nvSpPr>
          <p:cNvPr id="9" name="Rectangle 2"/>
          <p:cNvSpPr txBox="1">
            <a:spLocks noChangeArrowheads="1"/>
          </p:cNvSpPr>
          <p:nvPr/>
        </p:nvSpPr>
        <p:spPr bwMode="auto">
          <a:xfrm>
            <a:off x="6705600" y="1657350"/>
            <a:ext cx="213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1800" kern="0" dirty="0" smtClean="0">
                <a:latin typeface="Andalus" panose="02020603050405020304" pitchFamily="18" charset="-78"/>
                <a:cs typeface="Andalus" panose="02020603050405020304" pitchFamily="18" charset="-78"/>
              </a:rPr>
              <a:t>Hutchison Telecom</a:t>
            </a:r>
          </a:p>
        </p:txBody>
      </p:sp>
      <p:sp>
        <p:nvSpPr>
          <p:cNvPr id="10" name="Rectangle 3"/>
          <p:cNvSpPr>
            <a:spLocks noGrp="1" noChangeArrowheads="1"/>
          </p:cNvSpPr>
          <p:nvPr>
            <p:ph type="body" idx="1"/>
          </p:nvPr>
        </p:nvSpPr>
        <p:spPr>
          <a:xfrm>
            <a:off x="152400" y="981074"/>
            <a:ext cx="8534400" cy="1171575"/>
          </a:xfrm>
        </p:spPr>
        <p:txBody>
          <a:bodyPr>
            <a:normAutofit/>
          </a:bodyPr>
          <a:lstStyle/>
          <a:p>
            <a:pPr eaLnBrk="1" hangingPunct="1">
              <a:lnSpc>
                <a:spcPct val="80000"/>
              </a:lnSpc>
              <a:defRPr/>
            </a:pPr>
            <a:r>
              <a:rPr lang="en-US" altLang="en-US" sz="2000" dirty="0" smtClean="0">
                <a:latin typeface="Andalus" panose="02020603050405020304" pitchFamily="18" charset="-78"/>
                <a:cs typeface="Andalus" panose="02020603050405020304" pitchFamily="18" charset="-78"/>
              </a:rPr>
              <a:t>The prices for the subscriptions under the China Mobile Limited and competitors are dependent on the selected service being provided. </a:t>
            </a:r>
          </a:p>
          <a:p>
            <a:pPr marL="0" indent="0" algn="ctr" eaLnBrk="1" hangingPunct="1">
              <a:lnSpc>
                <a:spcPct val="80000"/>
              </a:lnSpc>
              <a:buFontTx/>
              <a:buNone/>
              <a:defRPr/>
            </a:pPr>
            <a:r>
              <a:rPr lang="en-US" altLang="en-US" sz="2200" dirty="0" smtClean="0">
                <a:solidFill>
                  <a:schemeClr val="bg2">
                    <a:lumMod val="50000"/>
                  </a:schemeClr>
                </a:solidFill>
                <a:latin typeface="Andalus" panose="02020603050405020304" pitchFamily="18" charset="-78"/>
                <a:cs typeface="Andalus" panose="02020603050405020304" pitchFamily="18" charset="-78"/>
              </a:rPr>
              <a:t>       </a:t>
            </a:r>
            <a:r>
              <a:rPr lang="en-US" altLang="en-US" sz="2200" b="1" u="sng" dirty="0" smtClean="0">
                <a:solidFill>
                  <a:schemeClr val="bg2">
                    <a:lumMod val="50000"/>
                  </a:schemeClr>
                </a:solidFill>
                <a:latin typeface="Andalus" panose="02020603050405020304" pitchFamily="18" charset="-78"/>
                <a:cs typeface="Andalus" panose="02020603050405020304" pitchFamily="18" charset="-78"/>
              </a:rPr>
              <a:t>Monthly Service Plans 4G</a:t>
            </a:r>
            <a:r>
              <a:rPr lang="en-US" altLang="en-US" sz="2200" b="1" u="sng" dirty="0" smtClean="0">
                <a:solidFill>
                  <a:schemeClr val="bg2">
                    <a:lumMod val="50000"/>
                  </a:schemeClr>
                </a:solidFill>
                <a:latin typeface="Andalus" panose="02020603050405020304" pitchFamily="18" charset="-78"/>
                <a:cs typeface="Andalus" panose="02020603050405020304" pitchFamily="18" charset="-78"/>
              </a:rPr>
              <a:t>:</a:t>
            </a:r>
            <a:endParaRPr lang="en-US" altLang="en-US" sz="2200" b="1" u="sng" dirty="0" smtClean="0">
              <a:solidFill>
                <a:schemeClr val="bg2">
                  <a:lumMod val="50000"/>
                </a:schemeClr>
              </a:solidFill>
              <a:latin typeface="Andalus" panose="02020603050405020304" pitchFamily="18" charset="-78"/>
              <a:cs typeface="Andalus" panose="02020603050405020304" pitchFamily="18" charset="-7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02" y="2266950"/>
            <a:ext cx="27120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187575"/>
            <a:ext cx="32004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190750"/>
            <a:ext cx="2827176"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Pricing Comparison</a:t>
            </a:r>
          </a:p>
        </p:txBody>
      </p:sp>
      <p:sp>
        <p:nvSpPr>
          <p:cNvPr id="7" name="Rectangle 2"/>
          <p:cNvSpPr txBox="1">
            <a:spLocks noChangeArrowheads="1"/>
          </p:cNvSpPr>
          <p:nvPr/>
        </p:nvSpPr>
        <p:spPr bwMode="auto">
          <a:xfrm>
            <a:off x="152400" y="16573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1800" kern="0" dirty="0" smtClean="0">
                <a:latin typeface="Andalus" panose="02020603050405020304" pitchFamily="18" charset="-78"/>
                <a:cs typeface="Andalus" panose="02020603050405020304" pitchFamily="18" charset="-78"/>
              </a:rPr>
              <a:t>China Mobile Limited</a:t>
            </a:r>
          </a:p>
        </p:txBody>
      </p:sp>
      <p:sp>
        <p:nvSpPr>
          <p:cNvPr id="8" name="Rectangle 2"/>
          <p:cNvSpPr txBox="1">
            <a:spLocks noChangeArrowheads="1"/>
          </p:cNvSpPr>
          <p:nvPr/>
        </p:nvSpPr>
        <p:spPr bwMode="auto">
          <a:xfrm>
            <a:off x="3461657" y="1733550"/>
            <a:ext cx="286294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1800" kern="0" dirty="0" smtClean="0">
                <a:latin typeface="Andalus" panose="02020603050405020304" pitchFamily="18" charset="-78"/>
                <a:cs typeface="Andalus" panose="02020603050405020304" pitchFamily="18" charset="-78"/>
              </a:rPr>
              <a:t>China Unicom Limited</a:t>
            </a:r>
          </a:p>
        </p:txBody>
      </p:sp>
      <p:sp>
        <p:nvSpPr>
          <p:cNvPr id="9" name="Rectangle 2"/>
          <p:cNvSpPr txBox="1">
            <a:spLocks noChangeArrowheads="1"/>
          </p:cNvSpPr>
          <p:nvPr/>
        </p:nvSpPr>
        <p:spPr bwMode="auto">
          <a:xfrm>
            <a:off x="6705600" y="1657350"/>
            <a:ext cx="213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1800" kern="0" dirty="0" smtClean="0">
                <a:latin typeface="Andalus" panose="02020603050405020304" pitchFamily="18" charset="-78"/>
                <a:cs typeface="Andalus" panose="02020603050405020304" pitchFamily="18" charset="-78"/>
              </a:rPr>
              <a:t>Hutchison Telecom</a:t>
            </a:r>
          </a:p>
        </p:txBody>
      </p:sp>
      <p:sp>
        <p:nvSpPr>
          <p:cNvPr id="10" name="Rectangle 3"/>
          <p:cNvSpPr>
            <a:spLocks noGrp="1" noChangeArrowheads="1"/>
          </p:cNvSpPr>
          <p:nvPr>
            <p:ph type="body" idx="1"/>
          </p:nvPr>
        </p:nvSpPr>
        <p:spPr>
          <a:xfrm>
            <a:off x="152400" y="981074"/>
            <a:ext cx="8534400" cy="1171575"/>
          </a:xfrm>
        </p:spPr>
        <p:txBody>
          <a:bodyPr>
            <a:normAutofit/>
          </a:bodyPr>
          <a:lstStyle/>
          <a:p>
            <a:pPr eaLnBrk="1" hangingPunct="1">
              <a:lnSpc>
                <a:spcPct val="80000"/>
              </a:lnSpc>
              <a:defRPr/>
            </a:pPr>
            <a:r>
              <a:rPr lang="en-US" altLang="en-US" sz="2000" dirty="0" smtClean="0">
                <a:latin typeface="Andalus" panose="02020603050405020304" pitchFamily="18" charset="-78"/>
                <a:cs typeface="Andalus" panose="02020603050405020304" pitchFamily="18" charset="-78"/>
              </a:rPr>
              <a:t>The prices for the subscriptions under the China Mobile Limited and competitors are dependent on the selected service being provided. </a:t>
            </a:r>
          </a:p>
          <a:p>
            <a:pPr marL="0" indent="0" algn="ctr" eaLnBrk="1" hangingPunct="1">
              <a:lnSpc>
                <a:spcPct val="80000"/>
              </a:lnSpc>
              <a:buFontTx/>
              <a:buNone/>
              <a:defRPr/>
            </a:pPr>
            <a:r>
              <a:rPr lang="en-US" altLang="en-US" sz="2200" dirty="0" smtClean="0">
                <a:solidFill>
                  <a:schemeClr val="bg2">
                    <a:lumMod val="50000"/>
                  </a:schemeClr>
                </a:solidFill>
                <a:latin typeface="Andalus" panose="02020603050405020304" pitchFamily="18" charset="-78"/>
                <a:cs typeface="Andalus" panose="02020603050405020304" pitchFamily="18" charset="-78"/>
              </a:rPr>
              <a:t>       </a:t>
            </a:r>
            <a:r>
              <a:rPr lang="en-US" altLang="en-US" sz="2200" b="1" u="sng" dirty="0" smtClean="0">
                <a:solidFill>
                  <a:schemeClr val="bg2">
                    <a:lumMod val="50000"/>
                  </a:schemeClr>
                </a:solidFill>
                <a:latin typeface="Andalus" panose="02020603050405020304" pitchFamily="18" charset="-78"/>
                <a:cs typeface="Andalus" panose="02020603050405020304" pitchFamily="18" charset="-78"/>
              </a:rPr>
              <a:t>Prepaid Users:</a:t>
            </a:r>
            <a:endParaRPr lang="en-US" altLang="en-US" sz="2200" b="1" u="sng" dirty="0" smtClean="0">
              <a:solidFill>
                <a:schemeClr val="bg2">
                  <a:lumMod val="50000"/>
                </a:schemeClr>
              </a:solidFill>
              <a:latin typeface="Andalus" panose="02020603050405020304" pitchFamily="18" charset="-78"/>
              <a:cs typeface="Andalus" panose="02020603050405020304" pitchFamily="18" charset="-78"/>
            </a:endParaRP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l="28862" t="28673" r="30051" b="23857"/>
          <a:stretch>
            <a:fillRect/>
          </a:stretch>
        </p:blipFill>
        <p:spPr bwMode="auto">
          <a:xfrm>
            <a:off x="6139543" y="219075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l="16640" t="9875" r="18845"/>
          <a:stretch>
            <a:fillRect/>
          </a:stretch>
        </p:blipFill>
        <p:spPr bwMode="auto">
          <a:xfrm>
            <a:off x="2971800" y="2266950"/>
            <a:ext cx="316774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90" y="2190750"/>
            <a:ext cx="2822509"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233175"/>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 name="Rectangle 2"/>
          <p:cNvSpPr>
            <a:spLocks noGrp="1" noChangeArrowheads="1"/>
          </p:cNvSpPr>
          <p:nvPr>
            <p:ph type="title"/>
          </p:nvPr>
        </p:nvSpPr>
        <p:spPr>
          <a:xfrm>
            <a:off x="152400" y="0"/>
            <a:ext cx="5867400" cy="1143000"/>
          </a:xfrm>
        </p:spPr>
        <p:txBody>
          <a:bodyPr/>
          <a:lstStyle/>
          <a:p>
            <a:pPr eaLnBrk="1" hangingPunct="1"/>
            <a:r>
              <a:rPr lang="en-US" altLang="en-US" sz="5400" dirty="0" smtClean="0">
                <a:solidFill>
                  <a:schemeClr val="bg2">
                    <a:lumMod val="50000"/>
                  </a:schemeClr>
                </a:solidFill>
                <a:latin typeface="Andalus" pitchFamily="18" charset="-78"/>
                <a:cs typeface="Andalus" pitchFamily="18" charset="-78"/>
              </a:rPr>
              <a:t>Pricing </a:t>
            </a:r>
            <a:r>
              <a:rPr lang="en-US" altLang="en-US" sz="5400" dirty="0" smtClean="0">
                <a:solidFill>
                  <a:schemeClr val="bg2">
                    <a:lumMod val="50000"/>
                  </a:schemeClr>
                </a:solidFill>
                <a:latin typeface="Andalus" pitchFamily="18" charset="-78"/>
                <a:cs typeface="Andalus" pitchFamily="18" charset="-78"/>
              </a:rPr>
              <a:t>Analysis</a:t>
            </a:r>
            <a:endParaRPr lang="en-US" altLang="en-US" sz="5400" dirty="0" smtClean="0">
              <a:solidFill>
                <a:schemeClr val="bg2">
                  <a:lumMod val="50000"/>
                </a:schemeClr>
              </a:solidFill>
              <a:latin typeface="Andalus" pitchFamily="18" charset="-78"/>
              <a:cs typeface="Andalus" pitchFamily="18" charset="-78"/>
            </a:endParaRPr>
          </a:p>
        </p:txBody>
      </p:sp>
      <p:sp>
        <p:nvSpPr>
          <p:cNvPr id="13" name="Rectangle 3"/>
          <p:cNvSpPr>
            <a:spLocks noGrp="1" noChangeArrowheads="1"/>
          </p:cNvSpPr>
          <p:nvPr>
            <p:ph type="body" idx="1"/>
          </p:nvPr>
        </p:nvSpPr>
        <p:spPr>
          <a:xfrm>
            <a:off x="3810000" y="1047750"/>
            <a:ext cx="5105400" cy="3810000"/>
          </a:xfrm>
        </p:spPr>
        <p:txBody>
          <a:bodyPr>
            <a:normAutofit fontScale="85000" lnSpcReduction="20000"/>
          </a:bodyPr>
          <a:lstStyle/>
          <a:p>
            <a:pPr eaLnBrk="1" hangingPunct="1">
              <a:lnSpc>
                <a:spcPct val="80000"/>
              </a:lnSpc>
            </a:pPr>
            <a:r>
              <a:rPr lang="en-US" altLang="en-US" sz="2200" dirty="0" smtClean="0">
                <a:latin typeface="Andalus" pitchFamily="18" charset="-78"/>
                <a:cs typeface="Andalus" pitchFamily="18" charset="-78"/>
              </a:rPr>
              <a:t>The China Mobile Limited and all its major competitors such as China Unicom Limited, China Telecom Stocks Co. Ltd., and Hutchison Telecommunications all have different prices. However, all their prices are dependent on the services being afforded by the customers.</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r>
              <a:rPr lang="en-US" altLang="en-US" sz="2200" dirty="0" smtClean="0">
                <a:latin typeface="Andalus" pitchFamily="18" charset="-78"/>
                <a:cs typeface="Andalus" pitchFamily="18" charset="-78"/>
              </a:rPr>
              <a:t>All the prices vary in terms of the gigabyte, the type of service, monthly cost and prepaid. </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r>
              <a:rPr lang="en-US" altLang="en-US" sz="2200" dirty="0" smtClean="0">
                <a:latin typeface="Andalus" pitchFamily="18" charset="-78"/>
                <a:cs typeface="Andalus" pitchFamily="18" charset="-78"/>
              </a:rPr>
              <a:t>The trend of pricing is all the same among the aforementioned telecommunications companies. Prepaid prices are cheaper as they are pay as you go. Fixed-line and Wi-Fi broadband lines are priced differently too. Data and other value-related services have their own corresponding prices. </a:t>
            </a:r>
          </a:p>
          <a:p>
            <a:pPr eaLnBrk="1" hangingPunct="1">
              <a:lnSpc>
                <a:spcPct val="80000"/>
              </a:lnSpc>
            </a:pPr>
            <a:endParaRPr lang="en-US" altLang="en-US" sz="2200" dirty="0" smtClean="0">
              <a:latin typeface="Andalus" pitchFamily="18" charset="-78"/>
              <a:cs typeface="Andalus" pitchFamily="18" charset="-78"/>
            </a:endParaRPr>
          </a:p>
          <a:p>
            <a:pPr eaLnBrk="1" hangingPunct="1">
              <a:lnSpc>
                <a:spcPct val="80000"/>
              </a:lnSpc>
            </a:pPr>
            <a:endParaRPr lang="en-US" altLang="en-US" sz="2200" dirty="0" smtClean="0">
              <a:latin typeface="Andalus" pitchFamily="18" charset="-78"/>
              <a:cs typeface="Andalus" pitchFamily="18" charset="-7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47750"/>
            <a:ext cx="3352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3181350"/>
            <a:ext cx="35813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623611"/>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210</TotalTime>
  <Words>1244</Words>
  <Application>Microsoft Office PowerPoint</Application>
  <PresentationFormat>On-screen Show (16:9)</PresentationFormat>
  <Paragraphs>126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China Mobile Limited and Its Competitors: A Comparison</vt:lpstr>
      <vt:lpstr>PowerPoint Presentation</vt:lpstr>
      <vt:lpstr>China Mobile </vt:lpstr>
      <vt:lpstr>Major Competitor 1:  China Unicom Limited</vt:lpstr>
      <vt:lpstr>Major Competitor 2:  China Telecom Stocks Co. Ltd</vt:lpstr>
      <vt:lpstr>Major Competitor 3:  Hutchison Telecom </vt:lpstr>
      <vt:lpstr>Pricing Comparison</vt:lpstr>
      <vt:lpstr>Pricing Comparison</vt:lpstr>
      <vt:lpstr>Pricing Analysis</vt:lpstr>
      <vt:lpstr>Benefits</vt:lpstr>
      <vt:lpstr>Service Channels</vt:lpstr>
      <vt:lpstr>Success</vt:lpstr>
      <vt:lpstr>Conclusion</vt:lpstr>
      <vt:lpstr>Recommendations</vt:lpstr>
      <vt:lpstr>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Sabeek Pradhan</dc:creator>
  <cp:lastModifiedBy>cheche</cp:lastModifiedBy>
  <cp:revision>24</cp:revision>
  <dcterms:modified xsi:type="dcterms:W3CDTF">2015-11-28T00:37:43Z</dcterms:modified>
</cp:coreProperties>
</file>