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59" r:id="rId5"/>
    <p:sldId id="260" r:id="rId6"/>
    <p:sldId id="262" r:id="rId7"/>
    <p:sldId id="261" r:id="rId8"/>
    <p:sldId id="263" r:id="rId9"/>
    <p:sldId id="264" r:id="rId10"/>
    <p:sldId id="265" r:id="rId11"/>
    <p:sldId id="266" r:id="rId12"/>
    <p:sldId id="273" r:id="rId13"/>
    <p:sldId id="267" r:id="rId14"/>
    <p:sldId id="268" r:id="rId15"/>
    <p:sldId id="274" r:id="rId16"/>
    <p:sldId id="269" r:id="rId17"/>
    <p:sldId id="275"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705" autoAdjust="0"/>
  </p:normalViewPr>
  <p:slideViewPr>
    <p:cSldViewPr>
      <p:cViewPr varScale="1">
        <p:scale>
          <a:sx n="56" d="100"/>
          <a:sy n="56" d="100"/>
        </p:scale>
        <p:origin x="-1680"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91F30A-8CCA-4CB4-944A-1E9B23B71F9A}" type="doc">
      <dgm:prSet loTypeId="urn:microsoft.com/office/officeart/2008/layout/VerticalCircleList" loCatId="list" qsTypeId="urn:microsoft.com/office/officeart/2005/8/quickstyle/simple1" qsCatId="simple" csTypeId="urn:microsoft.com/office/officeart/2005/8/colors/accent1_2" csCatId="accent1" phldr="1"/>
      <dgm:spPr/>
      <dgm:t>
        <a:bodyPr/>
        <a:lstStyle/>
        <a:p>
          <a:endParaRPr lang="en-US"/>
        </a:p>
      </dgm:t>
    </dgm:pt>
    <dgm:pt modelId="{F5FA13F6-9FE0-43B9-B41B-899393F59D94}">
      <dgm:prSet phldrT="[Text]" custT="1"/>
      <dgm:spPr/>
      <dgm:t>
        <a:bodyPr/>
        <a:lstStyle/>
        <a:p>
          <a:r>
            <a:rPr lang="en-US" sz="2800" b="1" dirty="0" smtClean="0"/>
            <a:t>Family involvement </a:t>
          </a:r>
          <a:endParaRPr lang="en-US" sz="2800" b="1" dirty="0"/>
        </a:p>
      </dgm:t>
    </dgm:pt>
    <dgm:pt modelId="{2B7F3912-3064-4AE6-94CC-428445AE3003}" type="parTrans" cxnId="{3E56E547-120A-4C7A-B99F-56270AB0B05E}">
      <dgm:prSet/>
      <dgm:spPr/>
      <dgm:t>
        <a:bodyPr/>
        <a:lstStyle/>
        <a:p>
          <a:endParaRPr lang="en-US"/>
        </a:p>
      </dgm:t>
    </dgm:pt>
    <dgm:pt modelId="{0701CB35-12E6-45D2-B24A-DE49C92C4FC2}" type="sibTrans" cxnId="{3E56E547-120A-4C7A-B99F-56270AB0B05E}">
      <dgm:prSet/>
      <dgm:spPr/>
      <dgm:t>
        <a:bodyPr/>
        <a:lstStyle/>
        <a:p>
          <a:endParaRPr lang="en-US"/>
        </a:p>
      </dgm:t>
    </dgm:pt>
    <dgm:pt modelId="{EBFF1785-BFE5-4675-BC74-529867CD89DF}">
      <dgm:prSet phldrT="[Text]" custT="1"/>
      <dgm:spPr/>
      <dgm:t>
        <a:bodyPr/>
        <a:lstStyle/>
        <a:p>
          <a:r>
            <a:rPr lang="en-US" sz="2800" b="1" dirty="0" smtClean="0"/>
            <a:t>Government Empowerment </a:t>
          </a:r>
          <a:endParaRPr lang="en-US" sz="2800" b="1" dirty="0"/>
        </a:p>
      </dgm:t>
    </dgm:pt>
    <dgm:pt modelId="{077F469C-A41D-4366-998B-DFA17F4AFF8E}" type="parTrans" cxnId="{F88DB157-4429-47A5-A5A4-D9BF7D381C00}">
      <dgm:prSet/>
      <dgm:spPr/>
      <dgm:t>
        <a:bodyPr/>
        <a:lstStyle/>
        <a:p>
          <a:endParaRPr lang="en-US"/>
        </a:p>
      </dgm:t>
    </dgm:pt>
    <dgm:pt modelId="{2CAA56D1-E196-4D64-8301-6F7460BFE745}" type="sibTrans" cxnId="{F88DB157-4429-47A5-A5A4-D9BF7D381C00}">
      <dgm:prSet/>
      <dgm:spPr/>
      <dgm:t>
        <a:bodyPr/>
        <a:lstStyle/>
        <a:p>
          <a:endParaRPr lang="en-US"/>
        </a:p>
      </dgm:t>
    </dgm:pt>
    <dgm:pt modelId="{D77163FA-F7BE-481A-9204-3386D28126EF}">
      <dgm:prSet phldrT="[Text]" custT="1"/>
      <dgm:spPr/>
      <dgm:t>
        <a:bodyPr/>
        <a:lstStyle/>
        <a:p>
          <a:r>
            <a:rPr lang="en-US" sz="2000" dirty="0" smtClean="0"/>
            <a:t>The leadership of the government agencies in creating resolution to the issue is part of the success of getting the society involved  </a:t>
          </a:r>
          <a:endParaRPr lang="en-US" sz="2000" dirty="0"/>
        </a:p>
      </dgm:t>
    </dgm:pt>
    <dgm:pt modelId="{A8232120-B503-484B-80B3-4F990733FBA3}" type="parTrans" cxnId="{A000CDD1-8AF0-4013-9BA6-2C514CB18523}">
      <dgm:prSet/>
      <dgm:spPr/>
      <dgm:t>
        <a:bodyPr/>
        <a:lstStyle/>
        <a:p>
          <a:endParaRPr lang="en-US"/>
        </a:p>
      </dgm:t>
    </dgm:pt>
    <dgm:pt modelId="{973926B2-8450-47BC-9264-42317FB5A9D4}" type="sibTrans" cxnId="{A000CDD1-8AF0-4013-9BA6-2C514CB18523}">
      <dgm:prSet/>
      <dgm:spPr/>
      <dgm:t>
        <a:bodyPr/>
        <a:lstStyle/>
        <a:p>
          <a:endParaRPr lang="en-US"/>
        </a:p>
      </dgm:t>
    </dgm:pt>
    <dgm:pt modelId="{01DDB066-07C3-4E1A-ABB6-F2219D3439CE}">
      <dgm:prSet phldrT="[Text]" custT="1"/>
      <dgm:spPr/>
      <dgm:t>
        <a:bodyPr/>
        <a:lstStyle/>
        <a:p>
          <a:r>
            <a:rPr lang="en-US" sz="2000" dirty="0" smtClean="0"/>
            <a:t>Providing information to family members about what adjustments they should make </a:t>
          </a:r>
          <a:endParaRPr lang="en-US" sz="2000" dirty="0"/>
        </a:p>
      </dgm:t>
    </dgm:pt>
    <dgm:pt modelId="{6A62F659-870A-4421-A8E3-8031CF8B7AAC}" type="sibTrans" cxnId="{178A5BCE-C010-4D28-9AE0-A5ECB61BFDA4}">
      <dgm:prSet/>
      <dgm:spPr/>
      <dgm:t>
        <a:bodyPr/>
        <a:lstStyle/>
        <a:p>
          <a:endParaRPr lang="en-US"/>
        </a:p>
      </dgm:t>
    </dgm:pt>
    <dgm:pt modelId="{DBFA7D29-6D90-4C60-AFEE-0A6482E40E5F}" type="parTrans" cxnId="{178A5BCE-C010-4D28-9AE0-A5ECB61BFDA4}">
      <dgm:prSet/>
      <dgm:spPr/>
      <dgm:t>
        <a:bodyPr/>
        <a:lstStyle/>
        <a:p>
          <a:endParaRPr lang="en-US"/>
        </a:p>
      </dgm:t>
    </dgm:pt>
    <dgm:pt modelId="{B0E85542-597C-47CC-9F7E-3692DD9C410B}" type="pres">
      <dgm:prSet presAssocID="{A691F30A-8CCA-4CB4-944A-1E9B23B71F9A}" presName="Name0" presStyleCnt="0">
        <dgm:presLayoutVars>
          <dgm:dir/>
        </dgm:presLayoutVars>
      </dgm:prSet>
      <dgm:spPr/>
    </dgm:pt>
    <dgm:pt modelId="{55B1B891-3C10-4895-B73B-224CDA41A5C8}" type="pres">
      <dgm:prSet presAssocID="{F5FA13F6-9FE0-43B9-B41B-899393F59D94}" presName="withChildren" presStyleCnt="0"/>
      <dgm:spPr/>
    </dgm:pt>
    <dgm:pt modelId="{FBC19A56-33D5-4FA0-954E-93CF01B5A5AA}" type="pres">
      <dgm:prSet presAssocID="{F5FA13F6-9FE0-43B9-B41B-899393F59D94}" presName="bigCircle" presStyleLbl="vennNode1" presStyleIdx="0" presStyleCnt="4" custScaleX="125134" custScaleY="104699"/>
      <dgm:spPr/>
    </dgm:pt>
    <dgm:pt modelId="{8E994C2F-7DDD-43D2-8EDF-B61B85DEB356}" type="pres">
      <dgm:prSet presAssocID="{F5FA13F6-9FE0-43B9-B41B-899393F59D94}" presName="medCircle" presStyleLbl="vennNode1" presStyleIdx="1" presStyleCnt="4"/>
      <dgm:spPr/>
    </dgm:pt>
    <dgm:pt modelId="{7B983660-CCCE-4E1B-95A6-5204720CD08F}" type="pres">
      <dgm:prSet presAssocID="{F5FA13F6-9FE0-43B9-B41B-899393F59D94}" presName="txLvl1" presStyleLbl="revTx" presStyleIdx="0" presStyleCnt="4" custLinFactNeighborY="33203"/>
      <dgm:spPr/>
      <dgm:t>
        <a:bodyPr/>
        <a:lstStyle/>
        <a:p>
          <a:endParaRPr lang="en-US"/>
        </a:p>
      </dgm:t>
    </dgm:pt>
    <dgm:pt modelId="{6F741FBC-3AFC-4124-BDA2-F7EDC87BB71E}" type="pres">
      <dgm:prSet presAssocID="{F5FA13F6-9FE0-43B9-B41B-899393F59D94}" presName="lin" presStyleCnt="0"/>
      <dgm:spPr/>
    </dgm:pt>
    <dgm:pt modelId="{9BD94692-B14E-41AA-A0BE-695239F2EAC6}" type="pres">
      <dgm:prSet presAssocID="{01DDB066-07C3-4E1A-ABB6-F2219D3439CE}" presName="txLvl2" presStyleLbl="revTx" presStyleIdx="1" presStyleCnt="4" custLinFactY="100000" custLinFactNeighborX="-8315" custLinFactNeighborY="191288"/>
      <dgm:spPr/>
      <dgm:t>
        <a:bodyPr/>
        <a:lstStyle/>
        <a:p>
          <a:endParaRPr lang="en-US"/>
        </a:p>
      </dgm:t>
    </dgm:pt>
    <dgm:pt modelId="{96300947-DB12-49A0-8672-A4009D21DD93}" type="pres">
      <dgm:prSet presAssocID="{F5FA13F6-9FE0-43B9-B41B-899393F59D94}" presName="overlap" presStyleCnt="0"/>
      <dgm:spPr/>
    </dgm:pt>
    <dgm:pt modelId="{38C3FDE4-9FD6-4EFC-911B-E89D1971B51E}" type="pres">
      <dgm:prSet presAssocID="{EBFF1785-BFE5-4675-BC74-529867CD89DF}" presName="withChildren" presStyleCnt="0"/>
      <dgm:spPr/>
    </dgm:pt>
    <dgm:pt modelId="{57335150-C8BA-42B4-9F76-281FC48F8EB4}" type="pres">
      <dgm:prSet presAssocID="{EBFF1785-BFE5-4675-BC74-529867CD89DF}" presName="bigCircle" presStyleLbl="vennNode1" presStyleIdx="2" presStyleCnt="4" custScaleX="127854" custScaleY="97300"/>
      <dgm:spPr/>
    </dgm:pt>
    <dgm:pt modelId="{26316F9E-0D77-4FBC-9852-45B178B8AB35}" type="pres">
      <dgm:prSet presAssocID="{EBFF1785-BFE5-4675-BC74-529867CD89DF}" presName="medCircle" presStyleLbl="vennNode1" presStyleIdx="3" presStyleCnt="4"/>
      <dgm:spPr/>
    </dgm:pt>
    <dgm:pt modelId="{226721C7-6214-49C0-B454-432EAF981A29}" type="pres">
      <dgm:prSet presAssocID="{EBFF1785-BFE5-4675-BC74-529867CD89DF}" presName="txLvl1" presStyleLbl="revTx" presStyleIdx="2" presStyleCnt="4" custLinFactNeighborY="-17148"/>
      <dgm:spPr/>
    </dgm:pt>
    <dgm:pt modelId="{9E578B1E-510E-44EA-A619-9518AB0F36C9}" type="pres">
      <dgm:prSet presAssocID="{EBFF1785-BFE5-4675-BC74-529867CD89DF}" presName="lin" presStyleCnt="0"/>
      <dgm:spPr/>
    </dgm:pt>
    <dgm:pt modelId="{8CF3DDB2-0C8D-4ED0-B5F3-5ED3C6E7521B}" type="pres">
      <dgm:prSet presAssocID="{D77163FA-F7BE-481A-9204-3386D28126EF}" presName="txLvl2" presStyleLbl="revTx" presStyleIdx="3" presStyleCnt="4" custLinFactY="122868" custLinFactNeighborX="-2705" custLinFactNeighborY="200000"/>
      <dgm:spPr/>
      <dgm:t>
        <a:bodyPr/>
        <a:lstStyle/>
        <a:p>
          <a:endParaRPr lang="en-US"/>
        </a:p>
      </dgm:t>
    </dgm:pt>
  </dgm:ptLst>
  <dgm:cxnLst>
    <dgm:cxn modelId="{3E56E547-120A-4C7A-B99F-56270AB0B05E}" srcId="{A691F30A-8CCA-4CB4-944A-1E9B23B71F9A}" destId="{F5FA13F6-9FE0-43B9-B41B-899393F59D94}" srcOrd="0" destOrd="0" parTransId="{2B7F3912-3064-4AE6-94CC-428445AE3003}" sibTransId="{0701CB35-12E6-45D2-B24A-DE49C92C4FC2}"/>
    <dgm:cxn modelId="{DCE5EDBF-4332-4E34-BE7C-C0C7BF78CA2D}" type="presOf" srcId="{A691F30A-8CCA-4CB4-944A-1E9B23B71F9A}" destId="{B0E85542-597C-47CC-9F7E-3692DD9C410B}" srcOrd="0" destOrd="0" presId="urn:microsoft.com/office/officeart/2008/layout/VerticalCircleList"/>
    <dgm:cxn modelId="{A000CDD1-8AF0-4013-9BA6-2C514CB18523}" srcId="{EBFF1785-BFE5-4675-BC74-529867CD89DF}" destId="{D77163FA-F7BE-481A-9204-3386D28126EF}" srcOrd="0" destOrd="0" parTransId="{A8232120-B503-484B-80B3-4F990733FBA3}" sibTransId="{973926B2-8450-47BC-9264-42317FB5A9D4}"/>
    <dgm:cxn modelId="{3501F196-A459-4260-93B7-41E0C5F6519D}" type="presOf" srcId="{F5FA13F6-9FE0-43B9-B41B-899393F59D94}" destId="{7B983660-CCCE-4E1B-95A6-5204720CD08F}" srcOrd="0" destOrd="0" presId="urn:microsoft.com/office/officeart/2008/layout/VerticalCircleList"/>
    <dgm:cxn modelId="{11DBC7B4-C466-45ED-A810-7ED0E8CEDB19}" type="presOf" srcId="{EBFF1785-BFE5-4675-BC74-529867CD89DF}" destId="{226721C7-6214-49C0-B454-432EAF981A29}" srcOrd="0" destOrd="0" presId="urn:microsoft.com/office/officeart/2008/layout/VerticalCircleList"/>
    <dgm:cxn modelId="{12A622A9-2307-4191-9658-24800A122E05}" type="presOf" srcId="{D77163FA-F7BE-481A-9204-3386D28126EF}" destId="{8CF3DDB2-0C8D-4ED0-B5F3-5ED3C6E7521B}" srcOrd="0" destOrd="0" presId="urn:microsoft.com/office/officeart/2008/layout/VerticalCircleList"/>
    <dgm:cxn modelId="{DD635102-4BFF-42C3-AF7B-BE8192E67270}" type="presOf" srcId="{01DDB066-07C3-4E1A-ABB6-F2219D3439CE}" destId="{9BD94692-B14E-41AA-A0BE-695239F2EAC6}" srcOrd="0" destOrd="0" presId="urn:microsoft.com/office/officeart/2008/layout/VerticalCircleList"/>
    <dgm:cxn modelId="{F88DB157-4429-47A5-A5A4-D9BF7D381C00}" srcId="{A691F30A-8CCA-4CB4-944A-1E9B23B71F9A}" destId="{EBFF1785-BFE5-4675-BC74-529867CD89DF}" srcOrd="1" destOrd="0" parTransId="{077F469C-A41D-4366-998B-DFA17F4AFF8E}" sibTransId="{2CAA56D1-E196-4D64-8301-6F7460BFE745}"/>
    <dgm:cxn modelId="{178A5BCE-C010-4D28-9AE0-A5ECB61BFDA4}" srcId="{F5FA13F6-9FE0-43B9-B41B-899393F59D94}" destId="{01DDB066-07C3-4E1A-ABB6-F2219D3439CE}" srcOrd="0" destOrd="0" parTransId="{DBFA7D29-6D90-4C60-AFEE-0A6482E40E5F}" sibTransId="{6A62F659-870A-4421-A8E3-8031CF8B7AAC}"/>
    <dgm:cxn modelId="{9BA4A475-25B5-43A9-BBF1-1F9B1C526F0A}" type="presParOf" srcId="{B0E85542-597C-47CC-9F7E-3692DD9C410B}" destId="{55B1B891-3C10-4895-B73B-224CDA41A5C8}" srcOrd="0" destOrd="0" presId="urn:microsoft.com/office/officeart/2008/layout/VerticalCircleList"/>
    <dgm:cxn modelId="{AAFC3D26-DDAF-441E-9A98-6018E55FAB71}" type="presParOf" srcId="{55B1B891-3C10-4895-B73B-224CDA41A5C8}" destId="{FBC19A56-33D5-4FA0-954E-93CF01B5A5AA}" srcOrd="0" destOrd="0" presId="urn:microsoft.com/office/officeart/2008/layout/VerticalCircleList"/>
    <dgm:cxn modelId="{1D8DC855-413B-4336-A42F-ECF4B84DBF46}" type="presParOf" srcId="{55B1B891-3C10-4895-B73B-224CDA41A5C8}" destId="{8E994C2F-7DDD-43D2-8EDF-B61B85DEB356}" srcOrd="1" destOrd="0" presId="urn:microsoft.com/office/officeart/2008/layout/VerticalCircleList"/>
    <dgm:cxn modelId="{2F2AAA6A-1B8D-4D07-BB47-610B03740035}" type="presParOf" srcId="{55B1B891-3C10-4895-B73B-224CDA41A5C8}" destId="{7B983660-CCCE-4E1B-95A6-5204720CD08F}" srcOrd="2" destOrd="0" presId="urn:microsoft.com/office/officeart/2008/layout/VerticalCircleList"/>
    <dgm:cxn modelId="{B1482CCA-DF00-40B5-9CEC-E4CBD7422820}" type="presParOf" srcId="{55B1B891-3C10-4895-B73B-224CDA41A5C8}" destId="{6F741FBC-3AFC-4124-BDA2-F7EDC87BB71E}" srcOrd="3" destOrd="0" presId="urn:microsoft.com/office/officeart/2008/layout/VerticalCircleList"/>
    <dgm:cxn modelId="{E375846E-7CC4-46B3-B682-D3CF9935CDF6}" type="presParOf" srcId="{6F741FBC-3AFC-4124-BDA2-F7EDC87BB71E}" destId="{9BD94692-B14E-41AA-A0BE-695239F2EAC6}" srcOrd="0" destOrd="0" presId="urn:microsoft.com/office/officeart/2008/layout/VerticalCircleList"/>
    <dgm:cxn modelId="{61179D28-5B8E-4D0B-9883-9687FEE93B29}" type="presParOf" srcId="{B0E85542-597C-47CC-9F7E-3692DD9C410B}" destId="{96300947-DB12-49A0-8672-A4009D21DD93}" srcOrd="1" destOrd="0" presId="urn:microsoft.com/office/officeart/2008/layout/VerticalCircleList"/>
    <dgm:cxn modelId="{13A209C5-AD0B-4E6E-8BD3-46165224FFD4}" type="presParOf" srcId="{B0E85542-597C-47CC-9F7E-3692DD9C410B}" destId="{38C3FDE4-9FD6-4EFC-911B-E89D1971B51E}" srcOrd="2" destOrd="0" presId="urn:microsoft.com/office/officeart/2008/layout/VerticalCircleList"/>
    <dgm:cxn modelId="{06A69BD8-9B7A-4B8E-8E31-BFB8D659B49F}" type="presParOf" srcId="{38C3FDE4-9FD6-4EFC-911B-E89D1971B51E}" destId="{57335150-C8BA-42B4-9F76-281FC48F8EB4}" srcOrd="0" destOrd="0" presId="urn:microsoft.com/office/officeart/2008/layout/VerticalCircleList"/>
    <dgm:cxn modelId="{22A23E10-3394-4AC5-A9E9-226F393C9D92}" type="presParOf" srcId="{38C3FDE4-9FD6-4EFC-911B-E89D1971B51E}" destId="{26316F9E-0D77-4FBC-9852-45B178B8AB35}" srcOrd="1" destOrd="0" presId="urn:microsoft.com/office/officeart/2008/layout/VerticalCircleList"/>
    <dgm:cxn modelId="{AA6FD0DB-DF67-490B-9B75-3D2BC77BBA2B}" type="presParOf" srcId="{38C3FDE4-9FD6-4EFC-911B-E89D1971B51E}" destId="{226721C7-6214-49C0-B454-432EAF981A29}" srcOrd="2" destOrd="0" presId="urn:microsoft.com/office/officeart/2008/layout/VerticalCircleList"/>
    <dgm:cxn modelId="{B435F2CB-3371-4D1F-AB23-D52621A8F772}" type="presParOf" srcId="{38C3FDE4-9FD6-4EFC-911B-E89D1971B51E}" destId="{9E578B1E-510E-44EA-A619-9518AB0F36C9}" srcOrd="3" destOrd="0" presId="urn:microsoft.com/office/officeart/2008/layout/VerticalCircleList"/>
    <dgm:cxn modelId="{3DA7A8B3-09B5-4BDA-9DAE-0DE154287355}" type="presParOf" srcId="{9E578B1E-510E-44EA-A619-9518AB0F36C9}" destId="{8CF3DDB2-0C8D-4ED0-B5F3-5ED3C6E7521B}" srcOrd="0" destOrd="0" presId="urn:microsoft.com/office/officeart/2008/layout/VerticalCircle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745109-5CA1-4B5F-9057-8A63055BF07A}"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4B833084-3386-47BB-8873-B3137825B6A2}">
      <dgm:prSet phldrT="[Text]"/>
      <dgm:spPr/>
      <dgm:t>
        <a:bodyPr/>
        <a:lstStyle/>
        <a:p>
          <a:r>
            <a:rPr lang="en-US" dirty="0" smtClean="0"/>
            <a:t>Problem arises because of lack of knowledge</a:t>
          </a:r>
          <a:endParaRPr lang="en-US" dirty="0"/>
        </a:p>
      </dgm:t>
    </dgm:pt>
    <dgm:pt modelId="{7B2E3DFE-ADA4-4B8B-A5D5-936E29B58AC6}" type="parTrans" cxnId="{F13EC2AD-17F0-4B3B-A3FC-76F145E56599}">
      <dgm:prSet/>
      <dgm:spPr/>
      <dgm:t>
        <a:bodyPr/>
        <a:lstStyle/>
        <a:p>
          <a:endParaRPr lang="en-US"/>
        </a:p>
      </dgm:t>
    </dgm:pt>
    <dgm:pt modelId="{18945DE5-90C8-4328-88BB-C1A95A1D6148}" type="sibTrans" cxnId="{F13EC2AD-17F0-4B3B-A3FC-76F145E56599}">
      <dgm:prSet/>
      <dgm:spPr/>
      <dgm:t>
        <a:bodyPr/>
        <a:lstStyle/>
        <a:p>
          <a:endParaRPr lang="en-US"/>
        </a:p>
      </dgm:t>
    </dgm:pt>
    <dgm:pt modelId="{EBD3F6F5-E409-40C1-8FAF-4638BDFCB924}">
      <dgm:prSet phldrT="[Text]"/>
      <dgm:spPr/>
      <dgm:t>
        <a:bodyPr/>
        <a:lstStyle/>
        <a:p>
          <a:r>
            <a:rPr lang="en-US" dirty="0" smtClean="0"/>
            <a:t>Caregivers need to be trained </a:t>
          </a:r>
          <a:endParaRPr lang="en-US" dirty="0"/>
        </a:p>
      </dgm:t>
    </dgm:pt>
    <dgm:pt modelId="{5115B986-0C97-4F8B-97A2-445E51767AC9}" type="parTrans" cxnId="{DF730AF6-C131-47D4-8EE3-4BAA27D5F858}">
      <dgm:prSet/>
      <dgm:spPr/>
      <dgm:t>
        <a:bodyPr/>
        <a:lstStyle/>
        <a:p>
          <a:endParaRPr lang="en-US"/>
        </a:p>
      </dgm:t>
    </dgm:pt>
    <dgm:pt modelId="{560A242E-F807-4CF0-BC85-7F53BB6FA74B}" type="sibTrans" cxnId="{DF730AF6-C131-47D4-8EE3-4BAA27D5F858}">
      <dgm:prSet/>
      <dgm:spPr/>
      <dgm:t>
        <a:bodyPr/>
        <a:lstStyle/>
        <a:p>
          <a:endParaRPr lang="en-US"/>
        </a:p>
      </dgm:t>
    </dgm:pt>
    <dgm:pt modelId="{CCF15066-601D-459D-985B-99AF369AF480}">
      <dgm:prSet phldrT="[Text]"/>
      <dgm:spPr/>
      <dgm:t>
        <a:bodyPr/>
        <a:lstStyle/>
        <a:p>
          <a:r>
            <a:rPr lang="en-US" dirty="0" smtClean="0"/>
            <a:t>Government institutions should have proper funding </a:t>
          </a:r>
          <a:endParaRPr lang="en-US" dirty="0"/>
        </a:p>
      </dgm:t>
    </dgm:pt>
    <dgm:pt modelId="{A7C4CDFC-D933-4A6D-BB3D-B1DE09736622}" type="parTrans" cxnId="{14910FC0-E5B1-4A7D-9B79-9F8DBE95BB50}">
      <dgm:prSet/>
      <dgm:spPr/>
      <dgm:t>
        <a:bodyPr/>
        <a:lstStyle/>
        <a:p>
          <a:endParaRPr lang="en-US"/>
        </a:p>
      </dgm:t>
    </dgm:pt>
    <dgm:pt modelId="{7D68EB3A-0FD2-40E7-884A-0B25E833AB8F}" type="sibTrans" cxnId="{14910FC0-E5B1-4A7D-9B79-9F8DBE95BB50}">
      <dgm:prSet/>
      <dgm:spPr/>
      <dgm:t>
        <a:bodyPr/>
        <a:lstStyle/>
        <a:p>
          <a:endParaRPr lang="en-US"/>
        </a:p>
      </dgm:t>
    </dgm:pt>
    <dgm:pt modelId="{18909BC6-96FD-4BB7-8FB8-45BC9E07726E}">
      <dgm:prSet phldrT="[Text]"/>
      <dgm:spPr/>
      <dgm:t>
        <a:bodyPr/>
        <a:lstStyle/>
        <a:p>
          <a:r>
            <a:rPr lang="en-US" dirty="0" smtClean="0"/>
            <a:t>Nurses attending to elderlies ought to be trained </a:t>
          </a:r>
          <a:endParaRPr lang="en-US" dirty="0"/>
        </a:p>
      </dgm:t>
    </dgm:pt>
    <dgm:pt modelId="{07B6CA1B-817D-4830-8F2F-8FD62A2BE3B4}" type="parTrans" cxnId="{DDE6E0C4-92C6-48F3-B658-1DADFA8B7701}">
      <dgm:prSet/>
      <dgm:spPr/>
      <dgm:t>
        <a:bodyPr/>
        <a:lstStyle/>
        <a:p>
          <a:endParaRPr lang="en-US"/>
        </a:p>
      </dgm:t>
    </dgm:pt>
    <dgm:pt modelId="{985A9910-5DD5-4AD9-AEB5-C1C377AA7DBA}" type="sibTrans" cxnId="{DDE6E0C4-92C6-48F3-B658-1DADFA8B7701}">
      <dgm:prSet/>
      <dgm:spPr/>
      <dgm:t>
        <a:bodyPr/>
        <a:lstStyle/>
        <a:p>
          <a:endParaRPr lang="en-US"/>
        </a:p>
      </dgm:t>
    </dgm:pt>
    <dgm:pt modelId="{551AAB4C-1A05-4026-BB20-15EA99E4D971}">
      <dgm:prSet phldrT="[Text]"/>
      <dgm:spPr/>
      <dgm:t>
        <a:bodyPr/>
        <a:lstStyle/>
        <a:p>
          <a:r>
            <a:rPr lang="en-US" dirty="0" smtClean="0"/>
            <a:t>Elderly patients should be oriented and assisted with proper knowledge</a:t>
          </a:r>
          <a:endParaRPr lang="en-US" dirty="0"/>
        </a:p>
      </dgm:t>
    </dgm:pt>
    <dgm:pt modelId="{95CE3B02-D261-46AF-9BF5-AC2A64EF0D60}" type="parTrans" cxnId="{3CFDECB7-902E-4DBD-8530-5E6C1ABA3D22}">
      <dgm:prSet/>
      <dgm:spPr/>
      <dgm:t>
        <a:bodyPr/>
        <a:lstStyle/>
        <a:p>
          <a:endParaRPr lang="en-US"/>
        </a:p>
      </dgm:t>
    </dgm:pt>
    <dgm:pt modelId="{78761D02-FE10-4EC4-8B65-D67308169E8E}" type="sibTrans" cxnId="{3CFDECB7-902E-4DBD-8530-5E6C1ABA3D22}">
      <dgm:prSet/>
      <dgm:spPr/>
      <dgm:t>
        <a:bodyPr/>
        <a:lstStyle/>
        <a:p>
          <a:endParaRPr lang="en-US"/>
        </a:p>
      </dgm:t>
    </dgm:pt>
    <dgm:pt modelId="{EDFB3E7D-D932-4E5C-906C-64A5E7E866E6}" type="pres">
      <dgm:prSet presAssocID="{0D745109-5CA1-4B5F-9057-8A63055BF07A}" presName="diagram" presStyleCnt="0">
        <dgm:presLayoutVars>
          <dgm:dir/>
          <dgm:resizeHandles val="exact"/>
        </dgm:presLayoutVars>
      </dgm:prSet>
      <dgm:spPr/>
    </dgm:pt>
    <dgm:pt modelId="{517171C9-D417-4CE5-9D45-1261E90A1FBF}" type="pres">
      <dgm:prSet presAssocID="{4B833084-3386-47BB-8873-B3137825B6A2}" presName="node" presStyleLbl="node1" presStyleIdx="0" presStyleCnt="5">
        <dgm:presLayoutVars>
          <dgm:bulletEnabled val="1"/>
        </dgm:presLayoutVars>
      </dgm:prSet>
      <dgm:spPr/>
      <dgm:t>
        <a:bodyPr/>
        <a:lstStyle/>
        <a:p>
          <a:endParaRPr lang="en-US"/>
        </a:p>
      </dgm:t>
    </dgm:pt>
    <dgm:pt modelId="{40871BBF-E193-4529-95A4-DA56CB773DD6}" type="pres">
      <dgm:prSet presAssocID="{18945DE5-90C8-4328-88BB-C1A95A1D6148}" presName="sibTrans" presStyleCnt="0"/>
      <dgm:spPr/>
    </dgm:pt>
    <dgm:pt modelId="{95C25831-29C1-4FED-9279-CE3041753511}" type="pres">
      <dgm:prSet presAssocID="{EBD3F6F5-E409-40C1-8FAF-4638BDFCB924}" presName="node" presStyleLbl="node1" presStyleIdx="1" presStyleCnt="5">
        <dgm:presLayoutVars>
          <dgm:bulletEnabled val="1"/>
        </dgm:presLayoutVars>
      </dgm:prSet>
      <dgm:spPr/>
    </dgm:pt>
    <dgm:pt modelId="{5C6072E9-54C0-45ED-80A9-8B8F0ED09EBC}" type="pres">
      <dgm:prSet presAssocID="{560A242E-F807-4CF0-BC85-7F53BB6FA74B}" presName="sibTrans" presStyleCnt="0"/>
      <dgm:spPr/>
    </dgm:pt>
    <dgm:pt modelId="{A75E54F5-254B-4770-BEE6-A8BCA0929221}" type="pres">
      <dgm:prSet presAssocID="{CCF15066-601D-459D-985B-99AF369AF480}" presName="node" presStyleLbl="node1" presStyleIdx="2" presStyleCnt="5">
        <dgm:presLayoutVars>
          <dgm:bulletEnabled val="1"/>
        </dgm:presLayoutVars>
      </dgm:prSet>
      <dgm:spPr/>
      <dgm:t>
        <a:bodyPr/>
        <a:lstStyle/>
        <a:p>
          <a:endParaRPr lang="en-US"/>
        </a:p>
      </dgm:t>
    </dgm:pt>
    <dgm:pt modelId="{D89980CE-B43E-4D71-88F6-23B52B14C914}" type="pres">
      <dgm:prSet presAssocID="{7D68EB3A-0FD2-40E7-884A-0B25E833AB8F}" presName="sibTrans" presStyleCnt="0"/>
      <dgm:spPr/>
    </dgm:pt>
    <dgm:pt modelId="{68604A54-4B08-4631-91CE-250FEF9193F4}" type="pres">
      <dgm:prSet presAssocID="{18909BC6-96FD-4BB7-8FB8-45BC9E07726E}" presName="node" presStyleLbl="node1" presStyleIdx="3" presStyleCnt="5">
        <dgm:presLayoutVars>
          <dgm:bulletEnabled val="1"/>
        </dgm:presLayoutVars>
      </dgm:prSet>
      <dgm:spPr/>
      <dgm:t>
        <a:bodyPr/>
        <a:lstStyle/>
        <a:p>
          <a:endParaRPr lang="en-US"/>
        </a:p>
      </dgm:t>
    </dgm:pt>
    <dgm:pt modelId="{639A06E6-2F90-4876-A58F-3DEFF5549389}" type="pres">
      <dgm:prSet presAssocID="{985A9910-5DD5-4AD9-AEB5-C1C377AA7DBA}" presName="sibTrans" presStyleCnt="0"/>
      <dgm:spPr/>
    </dgm:pt>
    <dgm:pt modelId="{0A1DC762-F4E6-4ACB-9A25-278733A8123C}" type="pres">
      <dgm:prSet presAssocID="{551AAB4C-1A05-4026-BB20-15EA99E4D971}" presName="node" presStyleLbl="node1" presStyleIdx="4" presStyleCnt="5">
        <dgm:presLayoutVars>
          <dgm:bulletEnabled val="1"/>
        </dgm:presLayoutVars>
      </dgm:prSet>
      <dgm:spPr/>
      <dgm:t>
        <a:bodyPr/>
        <a:lstStyle/>
        <a:p>
          <a:endParaRPr lang="en-US"/>
        </a:p>
      </dgm:t>
    </dgm:pt>
  </dgm:ptLst>
  <dgm:cxnLst>
    <dgm:cxn modelId="{D7D4C2E9-E428-4846-A8C4-4F6EBD8A4568}" type="presOf" srcId="{551AAB4C-1A05-4026-BB20-15EA99E4D971}" destId="{0A1DC762-F4E6-4ACB-9A25-278733A8123C}" srcOrd="0" destOrd="0" presId="urn:microsoft.com/office/officeart/2005/8/layout/default"/>
    <dgm:cxn modelId="{A161E01D-1AAB-4379-BA95-2AC9CAAF5849}" type="presOf" srcId="{CCF15066-601D-459D-985B-99AF369AF480}" destId="{A75E54F5-254B-4770-BEE6-A8BCA0929221}" srcOrd="0" destOrd="0" presId="urn:microsoft.com/office/officeart/2005/8/layout/default"/>
    <dgm:cxn modelId="{DDE6E0C4-92C6-48F3-B658-1DADFA8B7701}" srcId="{0D745109-5CA1-4B5F-9057-8A63055BF07A}" destId="{18909BC6-96FD-4BB7-8FB8-45BC9E07726E}" srcOrd="3" destOrd="0" parTransId="{07B6CA1B-817D-4830-8F2F-8FD62A2BE3B4}" sibTransId="{985A9910-5DD5-4AD9-AEB5-C1C377AA7DBA}"/>
    <dgm:cxn modelId="{DF730AF6-C131-47D4-8EE3-4BAA27D5F858}" srcId="{0D745109-5CA1-4B5F-9057-8A63055BF07A}" destId="{EBD3F6F5-E409-40C1-8FAF-4638BDFCB924}" srcOrd="1" destOrd="0" parTransId="{5115B986-0C97-4F8B-97A2-445E51767AC9}" sibTransId="{560A242E-F807-4CF0-BC85-7F53BB6FA74B}"/>
    <dgm:cxn modelId="{E264AD8E-EE73-4726-B00B-47B38697F8CC}" type="presOf" srcId="{18909BC6-96FD-4BB7-8FB8-45BC9E07726E}" destId="{68604A54-4B08-4631-91CE-250FEF9193F4}" srcOrd="0" destOrd="0" presId="urn:microsoft.com/office/officeart/2005/8/layout/default"/>
    <dgm:cxn modelId="{14910FC0-E5B1-4A7D-9B79-9F8DBE95BB50}" srcId="{0D745109-5CA1-4B5F-9057-8A63055BF07A}" destId="{CCF15066-601D-459D-985B-99AF369AF480}" srcOrd="2" destOrd="0" parTransId="{A7C4CDFC-D933-4A6D-BB3D-B1DE09736622}" sibTransId="{7D68EB3A-0FD2-40E7-884A-0B25E833AB8F}"/>
    <dgm:cxn modelId="{B2F7C67D-97E9-4910-8915-F36766A2BE77}" type="presOf" srcId="{0D745109-5CA1-4B5F-9057-8A63055BF07A}" destId="{EDFB3E7D-D932-4E5C-906C-64A5E7E866E6}" srcOrd="0" destOrd="0" presId="urn:microsoft.com/office/officeart/2005/8/layout/default"/>
    <dgm:cxn modelId="{3CFDECB7-902E-4DBD-8530-5E6C1ABA3D22}" srcId="{0D745109-5CA1-4B5F-9057-8A63055BF07A}" destId="{551AAB4C-1A05-4026-BB20-15EA99E4D971}" srcOrd="4" destOrd="0" parTransId="{95CE3B02-D261-46AF-9BF5-AC2A64EF0D60}" sibTransId="{78761D02-FE10-4EC4-8B65-D67308169E8E}"/>
    <dgm:cxn modelId="{0E4059C9-9A4A-48DF-BCB1-742A90848540}" type="presOf" srcId="{4B833084-3386-47BB-8873-B3137825B6A2}" destId="{517171C9-D417-4CE5-9D45-1261E90A1FBF}" srcOrd="0" destOrd="0" presId="urn:microsoft.com/office/officeart/2005/8/layout/default"/>
    <dgm:cxn modelId="{7ED5E304-2E66-48AF-B705-EA18F9B08DD1}" type="presOf" srcId="{EBD3F6F5-E409-40C1-8FAF-4638BDFCB924}" destId="{95C25831-29C1-4FED-9279-CE3041753511}" srcOrd="0" destOrd="0" presId="urn:microsoft.com/office/officeart/2005/8/layout/default"/>
    <dgm:cxn modelId="{F13EC2AD-17F0-4B3B-A3FC-76F145E56599}" srcId="{0D745109-5CA1-4B5F-9057-8A63055BF07A}" destId="{4B833084-3386-47BB-8873-B3137825B6A2}" srcOrd="0" destOrd="0" parTransId="{7B2E3DFE-ADA4-4B8B-A5D5-936E29B58AC6}" sibTransId="{18945DE5-90C8-4328-88BB-C1A95A1D6148}"/>
    <dgm:cxn modelId="{ABC4702B-B9DD-436D-AB9A-56A1AB643141}" type="presParOf" srcId="{EDFB3E7D-D932-4E5C-906C-64A5E7E866E6}" destId="{517171C9-D417-4CE5-9D45-1261E90A1FBF}" srcOrd="0" destOrd="0" presId="urn:microsoft.com/office/officeart/2005/8/layout/default"/>
    <dgm:cxn modelId="{B02FAE2D-2A8D-4689-8ADA-8BEA83860CC5}" type="presParOf" srcId="{EDFB3E7D-D932-4E5C-906C-64A5E7E866E6}" destId="{40871BBF-E193-4529-95A4-DA56CB773DD6}" srcOrd="1" destOrd="0" presId="urn:microsoft.com/office/officeart/2005/8/layout/default"/>
    <dgm:cxn modelId="{012DFE4A-356C-4232-A480-017236EF9DD7}" type="presParOf" srcId="{EDFB3E7D-D932-4E5C-906C-64A5E7E866E6}" destId="{95C25831-29C1-4FED-9279-CE3041753511}" srcOrd="2" destOrd="0" presId="urn:microsoft.com/office/officeart/2005/8/layout/default"/>
    <dgm:cxn modelId="{8CB05E63-877C-408E-AD73-E5EEBCBE3320}" type="presParOf" srcId="{EDFB3E7D-D932-4E5C-906C-64A5E7E866E6}" destId="{5C6072E9-54C0-45ED-80A9-8B8F0ED09EBC}" srcOrd="3" destOrd="0" presId="urn:microsoft.com/office/officeart/2005/8/layout/default"/>
    <dgm:cxn modelId="{3A4F6AB7-DD8D-4759-A5B0-A1A5EF807C9F}" type="presParOf" srcId="{EDFB3E7D-D932-4E5C-906C-64A5E7E866E6}" destId="{A75E54F5-254B-4770-BEE6-A8BCA0929221}" srcOrd="4" destOrd="0" presId="urn:microsoft.com/office/officeart/2005/8/layout/default"/>
    <dgm:cxn modelId="{FBE3A12C-F93A-4961-9BEE-3FF4EA8D2480}" type="presParOf" srcId="{EDFB3E7D-D932-4E5C-906C-64A5E7E866E6}" destId="{D89980CE-B43E-4D71-88F6-23B52B14C914}" srcOrd="5" destOrd="0" presId="urn:microsoft.com/office/officeart/2005/8/layout/default"/>
    <dgm:cxn modelId="{9A256E61-76DC-4989-B4D3-36EA70140324}" type="presParOf" srcId="{EDFB3E7D-D932-4E5C-906C-64A5E7E866E6}" destId="{68604A54-4B08-4631-91CE-250FEF9193F4}" srcOrd="6" destOrd="0" presId="urn:microsoft.com/office/officeart/2005/8/layout/default"/>
    <dgm:cxn modelId="{9796C728-D597-4D8E-A7E8-CCC862772C0B}" type="presParOf" srcId="{EDFB3E7D-D932-4E5C-906C-64A5E7E866E6}" destId="{639A06E6-2F90-4876-A58F-3DEFF5549389}" srcOrd="7" destOrd="0" presId="urn:microsoft.com/office/officeart/2005/8/layout/default"/>
    <dgm:cxn modelId="{A97AAC01-8975-4475-94A9-C25543848FAC}" type="presParOf" srcId="{EDFB3E7D-D932-4E5C-906C-64A5E7E866E6}" destId="{0A1DC762-F4E6-4ACB-9A25-278733A8123C}" srcOrd="8"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1240CFA-7EB2-473F-AD4F-B5AE502E39CF}" type="doc">
      <dgm:prSet loTypeId="urn:microsoft.com/office/officeart/2008/layout/VerticalAccentList" loCatId="list" qsTypeId="urn:microsoft.com/office/officeart/2005/8/quickstyle/simple1" qsCatId="simple" csTypeId="urn:microsoft.com/office/officeart/2005/8/colors/colorful3" csCatId="colorful" phldr="1"/>
      <dgm:spPr/>
      <dgm:t>
        <a:bodyPr/>
        <a:lstStyle/>
        <a:p>
          <a:endParaRPr lang="en-US"/>
        </a:p>
      </dgm:t>
    </dgm:pt>
    <dgm:pt modelId="{0E8D77C0-B6DB-4BC9-B89E-3EBFDCBF3959}">
      <dgm:prSet phldrT="[Text]"/>
      <dgm:spPr/>
      <dgm:t>
        <a:bodyPr/>
        <a:lstStyle/>
        <a:p>
          <a:r>
            <a:rPr lang="en-US" b="1" dirty="0" smtClean="0"/>
            <a:t>Improving Realization over the Issue </a:t>
          </a:r>
          <a:endParaRPr lang="en-US" b="1" dirty="0"/>
        </a:p>
      </dgm:t>
    </dgm:pt>
    <dgm:pt modelId="{94A2CFE4-4D07-44B3-B09E-DE5DC5C03F3C}" type="parTrans" cxnId="{FF2BF5C5-6E9D-443D-9DDD-52C1DA8BE9F1}">
      <dgm:prSet/>
      <dgm:spPr/>
      <dgm:t>
        <a:bodyPr/>
        <a:lstStyle/>
        <a:p>
          <a:endParaRPr lang="en-US"/>
        </a:p>
      </dgm:t>
    </dgm:pt>
    <dgm:pt modelId="{BA33D5CB-3A2E-4419-A3C1-CBCB89721AE5}" type="sibTrans" cxnId="{FF2BF5C5-6E9D-443D-9DDD-52C1DA8BE9F1}">
      <dgm:prSet/>
      <dgm:spPr/>
      <dgm:t>
        <a:bodyPr/>
        <a:lstStyle/>
        <a:p>
          <a:endParaRPr lang="en-US"/>
        </a:p>
      </dgm:t>
    </dgm:pt>
    <dgm:pt modelId="{89401026-A99A-48B4-B496-C0378D49B388}">
      <dgm:prSet phldrT="[Text]"/>
      <dgm:spPr/>
      <dgm:t>
        <a:bodyPr/>
        <a:lstStyle/>
        <a:p>
          <a:r>
            <a:rPr lang="en-US" b="1" dirty="0" smtClean="0"/>
            <a:t>Evidence-based facts prove the prevalence of the problem  </a:t>
          </a:r>
          <a:endParaRPr lang="en-US" b="1" dirty="0"/>
        </a:p>
      </dgm:t>
    </dgm:pt>
    <dgm:pt modelId="{EEB4AC63-C5F1-4FC1-85DB-E711CAEF4DD2}" type="parTrans" cxnId="{7481F1D2-4533-4061-BE36-EA5656B50404}">
      <dgm:prSet/>
      <dgm:spPr/>
      <dgm:t>
        <a:bodyPr/>
        <a:lstStyle/>
        <a:p>
          <a:endParaRPr lang="en-US"/>
        </a:p>
      </dgm:t>
    </dgm:pt>
    <dgm:pt modelId="{456EED4C-7FF2-478A-A72F-DAD77A73DD43}" type="sibTrans" cxnId="{7481F1D2-4533-4061-BE36-EA5656B50404}">
      <dgm:prSet/>
      <dgm:spPr/>
      <dgm:t>
        <a:bodyPr/>
        <a:lstStyle/>
        <a:p>
          <a:endParaRPr lang="en-US"/>
        </a:p>
      </dgm:t>
    </dgm:pt>
    <dgm:pt modelId="{3707B58E-209D-4427-9D6C-CA92A66BC32A}">
      <dgm:prSet phldrT="[Text]"/>
      <dgm:spPr/>
      <dgm:t>
        <a:bodyPr/>
        <a:lstStyle/>
        <a:p>
          <a:r>
            <a:rPr lang="en-US" b="1" dirty="0" smtClean="0"/>
            <a:t>Creating a better vision on the solutions needed</a:t>
          </a:r>
          <a:endParaRPr lang="en-US" b="1" dirty="0"/>
        </a:p>
      </dgm:t>
    </dgm:pt>
    <dgm:pt modelId="{3930503C-EA50-4463-A536-46F93D698D64}" type="parTrans" cxnId="{88461D37-2E54-4F24-A1B4-7B857917F077}">
      <dgm:prSet/>
      <dgm:spPr/>
      <dgm:t>
        <a:bodyPr/>
        <a:lstStyle/>
        <a:p>
          <a:endParaRPr lang="en-US"/>
        </a:p>
      </dgm:t>
    </dgm:pt>
    <dgm:pt modelId="{507A2861-30EE-4AA6-8CE5-B6D32BF58BD7}" type="sibTrans" cxnId="{88461D37-2E54-4F24-A1B4-7B857917F077}">
      <dgm:prSet/>
      <dgm:spPr/>
      <dgm:t>
        <a:bodyPr/>
        <a:lstStyle/>
        <a:p>
          <a:endParaRPr lang="en-US"/>
        </a:p>
      </dgm:t>
    </dgm:pt>
    <dgm:pt modelId="{E122B28A-AC3F-4962-8DBF-50B54CF0C6B3}">
      <dgm:prSet phldrT="[Text]"/>
      <dgm:spPr/>
      <dgm:t>
        <a:bodyPr/>
        <a:lstStyle/>
        <a:p>
          <a:r>
            <a:rPr lang="en-US" b="1" dirty="0" smtClean="0"/>
            <a:t>The need to increase involvement of the society in the solution is established</a:t>
          </a:r>
          <a:endParaRPr lang="en-US" b="1" dirty="0"/>
        </a:p>
      </dgm:t>
    </dgm:pt>
    <dgm:pt modelId="{2F3CF8BB-DB82-497F-B913-F3A24BB8EEE0}" type="parTrans" cxnId="{1CFB7959-576F-4853-82BD-F9E48C6E9BD9}">
      <dgm:prSet/>
      <dgm:spPr/>
      <dgm:t>
        <a:bodyPr/>
        <a:lstStyle/>
        <a:p>
          <a:endParaRPr lang="en-US"/>
        </a:p>
      </dgm:t>
    </dgm:pt>
    <dgm:pt modelId="{31498A2E-EE3D-4626-A8CD-08032A334906}" type="sibTrans" cxnId="{1CFB7959-576F-4853-82BD-F9E48C6E9BD9}">
      <dgm:prSet/>
      <dgm:spPr/>
      <dgm:t>
        <a:bodyPr/>
        <a:lstStyle/>
        <a:p>
          <a:endParaRPr lang="en-US"/>
        </a:p>
      </dgm:t>
    </dgm:pt>
    <dgm:pt modelId="{1EBDE65E-BDC6-41C3-8275-AE1B91FE46B7}">
      <dgm:prSet phldrT="[Text]" custT="1"/>
      <dgm:spPr/>
      <dgm:t>
        <a:bodyPr/>
        <a:lstStyle/>
        <a:p>
          <a:r>
            <a:rPr lang="en-US" sz="2000" b="1" dirty="0" smtClean="0"/>
            <a:t>Provides a more constructive process of including everyone to the solution designed </a:t>
          </a:r>
          <a:endParaRPr lang="en-US" sz="2000" b="1" dirty="0"/>
        </a:p>
      </dgm:t>
    </dgm:pt>
    <dgm:pt modelId="{17EED5A7-313B-4411-9867-AE6067CE86FA}" type="parTrans" cxnId="{1EC4A47D-44F4-4881-A01D-524C2FF42523}">
      <dgm:prSet/>
      <dgm:spPr/>
      <dgm:t>
        <a:bodyPr/>
        <a:lstStyle/>
        <a:p>
          <a:endParaRPr lang="en-US"/>
        </a:p>
      </dgm:t>
    </dgm:pt>
    <dgm:pt modelId="{BA86CA23-35A6-4963-9944-B9CD60734F2D}" type="sibTrans" cxnId="{1EC4A47D-44F4-4881-A01D-524C2FF42523}">
      <dgm:prSet/>
      <dgm:spPr/>
      <dgm:t>
        <a:bodyPr/>
        <a:lstStyle/>
        <a:p>
          <a:endParaRPr lang="en-US"/>
        </a:p>
      </dgm:t>
    </dgm:pt>
    <dgm:pt modelId="{31C88FE4-8F75-4019-A23E-5052E2E729C7}">
      <dgm:prSet phldrT="[Text]" custT="1"/>
      <dgm:spPr/>
      <dgm:t>
        <a:bodyPr/>
        <a:lstStyle/>
        <a:p>
          <a:r>
            <a:rPr lang="en-US" sz="2400" b="1" dirty="0" smtClean="0"/>
            <a:t>Participation  of everyone is empowered</a:t>
          </a:r>
        </a:p>
        <a:p>
          <a:r>
            <a:rPr lang="en-US" sz="2400" b="1" dirty="0" smtClean="0"/>
            <a:t>-individuals involved are motivated</a:t>
          </a:r>
          <a:endParaRPr lang="en-US" sz="2400" b="1" dirty="0"/>
        </a:p>
      </dgm:t>
    </dgm:pt>
    <dgm:pt modelId="{4F9298A3-B468-4DDE-A84C-44451DA0AF71}" type="parTrans" cxnId="{39BF0245-AB11-479A-B03C-87A51EEAB2A8}">
      <dgm:prSet/>
      <dgm:spPr/>
      <dgm:t>
        <a:bodyPr/>
        <a:lstStyle/>
        <a:p>
          <a:endParaRPr lang="en-US"/>
        </a:p>
      </dgm:t>
    </dgm:pt>
    <dgm:pt modelId="{420143DD-FC6B-4E5C-B89B-1597119955D6}" type="sibTrans" cxnId="{39BF0245-AB11-479A-B03C-87A51EEAB2A8}">
      <dgm:prSet/>
      <dgm:spPr/>
      <dgm:t>
        <a:bodyPr/>
        <a:lstStyle/>
        <a:p>
          <a:endParaRPr lang="en-US"/>
        </a:p>
      </dgm:t>
    </dgm:pt>
    <dgm:pt modelId="{2A4CA8ED-2F6F-47FC-ABEA-7967486A19E8}" type="pres">
      <dgm:prSet presAssocID="{81240CFA-7EB2-473F-AD4F-B5AE502E39CF}" presName="Name0" presStyleCnt="0">
        <dgm:presLayoutVars>
          <dgm:chMax/>
          <dgm:chPref/>
          <dgm:dir/>
        </dgm:presLayoutVars>
      </dgm:prSet>
      <dgm:spPr/>
    </dgm:pt>
    <dgm:pt modelId="{17EA3ED8-E40B-4F28-AF8C-23744E2A59FE}" type="pres">
      <dgm:prSet presAssocID="{0E8D77C0-B6DB-4BC9-B89E-3EBFDCBF3959}" presName="parenttextcomposite" presStyleCnt="0"/>
      <dgm:spPr/>
    </dgm:pt>
    <dgm:pt modelId="{DC1FAFE7-FE1D-439A-A6D2-63B798CD959D}" type="pres">
      <dgm:prSet presAssocID="{0E8D77C0-B6DB-4BC9-B89E-3EBFDCBF3959}" presName="parenttext" presStyleLbl="revTx" presStyleIdx="0" presStyleCnt="3">
        <dgm:presLayoutVars>
          <dgm:chMax/>
          <dgm:chPref val="2"/>
          <dgm:bulletEnabled val="1"/>
        </dgm:presLayoutVars>
      </dgm:prSet>
      <dgm:spPr/>
    </dgm:pt>
    <dgm:pt modelId="{3AB8FB69-9C7C-4955-A0EB-6AF2843DCF31}" type="pres">
      <dgm:prSet presAssocID="{0E8D77C0-B6DB-4BC9-B89E-3EBFDCBF3959}" presName="composite" presStyleCnt="0"/>
      <dgm:spPr/>
    </dgm:pt>
    <dgm:pt modelId="{5F474BED-D7AD-4B8F-B5A0-FFAA910E77DA}" type="pres">
      <dgm:prSet presAssocID="{0E8D77C0-B6DB-4BC9-B89E-3EBFDCBF3959}" presName="chevron1" presStyleLbl="alignNode1" presStyleIdx="0" presStyleCnt="21"/>
      <dgm:spPr/>
    </dgm:pt>
    <dgm:pt modelId="{1A0F4DFA-045E-4B08-9669-96AD61584D36}" type="pres">
      <dgm:prSet presAssocID="{0E8D77C0-B6DB-4BC9-B89E-3EBFDCBF3959}" presName="chevron2" presStyleLbl="alignNode1" presStyleIdx="1" presStyleCnt="21"/>
      <dgm:spPr/>
    </dgm:pt>
    <dgm:pt modelId="{9DEFDAB2-C1B4-4AFE-AD76-DBD6E1C0EF35}" type="pres">
      <dgm:prSet presAssocID="{0E8D77C0-B6DB-4BC9-B89E-3EBFDCBF3959}" presName="chevron3" presStyleLbl="alignNode1" presStyleIdx="2" presStyleCnt="21"/>
      <dgm:spPr/>
    </dgm:pt>
    <dgm:pt modelId="{D97B7626-B20C-4305-A555-20312F890957}" type="pres">
      <dgm:prSet presAssocID="{0E8D77C0-B6DB-4BC9-B89E-3EBFDCBF3959}" presName="chevron4" presStyleLbl="alignNode1" presStyleIdx="3" presStyleCnt="21"/>
      <dgm:spPr/>
    </dgm:pt>
    <dgm:pt modelId="{AD3DD787-7FAE-459A-A854-E6A37B1BD2AB}" type="pres">
      <dgm:prSet presAssocID="{0E8D77C0-B6DB-4BC9-B89E-3EBFDCBF3959}" presName="chevron5" presStyleLbl="alignNode1" presStyleIdx="4" presStyleCnt="21"/>
      <dgm:spPr/>
    </dgm:pt>
    <dgm:pt modelId="{D8849F17-D76D-4E98-9825-82661536DE6F}" type="pres">
      <dgm:prSet presAssocID="{0E8D77C0-B6DB-4BC9-B89E-3EBFDCBF3959}" presName="chevron6" presStyleLbl="alignNode1" presStyleIdx="5" presStyleCnt="21"/>
      <dgm:spPr/>
    </dgm:pt>
    <dgm:pt modelId="{1B8042A5-62DA-4D6B-8E85-CF9D9DE559F8}" type="pres">
      <dgm:prSet presAssocID="{0E8D77C0-B6DB-4BC9-B89E-3EBFDCBF3959}" presName="chevron7" presStyleLbl="alignNode1" presStyleIdx="6" presStyleCnt="21"/>
      <dgm:spPr/>
    </dgm:pt>
    <dgm:pt modelId="{90E8CA86-D4A3-46BB-BF5E-F2B8D1E5EEC0}" type="pres">
      <dgm:prSet presAssocID="{0E8D77C0-B6DB-4BC9-B89E-3EBFDCBF3959}" presName="childtext" presStyleLbl="solidFgAcc1" presStyleIdx="0" presStyleCnt="3" custScaleX="116481">
        <dgm:presLayoutVars>
          <dgm:chMax/>
          <dgm:chPref val="0"/>
          <dgm:bulletEnabled val="1"/>
        </dgm:presLayoutVars>
      </dgm:prSet>
      <dgm:spPr/>
      <dgm:t>
        <a:bodyPr/>
        <a:lstStyle/>
        <a:p>
          <a:endParaRPr lang="en-US"/>
        </a:p>
      </dgm:t>
    </dgm:pt>
    <dgm:pt modelId="{4CB5F513-25EC-42A5-99CC-D4C43841DC99}" type="pres">
      <dgm:prSet presAssocID="{BA33D5CB-3A2E-4419-A3C1-CBCB89721AE5}" presName="sibTrans" presStyleCnt="0"/>
      <dgm:spPr/>
    </dgm:pt>
    <dgm:pt modelId="{439AC76D-474F-4670-A891-330F333379F5}" type="pres">
      <dgm:prSet presAssocID="{3707B58E-209D-4427-9D6C-CA92A66BC32A}" presName="parenttextcomposite" presStyleCnt="0"/>
      <dgm:spPr/>
    </dgm:pt>
    <dgm:pt modelId="{31B4D224-5FB0-46E6-9545-D793A2780696}" type="pres">
      <dgm:prSet presAssocID="{3707B58E-209D-4427-9D6C-CA92A66BC32A}" presName="parenttext" presStyleLbl="revTx" presStyleIdx="1" presStyleCnt="3">
        <dgm:presLayoutVars>
          <dgm:chMax/>
          <dgm:chPref val="2"/>
          <dgm:bulletEnabled val="1"/>
        </dgm:presLayoutVars>
      </dgm:prSet>
      <dgm:spPr/>
      <dgm:t>
        <a:bodyPr/>
        <a:lstStyle/>
        <a:p>
          <a:endParaRPr lang="en-US"/>
        </a:p>
      </dgm:t>
    </dgm:pt>
    <dgm:pt modelId="{01057076-1C9D-4402-82D2-116880EF12E9}" type="pres">
      <dgm:prSet presAssocID="{3707B58E-209D-4427-9D6C-CA92A66BC32A}" presName="composite" presStyleCnt="0"/>
      <dgm:spPr/>
    </dgm:pt>
    <dgm:pt modelId="{E14A2C7B-09E0-4D95-A9FB-40FB13C988B3}" type="pres">
      <dgm:prSet presAssocID="{3707B58E-209D-4427-9D6C-CA92A66BC32A}" presName="chevron1" presStyleLbl="alignNode1" presStyleIdx="7" presStyleCnt="21"/>
      <dgm:spPr/>
    </dgm:pt>
    <dgm:pt modelId="{37F31EAA-06D6-4EE0-847C-FF3CA6E1BEFA}" type="pres">
      <dgm:prSet presAssocID="{3707B58E-209D-4427-9D6C-CA92A66BC32A}" presName="chevron2" presStyleLbl="alignNode1" presStyleIdx="8" presStyleCnt="21"/>
      <dgm:spPr/>
    </dgm:pt>
    <dgm:pt modelId="{DDF6F7E4-05A0-4F1D-A775-7AA307D30EFC}" type="pres">
      <dgm:prSet presAssocID="{3707B58E-209D-4427-9D6C-CA92A66BC32A}" presName="chevron3" presStyleLbl="alignNode1" presStyleIdx="9" presStyleCnt="21"/>
      <dgm:spPr/>
    </dgm:pt>
    <dgm:pt modelId="{53277E25-545D-41E9-AF83-DAA9886A2F9C}" type="pres">
      <dgm:prSet presAssocID="{3707B58E-209D-4427-9D6C-CA92A66BC32A}" presName="chevron4" presStyleLbl="alignNode1" presStyleIdx="10" presStyleCnt="21"/>
      <dgm:spPr/>
    </dgm:pt>
    <dgm:pt modelId="{98FD9B94-BF20-44AC-978C-A16E8701B52B}" type="pres">
      <dgm:prSet presAssocID="{3707B58E-209D-4427-9D6C-CA92A66BC32A}" presName="chevron5" presStyleLbl="alignNode1" presStyleIdx="11" presStyleCnt="21"/>
      <dgm:spPr/>
    </dgm:pt>
    <dgm:pt modelId="{E40E0DB2-50DA-40B0-8FAF-76FCBAD7C4E3}" type="pres">
      <dgm:prSet presAssocID="{3707B58E-209D-4427-9D6C-CA92A66BC32A}" presName="chevron6" presStyleLbl="alignNode1" presStyleIdx="12" presStyleCnt="21"/>
      <dgm:spPr/>
    </dgm:pt>
    <dgm:pt modelId="{C4485D4D-68F0-4A6F-851E-B10FF7B8DC02}" type="pres">
      <dgm:prSet presAssocID="{3707B58E-209D-4427-9D6C-CA92A66BC32A}" presName="chevron7" presStyleLbl="alignNode1" presStyleIdx="13" presStyleCnt="21"/>
      <dgm:spPr/>
    </dgm:pt>
    <dgm:pt modelId="{B55F8A61-6FEF-46FB-B69B-815D95FD2646}" type="pres">
      <dgm:prSet presAssocID="{3707B58E-209D-4427-9D6C-CA92A66BC32A}" presName="childtext" presStyleLbl="solidFgAcc1" presStyleIdx="1" presStyleCnt="3" custScaleX="127886">
        <dgm:presLayoutVars>
          <dgm:chMax/>
          <dgm:chPref val="0"/>
          <dgm:bulletEnabled val="1"/>
        </dgm:presLayoutVars>
      </dgm:prSet>
      <dgm:spPr/>
      <dgm:t>
        <a:bodyPr/>
        <a:lstStyle/>
        <a:p>
          <a:endParaRPr lang="en-US"/>
        </a:p>
      </dgm:t>
    </dgm:pt>
    <dgm:pt modelId="{75A332BE-80F8-4A4E-B4D9-F6F618399C23}" type="pres">
      <dgm:prSet presAssocID="{507A2861-30EE-4AA6-8CE5-B6D32BF58BD7}" presName="sibTrans" presStyleCnt="0"/>
      <dgm:spPr/>
    </dgm:pt>
    <dgm:pt modelId="{1519D095-DCF4-474D-9DFC-3AAD4327A1AD}" type="pres">
      <dgm:prSet presAssocID="{1EBDE65E-BDC6-41C3-8275-AE1B91FE46B7}" presName="parenttextcomposite" presStyleCnt="0"/>
      <dgm:spPr/>
    </dgm:pt>
    <dgm:pt modelId="{785A048B-D7EA-490C-9D32-A60DBDF59145}" type="pres">
      <dgm:prSet presAssocID="{1EBDE65E-BDC6-41C3-8275-AE1B91FE46B7}" presName="parenttext" presStyleLbl="revTx" presStyleIdx="2" presStyleCnt="3">
        <dgm:presLayoutVars>
          <dgm:chMax/>
          <dgm:chPref val="2"/>
          <dgm:bulletEnabled val="1"/>
        </dgm:presLayoutVars>
      </dgm:prSet>
      <dgm:spPr/>
    </dgm:pt>
    <dgm:pt modelId="{EB39DDB9-F29C-475B-963C-7F5E5415BEC5}" type="pres">
      <dgm:prSet presAssocID="{1EBDE65E-BDC6-41C3-8275-AE1B91FE46B7}" presName="composite" presStyleCnt="0"/>
      <dgm:spPr/>
    </dgm:pt>
    <dgm:pt modelId="{B058D476-A155-49AC-AFDB-FD0BFF4123E2}" type="pres">
      <dgm:prSet presAssocID="{1EBDE65E-BDC6-41C3-8275-AE1B91FE46B7}" presName="chevron1" presStyleLbl="alignNode1" presStyleIdx="14" presStyleCnt="21"/>
      <dgm:spPr/>
    </dgm:pt>
    <dgm:pt modelId="{07D3862D-C094-449D-B05F-05C4D45B07B5}" type="pres">
      <dgm:prSet presAssocID="{1EBDE65E-BDC6-41C3-8275-AE1B91FE46B7}" presName="chevron2" presStyleLbl="alignNode1" presStyleIdx="15" presStyleCnt="21"/>
      <dgm:spPr/>
    </dgm:pt>
    <dgm:pt modelId="{FE03F9E0-C3FA-4622-9A38-DFB6205547A8}" type="pres">
      <dgm:prSet presAssocID="{1EBDE65E-BDC6-41C3-8275-AE1B91FE46B7}" presName="chevron3" presStyleLbl="alignNode1" presStyleIdx="16" presStyleCnt="21"/>
      <dgm:spPr/>
    </dgm:pt>
    <dgm:pt modelId="{C5B4D7CE-7EFF-4260-96AC-B560D2F8A051}" type="pres">
      <dgm:prSet presAssocID="{1EBDE65E-BDC6-41C3-8275-AE1B91FE46B7}" presName="chevron4" presStyleLbl="alignNode1" presStyleIdx="17" presStyleCnt="21"/>
      <dgm:spPr/>
    </dgm:pt>
    <dgm:pt modelId="{FA60E0F4-F256-43D6-B113-B9B0B6F3C620}" type="pres">
      <dgm:prSet presAssocID="{1EBDE65E-BDC6-41C3-8275-AE1B91FE46B7}" presName="chevron5" presStyleLbl="alignNode1" presStyleIdx="18" presStyleCnt="21"/>
      <dgm:spPr/>
    </dgm:pt>
    <dgm:pt modelId="{8D1D7D15-677F-4B75-A7B7-38CE8DBCEE60}" type="pres">
      <dgm:prSet presAssocID="{1EBDE65E-BDC6-41C3-8275-AE1B91FE46B7}" presName="chevron6" presStyleLbl="alignNode1" presStyleIdx="19" presStyleCnt="21"/>
      <dgm:spPr/>
    </dgm:pt>
    <dgm:pt modelId="{D21D5B6D-FD23-4943-A58F-0A658B072DFD}" type="pres">
      <dgm:prSet presAssocID="{1EBDE65E-BDC6-41C3-8275-AE1B91FE46B7}" presName="chevron7" presStyleLbl="alignNode1" presStyleIdx="20" presStyleCnt="21"/>
      <dgm:spPr/>
    </dgm:pt>
    <dgm:pt modelId="{F0647A04-D428-4A15-B28A-5337A1014C2B}" type="pres">
      <dgm:prSet presAssocID="{1EBDE65E-BDC6-41C3-8275-AE1B91FE46B7}" presName="childtext" presStyleLbl="solidFgAcc1" presStyleIdx="2" presStyleCnt="3" custScaleX="116481">
        <dgm:presLayoutVars>
          <dgm:chMax/>
          <dgm:chPref val="0"/>
          <dgm:bulletEnabled val="1"/>
        </dgm:presLayoutVars>
      </dgm:prSet>
      <dgm:spPr/>
      <dgm:t>
        <a:bodyPr/>
        <a:lstStyle/>
        <a:p>
          <a:endParaRPr lang="en-US"/>
        </a:p>
      </dgm:t>
    </dgm:pt>
  </dgm:ptLst>
  <dgm:cxnLst>
    <dgm:cxn modelId="{7481F1D2-4533-4061-BE36-EA5656B50404}" srcId="{0E8D77C0-B6DB-4BC9-B89E-3EBFDCBF3959}" destId="{89401026-A99A-48B4-B496-C0378D49B388}" srcOrd="0" destOrd="0" parTransId="{EEB4AC63-C5F1-4FC1-85DB-E711CAEF4DD2}" sibTransId="{456EED4C-7FF2-478A-A72F-DAD77A73DD43}"/>
    <dgm:cxn modelId="{88461D37-2E54-4F24-A1B4-7B857917F077}" srcId="{81240CFA-7EB2-473F-AD4F-B5AE502E39CF}" destId="{3707B58E-209D-4427-9D6C-CA92A66BC32A}" srcOrd="1" destOrd="0" parTransId="{3930503C-EA50-4463-A536-46F93D698D64}" sibTransId="{507A2861-30EE-4AA6-8CE5-B6D32BF58BD7}"/>
    <dgm:cxn modelId="{67FE2CCC-CDA7-44B1-87D5-DB71BB72B81F}" type="presOf" srcId="{89401026-A99A-48B4-B496-C0378D49B388}" destId="{90E8CA86-D4A3-46BB-BF5E-F2B8D1E5EEC0}" srcOrd="0" destOrd="0" presId="urn:microsoft.com/office/officeart/2008/layout/VerticalAccentList"/>
    <dgm:cxn modelId="{1C1BF4BF-0ED7-4AA9-BC81-911B67049BCA}" type="presOf" srcId="{E122B28A-AC3F-4962-8DBF-50B54CF0C6B3}" destId="{B55F8A61-6FEF-46FB-B69B-815D95FD2646}" srcOrd="0" destOrd="0" presId="urn:microsoft.com/office/officeart/2008/layout/VerticalAccentList"/>
    <dgm:cxn modelId="{03BAE611-B2C4-4CE5-B8F7-E3C6CE214A12}" type="presOf" srcId="{0E8D77C0-B6DB-4BC9-B89E-3EBFDCBF3959}" destId="{DC1FAFE7-FE1D-439A-A6D2-63B798CD959D}" srcOrd="0" destOrd="0" presId="urn:microsoft.com/office/officeart/2008/layout/VerticalAccentList"/>
    <dgm:cxn modelId="{0F663F4B-C9C6-492A-B8B5-565FA93E3034}" type="presOf" srcId="{31C88FE4-8F75-4019-A23E-5052E2E729C7}" destId="{F0647A04-D428-4A15-B28A-5337A1014C2B}" srcOrd="0" destOrd="0" presId="urn:microsoft.com/office/officeart/2008/layout/VerticalAccentList"/>
    <dgm:cxn modelId="{B1352995-0F98-486A-A972-E40FD3E5950D}" type="presOf" srcId="{1EBDE65E-BDC6-41C3-8275-AE1B91FE46B7}" destId="{785A048B-D7EA-490C-9D32-A60DBDF59145}" srcOrd="0" destOrd="0" presId="urn:microsoft.com/office/officeart/2008/layout/VerticalAccentList"/>
    <dgm:cxn modelId="{1CFB7959-576F-4853-82BD-F9E48C6E9BD9}" srcId="{3707B58E-209D-4427-9D6C-CA92A66BC32A}" destId="{E122B28A-AC3F-4962-8DBF-50B54CF0C6B3}" srcOrd="0" destOrd="0" parTransId="{2F3CF8BB-DB82-497F-B913-F3A24BB8EEE0}" sibTransId="{31498A2E-EE3D-4626-A8CD-08032A334906}"/>
    <dgm:cxn modelId="{39BF0245-AB11-479A-B03C-87A51EEAB2A8}" srcId="{1EBDE65E-BDC6-41C3-8275-AE1B91FE46B7}" destId="{31C88FE4-8F75-4019-A23E-5052E2E729C7}" srcOrd="0" destOrd="0" parTransId="{4F9298A3-B468-4DDE-A84C-44451DA0AF71}" sibTransId="{420143DD-FC6B-4E5C-B89B-1597119955D6}"/>
    <dgm:cxn modelId="{FF2BF5C5-6E9D-443D-9DDD-52C1DA8BE9F1}" srcId="{81240CFA-7EB2-473F-AD4F-B5AE502E39CF}" destId="{0E8D77C0-B6DB-4BC9-B89E-3EBFDCBF3959}" srcOrd="0" destOrd="0" parTransId="{94A2CFE4-4D07-44B3-B09E-DE5DC5C03F3C}" sibTransId="{BA33D5CB-3A2E-4419-A3C1-CBCB89721AE5}"/>
    <dgm:cxn modelId="{7EE7FB6D-D315-4651-B2D4-7BDF7A5D06B7}" type="presOf" srcId="{3707B58E-209D-4427-9D6C-CA92A66BC32A}" destId="{31B4D224-5FB0-46E6-9545-D793A2780696}" srcOrd="0" destOrd="0" presId="urn:microsoft.com/office/officeart/2008/layout/VerticalAccentList"/>
    <dgm:cxn modelId="{1EC4A47D-44F4-4881-A01D-524C2FF42523}" srcId="{81240CFA-7EB2-473F-AD4F-B5AE502E39CF}" destId="{1EBDE65E-BDC6-41C3-8275-AE1B91FE46B7}" srcOrd="2" destOrd="0" parTransId="{17EED5A7-313B-4411-9867-AE6067CE86FA}" sibTransId="{BA86CA23-35A6-4963-9944-B9CD60734F2D}"/>
    <dgm:cxn modelId="{11D243CA-6115-458C-9BD5-CF46FEC3B095}" type="presOf" srcId="{81240CFA-7EB2-473F-AD4F-B5AE502E39CF}" destId="{2A4CA8ED-2F6F-47FC-ABEA-7967486A19E8}" srcOrd="0" destOrd="0" presId="urn:microsoft.com/office/officeart/2008/layout/VerticalAccentList"/>
    <dgm:cxn modelId="{1BECE27A-8594-4B28-83A6-963A3041450D}" type="presParOf" srcId="{2A4CA8ED-2F6F-47FC-ABEA-7967486A19E8}" destId="{17EA3ED8-E40B-4F28-AF8C-23744E2A59FE}" srcOrd="0" destOrd="0" presId="urn:microsoft.com/office/officeart/2008/layout/VerticalAccentList"/>
    <dgm:cxn modelId="{E5BE4AA7-2578-419F-BF8A-93702E55DF59}" type="presParOf" srcId="{17EA3ED8-E40B-4F28-AF8C-23744E2A59FE}" destId="{DC1FAFE7-FE1D-439A-A6D2-63B798CD959D}" srcOrd="0" destOrd="0" presId="urn:microsoft.com/office/officeart/2008/layout/VerticalAccentList"/>
    <dgm:cxn modelId="{712E7642-BF66-4D56-BB0F-25A1CD097094}" type="presParOf" srcId="{2A4CA8ED-2F6F-47FC-ABEA-7967486A19E8}" destId="{3AB8FB69-9C7C-4955-A0EB-6AF2843DCF31}" srcOrd="1" destOrd="0" presId="urn:microsoft.com/office/officeart/2008/layout/VerticalAccentList"/>
    <dgm:cxn modelId="{32213389-4A7B-4212-A4BC-1B2CCA2D5CFF}" type="presParOf" srcId="{3AB8FB69-9C7C-4955-A0EB-6AF2843DCF31}" destId="{5F474BED-D7AD-4B8F-B5A0-FFAA910E77DA}" srcOrd="0" destOrd="0" presId="urn:microsoft.com/office/officeart/2008/layout/VerticalAccentList"/>
    <dgm:cxn modelId="{0F5B9520-C1E5-4AB8-A90E-98B487EF0CAB}" type="presParOf" srcId="{3AB8FB69-9C7C-4955-A0EB-6AF2843DCF31}" destId="{1A0F4DFA-045E-4B08-9669-96AD61584D36}" srcOrd="1" destOrd="0" presId="urn:microsoft.com/office/officeart/2008/layout/VerticalAccentList"/>
    <dgm:cxn modelId="{F9A8E9D1-2BF1-46A2-9DDF-35F0B9564499}" type="presParOf" srcId="{3AB8FB69-9C7C-4955-A0EB-6AF2843DCF31}" destId="{9DEFDAB2-C1B4-4AFE-AD76-DBD6E1C0EF35}" srcOrd="2" destOrd="0" presId="urn:microsoft.com/office/officeart/2008/layout/VerticalAccentList"/>
    <dgm:cxn modelId="{7ADFAD07-344F-4CA6-B6DA-52D6AD408B0B}" type="presParOf" srcId="{3AB8FB69-9C7C-4955-A0EB-6AF2843DCF31}" destId="{D97B7626-B20C-4305-A555-20312F890957}" srcOrd="3" destOrd="0" presId="urn:microsoft.com/office/officeart/2008/layout/VerticalAccentList"/>
    <dgm:cxn modelId="{FE159E73-499E-495D-AEE3-CE8FCE22E420}" type="presParOf" srcId="{3AB8FB69-9C7C-4955-A0EB-6AF2843DCF31}" destId="{AD3DD787-7FAE-459A-A854-E6A37B1BD2AB}" srcOrd="4" destOrd="0" presId="urn:microsoft.com/office/officeart/2008/layout/VerticalAccentList"/>
    <dgm:cxn modelId="{ED7CDF41-0A4B-407F-A08A-AF567A148AF8}" type="presParOf" srcId="{3AB8FB69-9C7C-4955-A0EB-6AF2843DCF31}" destId="{D8849F17-D76D-4E98-9825-82661536DE6F}" srcOrd="5" destOrd="0" presId="urn:microsoft.com/office/officeart/2008/layout/VerticalAccentList"/>
    <dgm:cxn modelId="{60DFCF5E-BD4E-43E1-AEDD-58563C409A1D}" type="presParOf" srcId="{3AB8FB69-9C7C-4955-A0EB-6AF2843DCF31}" destId="{1B8042A5-62DA-4D6B-8E85-CF9D9DE559F8}" srcOrd="6" destOrd="0" presId="urn:microsoft.com/office/officeart/2008/layout/VerticalAccentList"/>
    <dgm:cxn modelId="{675F6674-D6E7-41B2-A997-9D520DAA3CD9}" type="presParOf" srcId="{3AB8FB69-9C7C-4955-A0EB-6AF2843DCF31}" destId="{90E8CA86-D4A3-46BB-BF5E-F2B8D1E5EEC0}" srcOrd="7" destOrd="0" presId="urn:microsoft.com/office/officeart/2008/layout/VerticalAccentList"/>
    <dgm:cxn modelId="{F622A31D-CCBF-468A-9492-5149EFE1941B}" type="presParOf" srcId="{2A4CA8ED-2F6F-47FC-ABEA-7967486A19E8}" destId="{4CB5F513-25EC-42A5-99CC-D4C43841DC99}" srcOrd="2" destOrd="0" presId="urn:microsoft.com/office/officeart/2008/layout/VerticalAccentList"/>
    <dgm:cxn modelId="{F766AF80-1B4A-423A-92E9-182BC2F81DCD}" type="presParOf" srcId="{2A4CA8ED-2F6F-47FC-ABEA-7967486A19E8}" destId="{439AC76D-474F-4670-A891-330F333379F5}" srcOrd="3" destOrd="0" presId="urn:microsoft.com/office/officeart/2008/layout/VerticalAccentList"/>
    <dgm:cxn modelId="{183F7A04-DB0C-4C3E-9F88-8B19C89C1BB1}" type="presParOf" srcId="{439AC76D-474F-4670-A891-330F333379F5}" destId="{31B4D224-5FB0-46E6-9545-D793A2780696}" srcOrd="0" destOrd="0" presId="urn:microsoft.com/office/officeart/2008/layout/VerticalAccentList"/>
    <dgm:cxn modelId="{FA27E748-1852-4215-93E6-FC7151408ECE}" type="presParOf" srcId="{2A4CA8ED-2F6F-47FC-ABEA-7967486A19E8}" destId="{01057076-1C9D-4402-82D2-116880EF12E9}" srcOrd="4" destOrd="0" presId="urn:microsoft.com/office/officeart/2008/layout/VerticalAccentList"/>
    <dgm:cxn modelId="{FF762BDF-42A2-46F6-9BD0-16A0E2A84430}" type="presParOf" srcId="{01057076-1C9D-4402-82D2-116880EF12E9}" destId="{E14A2C7B-09E0-4D95-A9FB-40FB13C988B3}" srcOrd="0" destOrd="0" presId="urn:microsoft.com/office/officeart/2008/layout/VerticalAccentList"/>
    <dgm:cxn modelId="{58E986DA-C114-4FFF-8622-8DC6A188E21B}" type="presParOf" srcId="{01057076-1C9D-4402-82D2-116880EF12E9}" destId="{37F31EAA-06D6-4EE0-847C-FF3CA6E1BEFA}" srcOrd="1" destOrd="0" presId="urn:microsoft.com/office/officeart/2008/layout/VerticalAccentList"/>
    <dgm:cxn modelId="{39141A96-0B02-48C8-9B62-4CA9ABDECF85}" type="presParOf" srcId="{01057076-1C9D-4402-82D2-116880EF12E9}" destId="{DDF6F7E4-05A0-4F1D-A775-7AA307D30EFC}" srcOrd="2" destOrd="0" presId="urn:microsoft.com/office/officeart/2008/layout/VerticalAccentList"/>
    <dgm:cxn modelId="{7B88AD14-86C5-4399-BAAE-6219CEB5A9D5}" type="presParOf" srcId="{01057076-1C9D-4402-82D2-116880EF12E9}" destId="{53277E25-545D-41E9-AF83-DAA9886A2F9C}" srcOrd="3" destOrd="0" presId="urn:microsoft.com/office/officeart/2008/layout/VerticalAccentList"/>
    <dgm:cxn modelId="{A13FC860-B0F9-4F34-B8C5-639BBCB5C674}" type="presParOf" srcId="{01057076-1C9D-4402-82D2-116880EF12E9}" destId="{98FD9B94-BF20-44AC-978C-A16E8701B52B}" srcOrd="4" destOrd="0" presId="urn:microsoft.com/office/officeart/2008/layout/VerticalAccentList"/>
    <dgm:cxn modelId="{815AAF05-E15B-4D36-B675-68B96EE6889E}" type="presParOf" srcId="{01057076-1C9D-4402-82D2-116880EF12E9}" destId="{E40E0DB2-50DA-40B0-8FAF-76FCBAD7C4E3}" srcOrd="5" destOrd="0" presId="urn:microsoft.com/office/officeart/2008/layout/VerticalAccentList"/>
    <dgm:cxn modelId="{6025E4E4-1721-4251-B3D1-B2BC7FCD1774}" type="presParOf" srcId="{01057076-1C9D-4402-82D2-116880EF12E9}" destId="{C4485D4D-68F0-4A6F-851E-B10FF7B8DC02}" srcOrd="6" destOrd="0" presId="urn:microsoft.com/office/officeart/2008/layout/VerticalAccentList"/>
    <dgm:cxn modelId="{2242C339-F5BA-47A9-8015-793178783BFD}" type="presParOf" srcId="{01057076-1C9D-4402-82D2-116880EF12E9}" destId="{B55F8A61-6FEF-46FB-B69B-815D95FD2646}" srcOrd="7" destOrd="0" presId="urn:microsoft.com/office/officeart/2008/layout/VerticalAccentList"/>
    <dgm:cxn modelId="{28C54C9F-C54B-41CB-AE90-D9E2B36AFFFA}" type="presParOf" srcId="{2A4CA8ED-2F6F-47FC-ABEA-7967486A19E8}" destId="{75A332BE-80F8-4A4E-B4D9-F6F618399C23}" srcOrd="5" destOrd="0" presId="urn:microsoft.com/office/officeart/2008/layout/VerticalAccentList"/>
    <dgm:cxn modelId="{6158C08C-1609-467A-A235-F1109D954645}" type="presParOf" srcId="{2A4CA8ED-2F6F-47FC-ABEA-7967486A19E8}" destId="{1519D095-DCF4-474D-9DFC-3AAD4327A1AD}" srcOrd="6" destOrd="0" presId="urn:microsoft.com/office/officeart/2008/layout/VerticalAccentList"/>
    <dgm:cxn modelId="{6DDD445E-933A-4199-B836-CB03B9749417}" type="presParOf" srcId="{1519D095-DCF4-474D-9DFC-3AAD4327A1AD}" destId="{785A048B-D7EA-490C-9D32-A60DBDF59145}" srcOrd="0" destOrd="0" presId="urn:microsoft.com/office/officeart/2008/layout/VerticalAccentList"/>
    <dgm:cxn modelId="{74E2DF02-0C49-4F5C-A9DB-A001324A114B}" type="presParOf" srcId="{2A4CA8ED-2F6F-47FC-ABEA-7967486A19E8}" destId="{EB39DDB9-F29C-475B-963C-7F5E5415BEC5}" srcOrd="7" destOrd="0" presId="urn:microsoft.com/office/officeart/2008/layout/VerticalAccentList"/>
    <dgm:cxn modelId="{207C1659-5855-45F1-9916-508CBBBE9E43}" type="presParOf" srcId="{EB39DDB9-F29C-475B-963C-7F5E5415BEC5}" destId="{B058D476-A155-49AC-AFDB-FD0BFF4123E2}" srcOrd="0" destOrd="0" presId="urn:microsoft.com/office/officeart/2008/layout/VerticalAccentList"/>
    <dgm:cxn modelId="{C4FC0840-190A-47D7-87EC-54FC0121976F}" type="presParOf" srcId="{EB39DDB9-F29C-475B-963C-7F5E5415BEC5}" destId="{07D3862D-C094-449D-B05F-05C4D45B07B5}" srcOrd="1" destOrd="0" presId="urn:microsoft.com/office/officeart/2008/layout/VerticalAccentList"/>
    <dgm:cxn modelId="{608B66FC-4C2B-4D19-B1E2-606E515F3A20}" type="presParOf" srcId="{EB39DDB9-F29C-475B-963C-7F5E5415BEC5}" destId="{FE03F9E0-C3FA-4622-9A38-DFB6205547A8}" srcOrd="2" destOrd="0" presId="urn:microsoft.com/office/officeart/2008/layout/VerticalAccentList"/>
    <dgm:cxn modelId="{F355D354-AD47-4E94-840A-8AFE5EAEAD8F}" type="presParOf" srcId="{EB39DDB9-F29C-475B-963C-7F5E5415BEC5}" destId="{C5B4D7CE-7EFF-4260-96AC-B560D2F8A051}" srcOrd="3" destOrd="0" presId="urn:microsoft.com/office/officeart/2008/layout/VerticalAccentList"/>
    <dgm:cxn modelId="{737FA52C-B9A1-4C87-8858-029D3809DCEE}" type="presParOf" srcId="{EB39DDB9-F29C-475B-963C-7F5E5415BEC5}" destId="{FA60E0F4-F256-43D6-B113-B9B0B6F3C620}" srcOrd="4" destOrd="0" presId="urn:microsoft.com/office/officeart/2008/layout/VerticalAccentList"/>
    <dgm:cxn modelId="{DEBE4B6E-0566-4BD7-8609-558C63A95AD2}" type="presParOf" srcId="{EB39DDB9-F29C-475B-963C-7F5E5415BEC5}" destId="{8D1D7D15-677F-4B75-A7B7-38CE8DBCEE60}" srcOrd="5" destOrd="0" presId="urn:microsoft.com/office/officeart/2008/layout/VerticalAccentList"/>
    <dgm:cxn modelId="{66E1C5DB-1596-4A63-80AB-821F8CBFA99D}" type="presParOf" srcId="{EB39DDB9-F29C-475B-963C-7F5E5415BEC5}" destId="{D21D5B6D-FD23-4943-A58F-0A658B072DFD}" srcOrd="6" destOrd="0" presId="urn:microsoft.com/office/officeart/2008/layout/VerticalAccentList"/>
    <dgm:cxn modelId="{10B71C18-8778-4A81-97F4-15435EE8124A}" type="presParOf" srcId="{EB39DDB9-F29C-475B-963C-7F5E5415BEC5}" destId="{F0647A04-D428-4A15-B28A-5337A1014C2B}" srcOrd="7" destOrd="0" presId="urn:microsoft.com/office/officeart/2008/layout/VerticalAccent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1EDE3FF-F812-4B36-87D0-B12895024310}"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6F1FCD81-0956-4A5B-9302-7E725C345845}">
      <dgm:prSet phldrT="[Text]" custT="1"/>
      <dgm:spPr/>
      <dgm:t>
        <a:bodyPr/>
        <a:lstStyle/>
        <a:p>
          <a:r>
            <a:rPr lang="en-US" sz="4400" dirty="0" smtClean="0">
              <a:latin typeface="Agency FB" pitchFamily="34" charset="0"/>
            </a:rPr>
            <a:t>Improved Technology dedicated to looking after the case </a:t>
          </a:r>
          <a:endParaRPr lang="en-US" sz="4400" dirty="0">
            <a:latin typeface="Agency FB" pitchFamily="34" charset="0"/>
          </a:endParaRPr>
        </a:p>
      </dgm:t>
    </dgm:pt>
    <dgm:pt modelId="{7A69D5C0-C3C9-4E01-9222-5F7F0D3EABFD}" type="parTrans" cxnId="{E3B0D515-4A6B-40FE-BB60-DD120D9185B6}">
      <dgm:prSet/>
      <dgm:spPr/>
      <dgm:t>
        <a:bodyPr/>
        <a:lstStyle/>
        <a:p>
          <a:endParaRPr lang="en-US"/>
        </a:p>
      </dgm:t>
    </dgm:pt>
    <dgm:pt modelId="{469AB911-28F9-4B56-8F41-2CF0B9E5635D}" type="sibTrans" cxnId="{E3B0D515-4A6B-40FE-BB60-DD120D9185B6}">
      <dgm:prSet/>
      <dgm:spPr/>
      <dgm:t>
        <a:bodyPr/>
        <a:lstStyle/>
        <a:p>
          <a:endParaRPr lang="en-US"/>
        </a:p>
      </dgm:t>
    </dgm:pt>
    <dgm:pt modelId="{15EB0593-68EA-4FB1-AEDC-06EAAD03254A}">
      <dgm:prSet phldrT="[Text]" custT="1"/>
      <dgm:spPr/>
      <dgm:t>
        <a:bodyPr/>
        <a:lstStyle/>
        <a:p>
          <a:r>
            <a:rPr lang="en-US" sz="3600" b="1" dirty="0" smtClean="0">
              <a:latin typeface="Agency FB" pitchFamily="34" charset="0"/>
            </a:rPr>
            <a:t>Improved budget direction to develop better policies of elderly assistance </a:t>
          </a:r>
          <a:endParaRPr lang="en-US" sz="3600" b="1" dirty="0">
            <a:latin typeface="Agency FB" pitchFamily="34" charset="0"/>
          </a:endParaRPr>
        </a:p>
      </dgm:t>
    </dgm:pt>
    <dgm:pt modelId="{B1BE7321-E895-4487-A6A2-B048B71624F7}" type="parTrans" cxnId="{96CF4002-1BCD-4205-87AE-91A2D371DE8D}">
      <dgm:prSet/>
      <dgm:spPr/>
      <dgm:t>
        <a:bodyPr/>
        <a:lstStyle/>
        <a:p>
          <a:endParaRPr lang="en-US"/>
        </a:p>
      </dgm:t>
    </dgm:pt>
    <dgm:pt modelId="{B8413F7B-E551-4673-A29B-5F83E06922B7}" type="sibTrans" cxnId="{96CF4002-1BCD-4205-87AE-91A2D371DE8D}">
      <dgm:prSet/>
      <dgm:spPr/>
      <dgm:t>
        <a:bodyPr/>
        <a:lstStyle/>
        <a:p>
          <a:endParaRPr lang="en-US"/>
        </a:p>
      </dgm:t>
    </dgm:pt>
    <dgm:pt modelId="{EB00A8EA-33F5-42A8-924B-2C94505480B5}">
      <dgm:prSet phldrT="[Text]" custT="1"/>
      <dgm:spPr/>
      <dgm:t>
        <a:bodyPr/>
        <a:lstStyle/>
        <a:p>
          <a:r>
            <a:rPr lang="en-US" sz="3600" b="1" dirty="0" smtClean="0">
              <a:latin typeface="Agency FB" pitchFamily="34" charset="0"/>
            </a:rPr>
            <a:t>Determined course of </a:t>
          </a:r>
          <a:r>
            <a:rPr lang="en-US" sz="3600" b="1" dirty="0" err="1" smtClean="0">
              <a:latin typeface="Agency FB" pitchFamily="34" charset="0"/>
            </a:rPr>
            <a:t>develpoing</a:t>
          </a:r>
          <a:r>
            <a:rPr lang="en-US" sz="3600" b="1" dirty="0" smtClean="0">
              <a:latin typeface="Agency FB" pitchFamily="34" charset="0"/>
            </a:rPr>
            <a:t> elderly healthcare </a:t>
          </a:r>
          <a:r>
            <a:rPr lang="en-US" sz="3600" b="1" dirty="0" err="1" smtClean="0">
              <a:latin typeface="Agency FB" pitchFamily="34" charset="0"/>
            </a:rPr>
            <a:t>guidlienes</a:t>
          </a:r>
          <a:r>
            <a:rPr lang="en-US" sz="3600" b="1" dirty="0" smtClean="0">
              <a:latin typeface="Agency FB" pitchFamily="34" charset="0"/>
            </a:rPr>
            <a:t> </a:t>
          </a:r>
          <a:endParaRPr lang="en-US" sz="3600" b="1" dirty="0">
            <a:latin typeface="Agency FB" pitchFamily="34" charset="0"/>
          </a:endParaRPr>
        </a:p>
      </dgm:t>
    </dgm:pt>
    <dgm:pt modelId="{1BDD7CBF-307A-425D-B347-7B4958DD0729}" type="parTrans" cxnId="{E6E04A82-0CD2-4B16-8915-6E63122FD7E9}">
      <dgm:prSet/>
      <dgm:spPr/>
      <dgm:t>
        <a:bodyPr/>
        <a:lstStyle/>
        <a:p>
          <a:endParaRPr lang="en-US"/>
        </a:p>
      </dgm:t>
    </dgm:pt>
    <dgm:pt modelId="{6C08BE9B-6731-496B-ADFA-C49A415A0721}" type="sibTrans" cxnId="{E6E04A82-0CD2-4B16-8915-6E63122FD7E9}">
      <dgm:prSet/>
      <dgm:spPr/>
      <dgm:t>
        <a:bodyPr/>
        <a:lstStyle/>
        <a:p>
          <a:endParaRPr lang="en-US"/>
        </a:p>
      </dgm:t>
    </dgm:pt>
    <dgm:pt modelId="{EB5137ED-514B-4E5B-88FF-3433EE351CB1}" type="pres">
      <dgm:prSet presAssocID="{61EDE3FF-F812-4B36-87D0-B12895024310}" presName="linear" presStyleCnt="0">
        <dgm:presLayoutVars>
          <dgm:dir/>
          <dgm:animLvl val="lvl"/>
          <dgm:resizeHandles val="exact"/>
        </dgm:presLayoutVars>
      </dgm:prSet>
      <dgm:spPr/>
    </dgm:pt>
    <dgm:pt modelId="{1FC003C8-877D-425D-A319-1FDD1D9267AA}" type="pres">
      <dgm:prSet presAssocID="{6F1FCD81-0956-4A5B-9302-7E725C345845}" presName="parentLin" presStyleCnt="0"/>
      <dgm:spPr/>
    </dgm:pt>
    <dgm:pt modelId="{82E71608-BDFE-4BEA-BEB4-3721EF52F7DB}" type="pres">
      <dgm:prSet presAssocID="{6F1FCD81-0956-4A5B-9302-7E725C345845}" presName="parentLeftMargin" presStyleLbl="node1" presStyleIdx="0" presStyleCnt="3"/>
      <dgm:spPr/>
    </dgm:pt>
    <dgm:pt modelId="{9D53F539-FEC0-4CC0-8252-E5A3CE0A81CF}" type="pres">
      <dgm:prSet presAssocID="{6F1FCD81-0956-4A5B-9302-7E725C345845}" presName="parentText" presStyleLbl="node1" presStyleIdx="0" presStyleCnt="3" custScaleY="384024" custLinFactY="-100000" custLinFactNeighborX="-27741" custLinFactNeighborY="-123713">
        <dgm:presLayoutVars>
          <dgm:chMax val="0"/>
          <dgm:bulletEnabled val="1"/>
        </dgm:presLayoutVars>
      </dgm:prSet>
      <dgm:spPr/>
    </dgm:pt>
    <dgm:pt modelId="{0CB3C6C3-8222-4BF8-8581-E23410895F55}" type="pres">
      <dgm:prSet presAssocID="{6F1FCD81-0956-4A5B-9302-7E725C345845}" presName="negativeSpace" presStyleCnt="0"/>
      <dgm:spPr/>
    </dgm:pt>
    <dgm:pt modelId="{283AE27F-EF50-4123-8726-C4786D6EC7A7}" type="pres">
      <dgm:prSet presAssocID="{6F1FCD81-0956-4A5B-9302-7E725C345845}" presName="childText" presStyleLbl="conFgAcc1" presStyleIdx="0" presStyleCnt="3">
        <dgm:presLayoutVars>
          <dgm:bulletEnabled val="1"/>
        </dgm:presLayoutVars>
      </dgm:prSet>
      <dgm:spPr/>
    </dgm:pt>
    <dgm:pt modelId="{B96EF349-B150-47FC-9742-F2D87580C02E}" type="pres">
      <dgm:prSet presAssocID="{469AB911-28F9-4B56-8F41-2CF0B9E5635D}" presName="spaceBetweenRectangles" presStyleCnt="0"/>
      <dgm:spPr/>
    </dgm:pt>
    <dgm:pt modelId="{0C5E8D6D-39CF-4152-A9EF-F8D5C89A1B54}" type="pres">
      <dgm:prSet presAssocID="{15EB0593-68EA-4FB1-AEDC-06EAAD03254A}" presName="parentLin" presStyleCnt="0"/>
      <dgm:spPr/>
    </dgm:pt>
    <dgm:pt modelId="{F21B83A6-0712-4C2A-8A00-CE26AE79617E}" type="pres">
      <dgm:prSet presAssocID="{15EB0593-68EA-4FB1-AEDC-06EAAD03254A}" presName="parentLeftMargin" presStyleLbl="node1" presStyleIdx="0" presStyleCnt="3"/>
      <dgm:spPr/>
    </dgm:pt>
    <dgm:pt modelId="{50C0F142-7413-492E-BA5E-4753C6E415CD}" type="pres">
      <dgm:prSet presAssocID="{15EB0593-68EA-4FB1-AEDC-06EAAD03254A}" presName="parentText" presStyleLbl="node1" presStyleIdx="1" presStyleCnt="3" custScaleY="371196" custLinFactNeighborX="566" custLinFactNeighborY="-92164">
        <dgm:presLayoutVars>
          <dgm:chMax val="0"/>
          <dgm:bulletEnabled val="1"/>
        </dgm:presLayoutVars>
      </dgm:prSet>
      <dgm:spPr/>
    </dgm:pt>
    <dgm:pt modelId="{74698156-BE84-43C6-A5CE-F25D2800922A}" type="pres">
      <dgm:prSet presAssocID="{15EB0593-68EA-4FB1-AEDC-06EAAD03254A}" presName="negativeSpace" presStyleCnt="0"/>
      <dgm:spPr/>
    </dgm:pt>
    <dgm:pt modelId="{815BA316-FAE1-418F-80DA-A33C73C22495}" type="pres">
      <dgm:prSet presAssocID="{15EB0593-68EA-4FB1-AEDC-06EAAD03254A}" presName="childText" presStyleLbl="conFgAcc1" presStyleIdx="1" presStyleCnt="3">
        <dgm:presLayoutVars>
          <dgm:bulletEnabled val="1"/>
        </dgm:presLayoutVars>
      </dgm:prSet>
      <dgm:spPr/>
    </dgm:pt>
    <dgm:pt modelId="{B4D7B331-D301-4089-9EBA-C0023D2B9D2E}" type="pres">
      <dgm:prSet presAssocID="{B8413F7B-E551-4673-A29B-5F83E06922B7}" presName="spaceBetweenRectangles" presStyleCnt="0"/>
      <dgm:spPr/>
    </dgm:pt>
    <dgm:pt modelId="{C0CA8EAF-190B-4D90-9E40-D7B572396267}" type="pres">
      <dgm:prSet presAssocID="{EB00A8EA-33F5-42A8-924B-2C94505480B5}" presName="parentLin" presStyleCnt="0"/>
      <dgm:spPr/>
    </dgm:pt>
    <dgm:pt modelId="{322BC5E6-4051-4E9D-94FB-22134EF76F09}" type="pres">
      <dgm:prSet presAssocID="{EB00A8EA-33F5-42A8-924B-2C94505480B5}" presName="parentLeftMargin" presStyleLbl="node1" presStyleIdx="1" presStyleCnt="3"/>
      <dgm:spPr/>
    </dgm:pt>
    <dgm:pt modelId="{A143D0C0-E8D6-4722-B67F-3A2251550450}" type="pres">
      <dgm:prSet presAssocID="{EB00A8EA-33F5-42A8-924B-2C94505480B5}" presName="parentText" presStyleLbl="node1" presStyleIdx="2" presStyleCnt="3" custScaleY="281093" custLinFactY="-23906" custLinFactNeighborX="74873" custLinFactNeighborY="-100000">
        <dgm:presLayoutVars>
          <dgm:chMax val="0"/>
          <dgm:bulletEnabled val="1"/>
        </dgm:presLayoutVars>
      </dgm:prSet>
      <dgm:spPr/>
    </dgm:pt>
    <dgm:pt modelId="{DB57C4EF-3624-4E2C-A9C5-AA78923AFD6F}" type="pres">
      <dgm:prSet presAssocID="{EB00A8EA-33F5-42A8-924B-2C94505480B5}" presName="negativeSpace" presStyleCnt="0"/>
      <dgm:spPr/>
    </dgm:pt>
    <dgm:pt modelId="{678C8C3D-6A40-4AF9-AACF-8B93D5E7DCC9}" type="pres">
      <dgm:prSet presAssocID="{EB00A8EA-33F5-42A8-924B-2C94505480B5}" presName="childText" presStyleLbl="conFgAcc1" presStyleIdx="2" presStyleCnt="3">
        <dgm:presLayoutVars>
          <dgm:bulletEnabled val="1"/>
        </dgm:presLayoutVars>
      </dgm:prSet>
      <dgm:spPr/>
    </dgm:pt>
  </dgm:ptLst>
  <dgm:cxnLst>
    <dgm:cxn modelId="{029A5F5F-1FFB-42F5-9707-B21622233E39}" type="presOf" srcId="{15EB0593-68EA-4FB1-AEDC-06EAAD03254A}" destId="{F21B83A6-0712-4C2A-8A00-CE26AE79617E}" srcOrd="0" destOrd="0" presId="urn:microsoft.com/office/officeart/2005/8/layout/list1"/>
    <dgm:cxn modelId="{65659D2B-F7D7-4AC4-8ED8-C053943FEB22}" type="presOf" srcId="{6F1FCD81-0956-4A5B-9302-7E725C345845}" destId="{9D53F539-FEC0-4CC0-8252-E5A3CE0A81CF}" srcOrd="1" destOrd="0" presId="urn:microsoft.com/office/officeart/2005/8/layout/list1"/>
    <dgm:cxn modelId="{309C6728-8963-4E3D-AA87-11225D7BBB52}" type="presOf" srcId="{6F1FCD81-0956-4A5B-9302-7E725C345845}" destId="{82E71608-BDFE-4BEA-BEB4-3721EF52F7DB}" srcOrd="0" destOrd="0" presId="urn:microsoft.com/office/officeart/2005/8/layout/list1"/>
    <dgm:cxn modelId="{E3B0D515-4A6B-40FE-BB60-DD120D9185B6}" srcId="{61EDE3FF-F812-4B36-87D0-B12895024310}" destId="{6F1FCD81-0956-4A5B-9302-7E725C345845}" srcOrd="0" destOrd="0" parTransId="{7A69D5C0-C3C9-4E01-9222-5F7F0D3EABFD}" sibTransId="{469AB911-28F9-4B56-8F41-2CF0B9E5635D}"/>
    <dgm:cxn modelId="{E6E04A82-0CD2-4B16-8915-6E63122FD7E9}" srcId="{61EDE3FF-F812-4B36-87D0-B12895024310}" destId="{EB00A8EA-33F5-42A8-924B-2C94505480B5}" srcOrd="2" destOrd="0" parTransId="{1BDD7CBF-307A-425D-B347-7B4958DD0729}" sibTransId="{6C08BE9B-6731-496B-ADFA-C49A415A0721}"/>
    <dgm:cxn modelId="{FA14C13D-B8F4-438D-9BF0-A710E564FBFE}" type="presOf" srcId="{EB00A8EA-33F5-42A8-924B-2C94505480B5}" destId="{322BC5E6-4051-4E9D-94FB-22134EF76F09}" srcOrd="0" destOrd="0" presId="urn:microsoft.com/office/officeart/2005/8/layout/list1"/>
    <dgm:cxn modelId="{11DE7050-44E0-4AB0-9A83-A22DC92AEC0A}" type="presOf" srcId="{15EB0593-68EA-4FB1-AEDC-06EAAD03254A}" destId="{50C0F142-7413-492E-BA5E-4753C6E415CD}" srcOrd="1" destOrd="0" presId="urn:microsoft.com/office/officeart/2005/8/layout/list1"/>
    <dgm:cxn modelId="{576B8DFC-17D6-4735-A00B-8BA88423A4EA}" type="presOf" srcId="{EB00A8EA-33F5-42A8-924B-2C94505480B5}" destId="{A143D0C0-E8D6-4722-B67F-3A2251550450}" srcOrd="1" destOrd="0" presId="urn:microsoft.com/office/officeart/2005/8/layout/list1"/>
    <dgm:cxn modelId="{96CF4002-1BCD-4205-87AE-91A2D371DE8D}" srcId="{61EDE3FF-F812-4B36-87D0-B12895024310}" destId="{15EB0593-68EA-4FB1-AEDC-06EAAD03254A}" srcOrd="1" destOrd="0" parTransId="{B1BE7321-E895-4487-A6A2-B048B71624F7}" sibTransId="{B8413F7B-E551-4673-A29B-5F83E06922B7}"/>
    <dgm:cxn modelId="{81EE559F-5734-492C-849D-4A0BD3D2E54D}" type="presOf" srcId="{61EDE3FF-F812-4B36-87D0-B12895024310}" destId="{EB5137ED-514B-4E5B-88FF-3433EE351CB1}" srcOrd="0" destOrd="0" presId="urn:microsoft.com/office/officeart/2005/8/layout/list1"/>
    <dgm:cxn modelId="{28A801C8-1A7F-4E7B-A940-78084C2E169E}" type="presParOf" srcId="{EB5137ED-514B-4E5B-88FF-3433EE351CB1}" destId="{1FC003C8-877D-425D-A319-1FDD1D9267AA}" srcOrd="0" destOrd="0" presId="urn:microsoft.com/office/officeart/2005/8/layout/list1"/>
    <dgm:cxn modelId="{AE847478-4BDF-419E-8DEC-46F414DC32B0}" type="presParOf" srcId="{1FC003C8-877D-425D-A319-1FDD1D9267AA}" destId="{82E71608-BDFE-4BEA-BEB4-3721EF52F7DB}" srcOrd="0" destOrd="0" presId="urn:microsoft.com/office/officeart/2005/8/layout/list1"/>
    <dgm:cxn modelId="{A4FAD47D-AA7E-4F3D-B9E8-4C121C7572CE}" type="presParOf" srcId="{1FC003C8-877D-425D-A319-1FDD1D9267AA}" destId="{9D53F539-FEC0-4CC0-8252-E5A3CE0A81CF}" srcOrd="1" destOrd="0" presId="urn:microsoft.com/office/officeart/2005/8/layout/list1"/>
    <dgm:cxn modelId="{BD3AA198-9EB6-4BE6-834C-362AD8A7A1BD}" type="presParOf" srcId="{EB5137ED-514B-4E5B-88FF-3433EE351CB1}" destId="{0CB3C6C3-8222-4BF8-8581-E23410895F55}" srcOrd="1" destOrd="0" presId="urn:microsoft.com/office/officeart/2005/8/layout/list1"/>
    <dgm:cxn modelId="{B697D2C8-47C3-490A-8A15-97EFD8B92FEC}" type="presParOf" srcId="{EB5137ED-514B-4E5B-88FF-3433EE351CB1}" destId="{283AE27F-EF50-4123-8726-C4786D6EC7A7}" srcOrd="2" destOrd="0" presId="urn:microsoft.com/office/officeart/2005/8/layout/list1"/>
    <dgm:cxn modelId="{E514E705-5EC6-4003-AA97-870F005E697F}" type="presParOf" srcId="{EB5137ED-514B-4E5B-88FF-3433EE351CB1}" destId="{B96EF349-B150-47FC-9742-F2D87580C02E}" srcOrd="3" destOrd="0" presId="urn:microsoft.com/office/officeart/2005/8/layout/list1"/>
    <dgm:cxn modelId="{05619C13-41B7-4FAC-ADBC-AA0F2DB10A2E}" type="presParOf" srcId="{EB5137ED-514B-4E5B-88FF-3433EE351CB1}" destId="{0C5E8D6D-39CF-4152-A9EF-F8D5C89A1B54}" srcOrd="4" destOrd="0" presId="urn:microsoft.com/office/officeart/2005/8/layout/list1"/>
    <dgm:cxn modelId="{903F3A69-1796-4945-BEAA-99E60CEE65AB}" type="presParOf" srcId="{0C5E8D6D-39CF-4152-A9EF-F8D5C89A1B54}" destId="{F21B83A6-0712-4C2A-8A00-CE26AE79617E}" srcOrd="0" destOrd="0" presId="urn:microsoft.com/office/officeart/2005/8/layout/list1"/>
    <dgm:cxn modelId="{665BFADB-866C-4C15-8AF5-8167931591BB}" type="presParOf" srcId="{0C5E8D6D-39CF-4152-A9EF-F8D5C89A1B54}" destId="{50C0F142-7413-492E-BA5E-4753C6E415CD}" srcOrd="1" destOrd="0" presId="urn:microsoft.com/office/officeart/2005/8/layout/list1"/>
    <dgm:cxn modelId="{1B745385-4AD2-4436-A106-3C92784779D0}" type="presParOf" srcId="{EB5137ED-514B-4E5B-88FF-3433EE351CB1}" destId="{74698156-BE84-43C6-A5CE-F25D2800922A}" srcOrd="5" destOrd="0" presId="urn:microsoft.com/office/officeart/2005/8/layout/list1"/>
    <dgm:cxn modelId="{20B3B64E-029F-4395-AFD9-4486851ABD52}" type="presParOf" srcId="{EB5137ED-514B-4E5B-88FF-3433EE351CB1}" destId="{815BA316-FAE1-418F-80DA-A33C73C22495}" srcOrd="6" destOrd="0" presId="urn:microsoft.com/office/officeart/2005/8/layout/list1"/>
    <dgm:cxn modelId="{4D90BB54-907C-47FD-8D09-87CB44EDE0FF}" type="presParOf" srcId="{EB5137ED-514B-4E5B-88FF-3433EE351CB1}" destId="{B4D7B331-D301-4089-9EBA-C0023D2B9D2E}" srcOrd="7" destOrd="0" presId="urn:microsoft.com/office/officeart/2005/8/layout/list1"/>
    <dgm:cxn modelId="{D16ABDEF-681A-4374-B9F7-D8DAB89CD667}" type="presParOf" srcId="{EB5137ED-514B-4E5B-88FF-3433EE351CB1}" destId="{C0CA8EAF-190B-4D90-9E40-D7B572396267}" srcOrd="8" destOrd="0" presId="urn:microsoft.com/office/officeart/2005/8/layout/list1"/>
    <dgm:cxn modelId="{D8F0E538-C127-4D19-A0BE-E7322005482C}" type="presParOf" srcId="{C0CA8EAF-190B-4D90-9E40-D7B572396267}" destId="{322BC5E6-4051-4E9D-94FB-22134EF76F09}" srcOrd="0" destOrd="0" presId="urn:microsoft.com/office/officeart/2005/8/layout/list1"/>
    <dgm:cxn modelId="{36AF38B2-D97A-4544-B639-BDB9B37F2B1B}" type="presParOf" srcId="{C0CA8EAF-190B-4D90-9E40-D7B572396267}" destId="{A143D0C0-E8D6-4722-B67F-3A2251550450}" srcOrd="1" destOrd="0" presId="urn:microsoft.com/office/officeart/2005/8/layout/list1"/>
    <dgm:cxn modelId="{572A2DF8-36C3-4BD2-B867-F3A7AE13C8EB}" type="presParOf" srcId="{EB5137ED-514B-4E5B-88FF-3433EE351CB1}" destId="{DB57C4EF-3624-4E2C-A9C5-AA78923AFD6F}" srcOrd="9" destOrd="0" presId="urn:microsoft.com/office/officeart/2005/8/layout/list1"/>
    <dgm:cxn modelId="{BD1E1A4B-0975-4E0C-B59C-F725A8114AB7}" type="presParOf" srcId="{EB5137ED-514B-4E5B-88FF-3433EE351CB1}" destId="{678C8C3D-6A40-4AF9-AACF-8B93D5E7DCC9}" srcOrd="10" destOrd="0" presId="urn:microsoft.com/office/officeart/2005/8/layout/lis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227C77A-A34F-40ED-BA67-AE57D178EA65}" type="doc">
      <dgm:prSet loTypeId="urn:microsoft.com/office/officeart/2005/8/layout/vList2" loCatId="list" qsTypeId="urn:microsoft.com/office/officeart/2005/8/quickstyle/3d1" qsCatId="3D" csTypeId="urn:microsoft.com/office/officeart/2005/8/colors/accent0_3" csCatId="mainScheme" phldr="1"/>
      <dgm:spPr/>
      <dgm:t>
        <a:bodyPr/>
        <a:lstStyle/>
        <a:p>
          <a:endParaRPr lang="en-US"/>
        </a:p>
      </dgm:t>
    </dgm:pt>
    <dgm:pt modelId="{9CF561FF-FAA3-4A63-BF36-59AF79D77304}">
      <dgm:prSet phldrT="[Text]"/>
      <dgm:spPr/>
      <dgm:t>
        <a:bodyPr/>
        <a:lstStyle/>
        <a:p>
          <a:r>
            <a:rPr lang="en-US" b="1" dirty="0" smtClean="0"/>
            <a:t>Improving knowledge improves better response </a:t>
          </a:r>
          <a:endParaRPr lang="en-US" b="1" dirty="0"/>
        </a:p>
      </dgm:t>
    </dgm:pt>
    <dgm:pt modelId="{8D70271A-1146-4486-9108-66B2C5AF9FCF}" type="parTrans" cxnId="{951FEE0C-1F35-41ED-AA3F-FBBDC2CF04D7}">
      <dgm:prSet/>
      <dgm:spPr/>
      <dgm:t>
        <a:bodyPr/>
        <a:lstStyle/>
        <a:p>
          <a:endParaRPr lang="en-US"/>
        </a:p>
      </dgm:t>
    </dgm:pt>
    <dgm:pt modelId="{F8449A25-74BF-4A41-9E9F-227CB45DCBA1}" type="sibTrans" cxnId="{951FEE0C-1F35-41ED-AA3F-FBBDC2CF04D7}">
      <dgm:prSet/>
      <dgm:spPr/>
      <dgm:t>
        <a:bodyPr/>
        <a:lstStyle/>
        <a:p>
          <a:endParaRPr lang="en-US"/>
        </a:p>
      </dgm:t>
    </dgm:pt>
    <dgm:pt modelId="{34E0DE29-B943-4A5E-BD6D-4937E79BC6DD}">
      <dgm:prSet phldrT="[Text]"/>
      <dgm:spPr/>
      <dgm:t>
        <a:bodyPr/>
        <a:lstStyle/>
        <a:p>
          <a:r>
            <a:rPr lang="en-US" dirty="0" smtClean="0"/>
            <a:t>The problem exists but it could be resolved if it is better understood by concerned individuals and agencies </a:t>
          </a:r>
          <a:endParaRPr lang="en-US" dirty="0"/>
        </a:p>
      </dgm:t>
    </dgm:pt>
    <dgm:pt modelId="{C17E9340-CF82-4727-B69B-1B499FD405DE}" type="parTrans" cxnId="{00CE2FFC-38EE-4FA2-AEAD-79A887CC337E}">
      <dgm:prSet/>
      <dgm:spPr/>
      <dgm:t>
        <a:bodyPr/>
        <a:lstStyle/>
        <a:p>
          <a:endParaRPr lang="en-US"/>
        </a:p>
      </dgm:t>
    </dgm:pt>
    <dgm:pt modelId="{771E83C0-13DE-478C-84C3-39E43360EC3A}" type="sibTrans" cxnId="{00CE2FFC-38EE-4FA2-AEAD-79A887CC337E}">
      <dgm:prSet/>
      <dgm:spPr/>
      <dgm:t>
        <a:bodyPr/>
        <a:lstStyle/>
        <a:p>
          <a:endParaRPr lang="en-US"/>
        </a:p>
      </dgm:t>
    </dgm:pt>
    <dgm:pt modelId="{F1ECF349-BB52-444D-B288-E30366A94369}">
      <dgm:prSet phldrT="[Text]"/>
      <dgm:spPr/>
      <dgm:t>
        <a:bodyPr/>
        <a:lstStyle/>
        <a:p>
          <a:r>
            <a:rPr lang="en-US" b="1" dirty="0" smtClean="0"/>
            <a:t>Developing policies for fall prevention assisted through healthcare agencies and IT involvement</a:t>
          </a:r>
          <a:endParaRPr lang="en-US" b="1" dirty="0"/>
        </a:p>
      </dgm:t>
    </dgm:pt>
    <dgm:pt modelId="{895D2B6A-22FC-4A86-9207-1B33CA2B51DC}" type="parTrans" cxnId="{AC7A9288-DCD8-4371-B91A-8F75C9C62EC9}">
      <dgm:prSet/>
      <dgm:spPr/>
      <dgm:t>
        <a:bodyPr/>
        <a:lstStyle/>
        <a:p>
          <a:endParaRPr lang="en-US"/>
        </a:p>
      </dgm:t>
    </dgm:pt>
    <dgm:pt modelId="{ADAB2A2C-CDC2-4119-BBB8-A9FDD2334D91}" type="sibTrans" cxnId="{AC7A9288-DCD8-4371-B91A-8F75C9C62EC9}">
      <dgm:prSet/>
      <dgm:spPr/>
      <dgm:t>
        <a:bodyPr/>
        <a:lstStyle/>
        <a:p>
          <a:endParaRPr lang="en-US"/>
        </a:p>
      </dgm:t>
    </dgm:pt>
    <dgm:pt modelId="{2F5F5E27-E084-4F56-A86D-DBFB9C246EB4}">
      <dgm:prSet phldrT="[Text]"/>
      <dgm:spPr/>
      <dgm:t>
        <a:bodyPr/>
        <a:lstStyle/>
        <a:p>
          <a:r>
            <a:rPr lang="en-US" dirty="0" smtClean="0"/>
            <a:t>Information technology could improve courses of support needed by the target patients</a:t>
          </a:r>
          <a:endParaRPr lang="en-US" dirty="0"/>
        </a:p>
      </dgm:t>
    </dgm:pt>
    <dgm:pt modelId="{7F73DDE4-F789-4695-A65C-3ADBF6BDAB99}" type="parTrans" cxnId="{BFA935D2-AF8C-4637-83FF-8ECAC5217741}">
      <dgm:prSet/>
      <dgm:spPr/>
      <dgm:t>
        <a:bodyPr/>
        <a:lstStyle/>
        <a:p>
          <a:endParaRPr lang="en-US"/>
        </a:p>
      </dgm:t>
    </dgm:pt>
    <dgm:pt modelId="{7581902B-AB80-46DC-AF62-702A7A759D8E}" type="sibTrans" cxnId="{BFA935D2-AF8C-4637-83FF-8ECAC5217741}">
      <dgm:prSet/>
      <dgm:spPr/>
      <dgm:t>
        <a:bodyPr/>
        <a:lstStyle/>
        <a:p>
          <a:endParaRPr lang="en-US"/>
        </a:p>
      </dgm:t>
    </dgm:pt>
    <dgm:pt modelId="{C45202ED-CB13-4D6F-96AF-5DEB1FE994D2}" type="pres">
      <dgm:prSet presAssocID="{E227C77A-A34F-40ED-BA67-AE57D178EA65}" presName="linear" presStyleCnt="0">
        <dgm:presLayoutVars>
          <dgm:animLvl val="lvl"/>
          <dgm:resizeHandles val="exact"/>
        </dgm:presLayoutVars>
      </dgm:prSet>
      <dgm:spPr/>
    </dgm:pt>
    <dgm:pt modelId="{B248525E-61AF-4B99-8032-70DC1CFB0759}" type="pres">
      <dgm:prSet presAssocID="{9CF561FF-FAA3-4A63-BF36-59AF79D77304}" presName="parentText" presStyleLbl="node1" presStyleIdx="0" presStyleCnt="2">
        <dgm:presLayoutVars>
          <dgm:chMax val="0"/>
          <dgm:bulletEnabled val="1"/>
        </dgm:presLayoutVars>
      </dgm:prSet>
      <dgm:spPr/>
      <dgm:t>
        <a:bodyPr/>
        <a:lstStyle/>
        <a:p>
          <a:endParaRPr lang="en-US"/>
        </a:p>
      </dgm:t>
    </dgm:pt>
    <dgm:pt modelId="{FBA6C9AA-3374-4412-96FE-5DBED9D7ED7B}" type="pres">
      <dgm:prSet presAssocID="{9CF561FF-FAA3-4A63-BF36-59AF79D77304}" presName="childText" presStyleLbl="revTx" presStyleIdx="0" presStyleCnt="2">
        <dgm:presLayoutVars>
          <dgm:bulletEnabled val="1"/>
        </dgm:presLayoutVars>
      </dgm:prSet>
      <dgm:spPr/>
      <dgm:t>
        <a:bodyPr/>
        <a:lstStyle/>
        <a:p>
          <a:endParaRPr lang="en-US"/>
        </a:p>
      </dgm:t>
    </dgm:pt>
    <dgm:pt modelId="{62221E0F-BA88-4DE0-A0D9-3FCBADF13382}" type="pres">
      <dgm:prSet presAssocID="{F1ECF349-BB52-444D-B288-E30366A94369}" presName="parentText" presStyleLbl="node1" presStyleIdx="1" presStyleCnt="2">
        <dgm:presLayoutVars>
          <dgm:chMax val="0"/>
          <dgm:bulletEnabled val="1"/>
        </dgm:presLayoutVars>
      </dgm:prSet>
      <dgm:spPr/>
      <dgm:t>
        <a:bodyPr/>
        <a:lstStyle/>
        <a:p>
          <a:endParaRPr lang="en-US"/>
        </a:p>
      </dgm:t>
    </dgm:pt>
    <dgm:pt modelId="{5CA8446C-85C9-4274-9716-20788323B84B}" type="pres">
      <dgm:prSet presAssocID="{F1ECF349-BB52-444D-B288-E30366A94369}" presName="childText" presStyleLbl="revTx" presStyleIdx="1" presStyleCnt="2">
        <dgm:presLayoutVars>
          <dgm:bulletEnabled val="1"/>
        </dgm:presLayoutVars>
      </dgm:prSet>
      <dgm:spPr/>
      <dgm:t>
        <a:bodyPr/>
        <a:lstStyle/>
        <a:p>
          <a:endParaRPr lang="en-US"/>
        </a:p>
      </dgm:t>
    </dgm:pt>
  </dgm:ptLst>
  <dgm:cxnLst>
    <dgm:cxn modelId="{00CE2FFC-38EE-4FA2-AEAD-79A887CC337E}" srcId="{9CF561FF-FAA3-4A63-BF36-59AF79D77304}" destId="{34E0DE29-B943-4A5E-BD6D-4937E79BC6DD}" srcOrd="0" destOrd="0" parTransId="{C17E9340-CF82-4727-B69B-1B499FD405DE}" sibTransId="{771E83C0-13DE-478C-84C3-39E43360EC3A}"/>
    <dgm:cxn modelId="{AC7A9288-DCD8-4371-B91A-8F75C9C62EC9}" srcId="{E227C77A-A34F-40ED-BA67-AE57D178EA65}" destId="{F1ECF349-BB52-444D-B288-E30366A94369}" srcOrd="1" destOrd="0" parTransId="{895D2B6A-22FC-4A86-9207-1B33CA2B51DC}" sibTransId="{ADAB2A2C-CDC2-4119-BBB8-A9FDD2334D91}"/>
    <dgm:cxn modelId="{BFA935D2-AF8C-4637-83FF-8ECAC5217741}" srcId="{F1ECF349-BB52-444D-B288-E30366A94369}" destId="{2F5F5E27-E084-4F56-A86D-DBFB9C246EB4}" srcOrd="0" destOrd="0" parTransId="{7F73DDE4-F789-4695-A65C-3ADBF6BDAB99}" sibTransId="{7581902B-AB80-46DC-AF62-702A7A759D8E}"/>
    <dgm:cxn modelId="{62BD1F9C-BC7F-4D27-B548-91CB17737401}" type="presOf" srcId="{2F5F5E27-E084-4F56-A86D-DBFB9C246EB4}" destId="{5CA8446C-85C9-4274-9716-20788323B84B}" srcOrd="0" destOrd="0" presId="urn:microsoft.com/office/officeart/2005/8/layout/vList2"/>
    <dgm:cxn modelId="{3CA1DE30-F2BE-4742-9167-A2D4A04DC69A}" type="presOf" srcId="{F1ECF349-BB52-444D-B288-E30366A94369}" destId="{62221E0F-BA88-4DE0-A0D9-3FCBADF13382}" srcOrd="0" destOrd="0" presId="urn:microsoft.com/office/officeart/2005/8/layout/vList2"/>
    <dgm:cxn modelId="{DE083038-09F8-4C66-86FC-7F8DA75C89A0}" type="presOf" srcId="{34E0DE29-B943-4A5E-BD6D-4937E79BC6DD}" destId="{FBA6C9AA-3374-4412-96FE-5DBED9D7ED7B}" srcOrd="0" destOrd="0" presId="urn:microsoft.com/office/officeart/2005/8/layout/vList2"/>
    <dgm:cxn modelId="{D240222E-86E7-4FA7-BFAB-2FA4511FE3EB}" type="presOf" srcId="{E227C77A-A34F-40ED-BA67-AE57D178EA65}" destId="{C45202ED-CB13-4D6F-96AF-5DEB1FE994D2}" srcOrd="0" destOrd="0" presId="urn:microsoft.com/office/officeart/2005/8/layout/vList2"/>
    <dgm:cxn modelId="{41EBCBB8-9EBF-4BA4-882F-C2588373FF09}" type="presOf" srcId="{9CF561FF-FAA3-4A63-BF36-59AF79D77304}" destId="{B248525E-61AF-4B99-8032-70DC1CFB0759}" srcOrd="0" destOrd="0" presId="urn:microsoft.com/office/officeart/2005/8/layout/vList2"/>
    <dgm:cxn modelId="{951FEE0C-1F35-41ED-AA3F-FBBDC2CF04D7}" srcId="{E227C77A-A34F-40ED-BA67-AE57D178EA65}" destId="{9CF561FF-FAA3-4A63-BF36-59AF79D77304}" srcOrd="0" destOrd="0" parTransId="{8D70271A-1146-4486-9108-66B2C5AF9FCF}" sibTransId="{F8449A25-74BF-4A41-9E9F-227CB45DCBA1}"/>
    <dgm:cxn modelId="{70ADD33F-781F-483B-975B-1F7F41D3DBE7}" type="presParOf" srcId="{C45202ED-CB13-4D6F-96AF-5DEB1FE994D2}" destId="{B248525E-61AF-4B99-8032-70DC1CFB0759}" srcOrd="0" destOrd="0" presId="urn:microsoft.com/office/officeart/2005/8/layout/vList2"/>
    <dgm:cxn modelId="{D145216A-6511-4433-8E42-0493932D0DC4}" type="presParOf" srcId="{C45202ED-CB13-4D6F-96AF-5DEB1FE994D2}" destId="{FBA6C9AA-3374-4412-96FE-5DBED9D7ED7B}" srcOrd="1" destOrd="0" presId="urn:microsoft.com/office/officeart/2005/8/layout/vList2"/>
    <dgm:cxn modelId="{D06DE719-F78D-466A-8204-F92A42ADEB83}" type="presParOf" srcId="{C45202ED-CB13-4D6F-96AF-5DEB1FE994D2}" destId="{62221E0F-BA88-4DE0-A0D9-3FCBADF13382}" srcOrd="2" destOrd="0" presId="urn:microsoft.com/office/officeart/2005/8/layout/vList2"/>
    <dgm:cxn modelId="{53BA08A5-1093-43A9-820C-4C71602AFAA4}" type="presParOf" srcId="{C45202ED-CB13-4D6F-96AF-5DEB1FE994D2}" destId="{5CA8446C-85C9-4274-9716-20788323B84B}" srcOrd="3"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DE60965-86D7-4F1E-80BB-911A573FE792}" type="doc">
      <dgm:prSet loTypeId="urn:microsoft.com/office/officeart/2005/8/layout/pyramid2" loCatId="list" qsTypeId="urn:microsoft.com/office/officeart/2005/8/quickstyle/3d2" qsCatId="3D" csTypeId="urn:microsoft.com/office/officeart/2005/8/colors/colorful5" csCatId="colorful" phldr="1"/>
      <dgm:spPr/>
    </dgm:pt>
    <dgm:pt modelId="{218942E3-BB15-4CEB-9DA8-14B792CF506F}">
      <dgm:prSet phldrT="[Text]"/>
      <dgm:spPr/>
      <dgm:t>
        <a:bodyPr/>
        <a:lstStyle/>
        <a:p>
          <a:r>
            <a:rPr lang="en-US" b="1" dirty="0" smtClean="0"/>
            <a:t>Falling incidents among 65+ year olds is a serious problem </a:t>
          </a:r>
          <a:endParaRPr lang="en-US" b="1" dirty="0"/>
        </a:p>
      </dgm:t>
    </dgm:pt>
    <dgm:pt modelId="{4A1E1AE2-12F1-4D97-AC82-02B569AD849D}" type="parTrans" cxnId="{448BF5E7-1B0D-496D-BE2B-368D7894F7DD}">
      <dgm:prSet/>
      <dgm:spPr/>
      <dgm:t>
        <a:bodyPr/>
        <a:lstStyle/>
        <a:p>
          <a:endParaRPr lang="en-US"/>
        </a:p>
      </dgm:t>
    </dgm:pt>
    <dgm:pt modelId="{12CAC800-A026-4552-8667-E27486D0209B}" type="sibTrans" cxnId="{448BF5E7-1B0D-496D-BE2B-368D7894F7DD}">
      <dgm:prSet/>
      <dgm:spPr/>
      <dgm:t>
        <a:bodyPr/>
        <a:lstStyle/>
        <a:p>
          <a:endParaRPr lang="en-US"/>
        </a:p>
      </dgm:t>
    </dgm:pt>
    <dgm:pt modelId="{99793C17-E034-4B9A-94A6-8D0D1881B8AC}">
      <dgm:prSet phldrT="[Text]"/>
      <dgm:spPr/>
      <dgm:t>
        <a:bodyPr/>
        <a:lstStyle/>
        <a:p>
          <a:r>
            <a:rPr lang="en-US" b="1" dirty="0" smtClean="0"/>
            <a:t>Resolving issues regarding falling could be completed through improving knowledge development  </a:t>
          </a:r>
          <a:endParaRPr lang="en-US" b="1" dirty="0"/>
        </a:p>
      </dgm:t>
    </dgm:pt>
    <dgm:pt modelId="{805E8059-4449-4BB1-B722-041BC8F0FA88}" type="parTrans" cxnId="{27B77C6D-29E6-436F-88E0-9E9FB40F1C7F}">
      <dgm:prSet/>
      <dgm:spPr/>
      <dgm:t>
        <a:bodyPr/>
        <a:lstStyle/>
        <a:p>
          <a:endParaRPr lang="en-US"/>
        </a:p>
      </dgm:t>
    </dgm:pt>
    <dgm:pt modelId="{8C0F085E-4EC1-41C9-94B8-43AA1A8AE5E0}" type="sibTrans" cxnId="{27B77C6D-29E6-436F-88E0-9E9FB40F1C7F}">
      <dgm:prSet/>
      <dgm:spPr/>
      <dgm:t>
        <a:bodyPr/>
        <a:lstStyle/>
        <a:p>
          <a:endParaRPr lang="en-US"/>
        </a:p>
      </dgm:t>
    </dgm:pt>
    <dgm:pt modelId="{32522150-2D75-485E-B756-9041546FE346}">
      <dgm:prSet phldrT="[Text]"/>
      <dgm:spPr/>
      <dgm:t>
        <a:bodyPr/>
        <a:lstStyle/>
        <a:p>
          <a:r>
            <a:rPr lang="en-US" b="1" dirty="0" smtClean="0"/>
            <a:t>Involving social assistance could provide a more prospective support needed by families and agencies in resolving the problem </a:t>
          </a:r>
          <a:endParaRPr lang="en-US" b="1" dirty="0"/>
        </a:p>
      </dgm:t>
    </dgm:pt>
    <dgm:pt modelId="{151B6957-CB54-4914-8BB1-4091A685DF1D}" type="parTrans" cxnId="{AB822BEB-5BAB-4880-B2F4-14BDBA8D7A50}">
      <dgm:prSet/>
      <dgm:spPr/>
      <dgm:t>
        <a:bodyPr/>
        <a:lstStyle/>
        <a:p>
          <a:endParaRPr lang="en-US"/>
        </a:p>
      </dgm:t>
    </dgm:pt>
    <dgm:pt modelId="{71C16D9A-4B88-4C11-8440-03D43E64CACE}" type="sibTrans" cxnId="{AB822BEB-5BAB-4880-B2F4-14BDBA8D7A50}">
      <dgm:prSet/>
      <dgm:spPr/>
      <dgm:t>
        <a:bodyPr/>
        <a:lstStyle/>
        <a:p>
          <a:endParaRPr lang="en-US"/>
        </a:p>
      </dgm:t>
    </dgm:pt>
    <dgm:pt modelId="{3EF66FA8-550F-48AA-9961-1FD6BF878029}" type="pres">
      <dgm:prSet presAssocID="{9DE60965-86D7-4F1E-80BB-911A573FE792}" presName="compositeShape" presStyleCnt="0">
        <dgm:presLayoutVars>
          <dgm:dir/>
          <dgm:resizeHandles/>
        </dgm:presLayoutVars>
      </dgm:prSet>
      <dgm:spPr/>
    </dgm:pt>
    <dgm:pt modelId="{3D8C6849-FC60-4A34-8A22-E8823D4022A3}" type="pres">
      <dgm:prSet presAssocID="{9DE60965-86D7-4F1E-80BB-911A573FE792}" presName="pyramid" presStyleLbl="node1" presStyleIdx="0" presStyleCnt="1"/>
      <dgm:spPr/>
    </dgm:pt>
    <dgm:pt modelId="{FB56E595-01A0-498D-AFFB-747A02F9F24B}" type="pres">
      <dgm:prSet presAssocID="{9DE60965-86D7-4F1E-80BB-911A573FE792}" presName="theList" presStyleCnt="0"/>
      <dgm:spPr/>
    </dgm:pt>
    <dgm:pt modelId="{85E0DE3F-EDBB-4455-B93D-C9BEFFF597BF}" type="pres">
      <dgm:prSet presAssocID="{218942E3-BB15-4CEB-9DA8-14B792CF506F}" presName="aNode" presStyleLbl="fgAcc1" presStyleIdx="0" presStyleCnt="3" custScaleX="164512">
        <dgm:presLayoutVars>
          <dgm:bulletEnabled val="1"/>
        </dgm:presLayoutVars>
      </dgm:prSet>
      <dgm:spPr/>
      <dgm:t>
        <a:bodyPr/>
        <a:lstStyle/>
        <a:p>
          <a:endParaRPr lang="en-US"/>
        </a:p>
      </dgm:t>
    </dgm:pt>
    <dgm:pt modelId="{255F8AF6-CD4C-47FD-82D6-CDF391ADFEAE}" type="pres">
      <dgm:prSet presAssocID="{218942E3-BB15-4CEB-9DA8-14B792CF506F}" presName="aSpace" presStyleCnt="0"/>
      <dgm:spPr/>
    </dgm:pt>
    <dgm:pt modelId="{A1FAF70B-D30E-496B-B3A4-BEE2EE6E1F39}" type="pres">
      <dgm:prSet presAssocID="{99793C17-E034-4B9A-94A6-8D0D1881B8AC}" presName="aNode" presStyleLbl="fgAcc1" presStyleIdx="1" presStyleCnt="3" custScaleX="163723">
        <dgm:presLayoutVars>
          <dgm:bulletEnabled val="1"/>
        </dgm:presLayoutVars>
      </dgm:prSet>
      <dgm:spPr/>
      <dgm:t>
        <a:bodyPr/>
        <a:lstStyle/>
        <a:p>
          <a:endParaRPr lang="en-US"/>
        </a:p>
      </dgm:t>
    </dgm:pt>
    <dgm:pt modelId="{2BCC530A-26E8-497D-B8C8-9A844F6B995D}" type="pres">
      <dgm:prSet presAssocID="{99793C17-E034-4B9A-94A6-8D0D1881B8AC}" presName="aSpace" presStyleCnt="0"/>
      <dgm:spPr/>
    </dgm:pt>
    <dgm:pt modelId="{1F6E3BD6-A808-406F-8FBA-11745618B523}" type="pres">
      <dgm:prSet presAssocID="{32522150-2D75-485E-B756-9041546FE346}" presName="aNode" presStyleLbl="fgAcc1" presStyleIdx="2" presStyleCnt="3" custScaleX="160033">
        <dgm:presLayoutVars>
          <dgm:bulletEnabled val="1"/>
        </dgm:presLayoutVars>
      </dgm:prSet>
      <dgm:spPr/>
      <dgm:t>
        <a:bodyPr/>
        <a:lstStyle/>
        <a:p>
          <a:endParaRPr lang="en-US"/>
        </a:p>
      </dgm:t>
    </dgm:pt>
    <dgm:pt modelId="{E4CE3A17-4F50-426A-8058-403BD6FD2FC1}" type="pres">
      <dgm:prSet presAssocID="{32522150-2D75-485E-B756-9041546FE346}" presName="aSpace" presStyleCnt="0"/>
      <dgm:spPr/>
    </dgm:pt>
  </dgm:ptLst>
  <dgm:cxnLst>
    <dgm:cxn modelId="{C016FE40-5675-4B26-9FF7-B2958A4AA0AC}" type="presOf" srcId="{9DE60965-86D7-4F1E-80BB-911A573FE792}" destId="{3EF66FA8-550F-48AA-9961-1FD6BF878029}" srcOrd="0" destOrd="0" presId="urn:microsoft.com/office/officeart/2005/8/layout/pyramid2"/>
    <dgm:cxn modelId="{448BF5E7-1B0D-496D-BE2B-368D7894F7DD}" srcId="{9DE60965-86D7-4F1E-80BB-911A573FE792}" destId="{218942E3-BB15-4CEB-9DA8-14B792CF506F}" srcOrd="0" destOrd="0" parTransId="{4A1E1AE2-12F1-4D97-AC82-02B569AD849D}" sibTransId="{12CAC800-A026-4552-8667-E27486D0209B}"/>
    <dgm:cxn modelId="{5E8D63BE-B79B-43D0-9C79-5FB349403DCC}" type="presOf" srcId="{99793C17-E034-4B9A-94A6-8D0D1881B8AC}" destId="{A1FAF70B-D30E-496B-B3A4-BEE2EE6E1F39}" srcOrd="0" destOrd="0" presId="urn:microsoft.com/office/officeart/2005/8/layout/pyramid2"/>
    <dgm:cxn modelId="{27B77C6D-29E6-436F-88E0-9E9FB40F1C7F}" srcId="{9DE60965-86D7-4F1E-80BB-911A573FE792}" destId="{99793C17-E034-4B9A-94A6-8D0D1881B8AC}" srcOrd="1" destOrd="0" parTransId="{805E8059-4449-4BB1-B722-041BC8F0FA88}" sibTransId="{8C0F085E-4EC1-41C9-94B8-43AA1A8AE5E0}"/>
    <dgm:cxn modelId="{FF3B8AD4-DCB8-4697-B5CF-EF05188930C4}" type="presOf" srcId="{32522150-2D75-485E-B756-9041546FE346}" destId="{1F6E3BD6-A808-406F-8FBA-11745618B523}" srcOrd="0" destOrd="0" presId="urn:microsoft.com/office/officeart/2005/8/layout/pyramid2"/>
    <dgm:cxn modelId="{AB822BEB-5BAB-4880-B2F4-14BDBA8D7A50}" srcId="{9DE60965-86D7-4F1E-80BB-911A573FE792}" destId="{32522150-2D75-485E-B756-9041546FE346}" srcOrd="2" destOrd="0" parTransId="{151B6957-CB54-4914-8BB1-4091A685DF1D}" sibTransId="{71C16D9A-4B88-4C11-8440-03D43E64CACE}"/>
    <dgm:cxn modelId="{F2356A22-A6E8-4EFC-A060-0D87E4040F47}" type="presOf" srcId="{218942E3-BB15-4CEB-9DA8-14B792CF506F}" destId="{85E0DE3F-EDBB-4455-B93D-C9BEFFF597BF}" srcOrd="0" destOrd="0" presId="urn:microsoft.com/office/officeart/2005/8/layout/pyramid2"/>
    <dgm:cxn modelId="{55525C37-6C22-45C7-8DBB-8FDFA2FFECD9}" type="presParOf" srcId="{3EF66FA8-550F-48AA-9961-1FD6BF878029}" destId="{3D8C6849-FC60-4A34-8A22-E8823D4022A3}" srcOrd="0" destOrd="0" presId="urn:microsoft.com/office/officeart/2005/8/layout/pyramid2"/>
    <dgm:cxn modelId="{A19DE4FD-2DD2-484B-BEE4-B5872CC5598B}" type="presParOf" srcId="{3EF66FA8-550F-48AA-9961-1FD6BF878029}" destId="{FB56E595-01A0-498D-AFFB-747A02F9F24B}" srcOrd="1" destOrd="0" presId="urn:microsoft.com/office/officeart/2005/8/layout/pyramid2"/>
    <dgm:cxn modelId="{DE6DFB33-7424-47D6-9BF0-0E21C656AD6D}" type="presParOf" srcId="{FB56E595-01A0-498D-AFFB-747A02F9F24B}" destId="{85E0DE3F-EDBB-4455-B93D-C9BEFFF597BF}" srcOrd="0" destOrd="0" presId="urn:microsoft.com/office/officeart/2005/8/layout/pyramid2"/>
    <dgm:cxn modelId="{14B309B7-A30D-4E96-AA7B-97F9F094843E}" type="presParOf" srcId="{FB56E595-01A0-498D-AFFB-747A02F9F24B}" destId="{255F8AF6-CD4C-47FD-82D6-CDF391ADFEAE}" srcOrd="1" destOrd="0" presId="urn:microsoft.com/office/officeart/2005/8/layout/pyramid2"/>
    <dgm:cxn modelId="{18F63E36-3701-4B00-B3CE-A33F4F91F483}" type="presParOf" srcId="{FB56E595-01A0-498D-AFFB-747A02F9F24B}" destId="{A1FAF70B-D30E-496B-B3A4-BEE2EE6E1F39}" srcOrd="2" destOrd="0" presId="urn:microsoft.com/office/officeart/2005/8/layout/pyramid2"/>
    <dgm:cxn modelId="{2CB61D99-6FB8-478F-BB29-2789A17AC28D}" type="presParOf" srcId="{FB56E595-01A0-498D-AFFB-747A02F9F24B}" destId="{2BCC530A-26E8-497D-B8C8-9A844F6B995D}" srcOrd="3" destOrd="0" presId="urn:microsoft.com/office/officeart/2005/8/layout/pyramid2"/>
    <dgm:cxn modelId="{6AB0E4AB-C414-4431-B7E5-432CA6B577E1}" type="presParOf" srcId="{FB56E595-01A0-498D-AFFB-747A02F9F24B}" destId="{1F6E3BD6-A808-406F-8FBA-11745618B523}" srcOrd="4" destOrd="0" presId="urn:microsoft.com/office/officeart/2005/8/layout/pyramid2"/>
    <dgm:cxn modelId="{064E163D-7437-4B4C-A68D-503ABFA68109}" type="presParOf" srcId="{FB56E595-01A0-498D-AFFB-747A02F9F24B}" destId="{E4CE3A17-4F50-426A-8058-403BD6FD2FC1}" srcOrd="5" destOrd="0" presId="urn:microsoft.com/office/officeart/2005/8/layout/pyramid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C19A56-33D5-4FA0-954E-93CF01B5A5AA}">
      <dsp:nvSpPr>
        <dsp:cNvPr id="0" name=""/>
        <dsp:cNvSpPr/>
      </dsp:nvSpPr>
      <dsp:spPr>
        <a:xfrm>
          <a:off x="2407305" y="2980"/>
          <a:ext cx="3270300" cy="273624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8E994C2F-7DDD-43D2-8EDF-B61B85DEB356}">
      <dsp:nvSpPr>
        <dsp:cNvPr id="0" name=""/>
        <dsp:cNvSpPr/>
      </dsp:nvSpPr>
      <dsp:spPr>
        <a:xfrm>
          <a:off x="2839868" y="174147"/>
          <a:ext cx="470419" cy="470419"/>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7B983660-CCCE-4E1B-95A6-5204720CD08F}">
      <dsp:nvSpPr>
        <dsp:cNvPr id="0" name=""/>
        <dsp:cNvSpPr/>
      </dsp:nvSpPr>
      <dsp:spPr>
        <a:xfrm>
          <a:off x="3037987" y="330340"/>
          <a:ext cx="2516232" cy="4704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5560" rIns="0" bIns="35560" numCol="1" spcCol="1270" anchor="ctr" anchorCtr="0">
          <a:noAutofit/>
        </a:bodyPr>
        <a:lstStyle/>
        <a:p>
          <a:pPr lvl="0" algn="l" defTabSz="1244600">
            <a:lnSpc>
              <a:spcPct val="90000"/>
            </a:lnSpc>
            <a:spcBef>
              <a:spcPct val="0"/>
            </a:spcBef>
            <a:spcAft>
              <a:spcPct val="35000"/>
            </a:spcAft>
          </a:pPr>
          <a:r>
            <a:rPr lang="en-US" sz="2800" b="1" kern="1200" dirty="0" smtClean="0"/>
            <a:t>Family involvement </a:t>
          </a:r>
          <a:endParaRPr lang="en-US" sz="2800" b="1" kern="1200" dirty="0"/>
        </a:p>
      </dsp:txBody>
      <dsp:txXfrm>
        <a:off x="3037987" y="330340"/>
        <a:ext cx="2516232" cy="470419"/>
      </dsp:txXfrm>
    </dsp:sp>
    <dsp:sp modelId="{9BD94692-B14E-41AA-A0BE-695239F2EAC6}">
      <dsp:nvSpPr>
        <dsp:cNvPr id="0" name=""/>
        <dsp:cNvSpPr/>
      </dsp:nvSpPr>
      <dsp:spPr>
        <a:xfrm>
          <a:off x="2827328" y="1384826"/>
          <a:ext cx="2518692" cy="254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5400" rIns="0" bIns="25400" numCol="1" spcCol="1270" anchor="ctr" anchorCtr="0">
          <a:noAutofit/>
        </a:bodyPr>
        <a:lstStyle/>
        <a:p>
          <a:pPr lvl="0" algn="l" defTabSz="889000">
            <a:lnSpc>
              <a:spcPct val="90000"/>
            </a:lnSpc>
            <a:spcBef>
              <a:spcPct val="0"/>
            </a:spcBef>
            <a:spcAft>
              <a:spcPct val="35000"/>
            </a:spcAft>
          </a:pPr>
          <a:r>
            <a:rPr lang="en-US" sz="2000" kern="1200" dirty="0" smtClean="0"/>
            <a:t>Providing information to family members about what adjustments they should make </a:t>
          </a:r>
          <a:endParaRPr lang="en-US" sz="2000" kern="1200" dirty="0"/>
        </a:p>
      </dsp:txBody>
      <dsp:txXfrm>
        <a:off x="2827328" y="1384826"/>
        <a:ext cx="2518692" cy="254133"/>
      </dsp:txXfrm>
    </dsp:sp>
    <dsp:sp modelId="{57335150-C8BA-42B4-9F76-281FC48F8EB4}">
      <dsp:nvSpPr>
        <dsp:cNvPr id="0" name=""/>
        <dsp:cNvSpPr/>
      </dsp:nvSpPr>
      <dsp:spPr>
        <a:xfrm>
          <a:off x="2371762" y="2483343"/>
          <a:ext cx="3341386" cy="254287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26316F9E-0D77-4FBC-9852-45B178B8AB35}">
      <dsp:nvSpPr>
        <dsp:cNvPr id="0" name=""/>
        <dsp:cNvSpPr/>
      </dsp:nvSpPr>
      <dsp:spPr>
        <a:xfrm>
          <a:off x="2839868" y="2557826"/>
          <a:ext cx="470419" cy="470419"/>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226721C7-6214-49C0-B454-432EAF981A29}">
      <dsp:nvSpPr>
        <dsp:cNvPr id="0" name=""/>
        <dsp:cNvSpPr/>
      </dsp:nvSpPr>
      <dsp:spPr>
        <a:xfrm>
          <a:off x="3037987" y="2477159"/>
          <a:ext cx="2516232" cy="4704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5560" rIns="0" bIns="35560" numCol="1" spcCol="1270" anchor="ctr" anchorCtr="0">
          <a:noAutofit/>
        </a:bodyPr>
        <a:lstStyle/>
        <a:p>
          <a:pPr lvl="0" algn="l" defTabSz="1244600">
            <a:lnSpc>
              <a:spcPct val="90000"/>
            </a:lnSpc>
            <a:spcBef>
              <a:spcPct val="0"/>
            </a:spcBef>
            <a:spcAft>
              <a:spcPct val="35000"/>
            </a:spcAft>
          </a:pPr>
          <a:r>
            <a:rPr lang="en-US" sz="2800" b="1" kern="1200" dirty="0" smtClean="0"/>
            <a:t>Government Empowerment </a:t>
          </a:r>
          <a:endParaRPr lang="en-US" sz="2800" b="1" kern="1200" dirty="0"/>
        </a:p>
      </dsp:txBody>
      <dsp:txXfrm>
        <a:off x="3037987" y="2477159"/>
        <a:ext cx="2516232" cy="470419"/>
      </dsp:txXfrm>
    </dsp:sp>
    <dsp:sp modelId="{8CF3DDB2-0C8D-4ED0-B5F3-5ED3C6E7521B}">
      <dsp:nvSpPr>
        <dsp:cNvPr id="0" name=""/>
        <dsp:cNvSpPr/>
      </dsp:nvSpPr>
      <dsp:spPr>
        <a:xfrm>
          <a:off x="2968627" y="3848761"/>
          <a:ext cx="2518692" cy="254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5400" rIns="0" bIns="25400" numCol="1" spcCol="1270" anchor="ctr" anchorCtr="0">
          <a:noAutofit/>
        </a:bodyPr>
        <a:lstStyle/>
        <a:p>
          <a:pPr lvl="0" algn="l" defTabSz="889000">
            <a:lnSpc>
              <a:spcPct val="90000"/>
            </a:lnSpc>
            <a:spcBef>
              <a:spcPct val="0"/>
            </a:spcBef>
            <a:spcAft>
              <a:spcPct val="35000"/>
            </a:spcAft>
          </a:pPr>
          <a:r>
            <a:rPr lang="en-US" sz="2000" kern="1200" dirty="0" smtClean="0"/>
            <a:t>The leadership of the government agencies in creating resolution to the issue is part of the success of getting the society involved  </a:t>
          </a:r>
          <a:endParaRPr lang="en-US" sz="2000" kern="1200" dirty="0"/>
        </a:p>
      </dsp:txBody>
      <dsp:txXfrm>
        <a:off x="2968627" y="3848761"/>
        <a:ext cx="2518692" cy="2541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7171C9-D417-4CE5-9D45-1261E90A1FBF}">
      <dsp:nvSpPr>
        <dsp:cNvPr id="0" name=""/>
        <dsp:cNvSpPr/>
      </dsp:nvSpPr>
      <dsp:spPr>
        <a:xfrm>
          <a:off x="916483" y="1984"/>
          <a:ext cx="2030015" cy="121800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Problem arises because of lack of knowledge</a:t>
          </a:r>
          <a:endParaRPr lang="en-US" sz="1900" kern="1200" dirty="0"/>
        </a:p>
      </dsp:txBody>
      <dsp:txXfrm>
        <a:off x="916483" y="1984"/>
        <a:ext cx="2030015" cy="1218009"/>
      </dsp:txXfrm>
    </dsp:sp>
    <dsp:sp modelId="{95C25831-29C1-4FED-9279-CE3041753511}">
      <dsp:nvSpPr>
        <dsp:cNvPr id="0" name=""/>
        <dsp:cNvSpPr/>
      </dsp:nvSpPr>
      <dsp:spPr>
        <a:xfrm>
          <a:off x="3149500" y="1984"/>
          <a:ext cx="2030015" cy="121800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Caregivers need to be trained </a:t>
          </a:r>
          <a:endParaRPr lang="en-US" sz="1900" kern="1200" dirty="0"/>
        </a:p>
      </dsp:txBody>
      <dsp:txXfrm>
        <a:off x="3149500" y="1984"/>
        <a:ext cx="2030015" cy="1218009"/>
      </dsp:txXfrm>
    </dsp:sp>
    <dsp:sp modelId="{A75E54F5-254B-4770-BEE6-A8BCA0929221}">
      <dsp:nvSpPr>
        <dsp:cNvPr id="0" name=""/>
        <dsp:cNvSpPr/>
      </dsp:nvSpPr>
      <dsp:spPr>
        <a:xfrm>
          <a:off x="916483" y="1422995"/>
          <a:ext cx="2030015" cy="1218009"/>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Government institutions should have proper funding </a:t>
          </a:r>
          <a:endParaRPr lang="en-US" sz="1900" kern="1200" dirty="0"/>
        </a:p>
      </dsp:txBody>
      <dsp:txXfrm>
        <a:off x="916483" y="1422995"/>
        <a:ext cx="2030015" cy="1218009"/>
      </dsp:txXfrm>
    </dsp:sp>
    <dsp:sp modelId="{68604A54-4B08-4631-91CE-250FEF9193F4}">
      <dsp:nvSpPr>
        <dsp:cNvPr id="0" name=""/>
        <dsp:cNvSpPr/>
      </dsp:nvSpPr>
      <dsp:spPr>
        <a:xfrm>
          <a:off x="3149500" y="1422995"/>
          <a:ext cx="2030015" cy="1218009"/>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Nurses attending to elderlies ought to be trained </a:t>
          </a:r>
          <a:endParaRPr lang="en-US" sz="1900" kern="1200" dirty="0"/>
        </a:p>
      </dsp:txBody>
      <dsp:txXfrm>
        <a:off x="3149500" y="1422995"/>
        <a:ext cx="2030015" cy="1218009"/>
      </dsp:txXfrm>
    </dsp:sp>
    <dsp:sp modelId="{0A1DC762-F4E6-4ACB-9A25-278733A8123C}">
      <dsp:nvSpPr>
        <dsp:cNvPr id="0" name=""/>
        <dsp:cNvSpPr/>
      </dsp:nvSpPr>
      <dsp:spPr>
        <a:xfrm>
          <a:off x="2032992" y="2844006"/>
          <a:ext cx="2030015" cy="1218009"/>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Elderly patients should be oriented and assisted with proper knowledge</a:t>
          </a:r>
          <a:endParaRPr lang="en-US" sz="1900" kern="1200" dirty="0"/>
        </a:p>
      </dsp:txBody>
      <dsp:txXfrm>
        <a:off x="2032992" y="2844006"/>
        <a:ext cx="2030015" cy="12180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1FAFE7-FE1D-439A-A6D2-63B798CD959D}">
      <dsp:nvSpPr>
        <dsp:cNvPr id="0" name=""/>
        <dsp:cNvSpPr/>
      </dsp:nvSpPr>
      <dsp:spPr>
        <a:xfrm>
          <a:off x="497488" y="2952"/>
          <a:ext cx="5959582" cy="5417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b" anchorCtr="0">
          <a:noAutofit/>
        </a:bodyPr>
        <a:lstStyle/>
        <a:p>
          <a:pPr lvl="0" algn="l" defTabSz="977900">
            <a:lnSpc>
              <a:spcPct val="90000"/>
            </a:lnSpc>
            <a:spcBef>
              <a:spcPct val="0"/>
            </a:spcBef>
            <a:spcAft>
              <a:spcPct val="35000"/>
            </a:spcAft>
          </a:pPr>
          <a:r>
            <a:rPr lang="en-US" sz="2200" b="1" kern="1200" dirty="0" smtClean="0"/>
            <a:t>Improving Realization over the Issue </a:t>
          </a:r>
          <a:endParaRPr lang="en-US" sz="2200" b="1" kern="1200" dirty="0"/>
        </a:p>
      </dsp:txBody>
      <dsp:txXfrm>
        <a:off x="497488" y="2952"/>
        <a:ext cx="5959582" cy="541780"/>
      </dsp:txXfrm>
    </dsp:sp>
    <dsp:sp modelId="{5F474BED-D7AD-4B8F-B5A0-FFAA910E77DA}">
      <dsp:nvSpPr>
        <dsp:cNvPr id="0" name=""/>
        <dsp:cNvSpPr/>
      </dsp:nvSpPr>
      <dsp:spPr>
        <a:xfrm>
          <a:off x="994972" y="544732"/>
          <a:ext cx="1394542" cy="1103626"/>
        </a:xfrm>
        <a:prstGeom prst="chevron">
          <a:avLst>
            <a:gd name="adj" fmla="val 7061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0F4DFA-045E-4B08-9669-96AD61584D36}">
      <dsp:nvSpPr>
        <dsp:cNvPr id="0" name=""/>
        <dsp:cNvSpPr/>
      </dsp:nvSpPr>
      <dsp:spPr>
        <a:xfrm>
          <a:off x="1832624" y="544732"/>
          <a:ext cx="1394542" cy="1103626"/>
        </a:xfrm>
        <a:prstGeom prst="chevron">
          <a:avLst>
            <a:gd name="adj" fmla="val 70610"/>
          </a:avLst>
        </a:prstGeom>
        <a:solidFill>
          <a:schemeClr val="accent3">
            <a:hueOff val="562513"/>
            <a:satOff val="-844"/>
            <a:lumOff val="-137"/>
            <a:alphaOff val="0"/>
          </a:schemeClr>
        </a:solidFill>
        <a:ln w="25400" cap="flat" cmpd="sng" algn="ctr">
          <a:solidFill>
            <a:schemeClr val="accent3">
              <a:hueOff val="562513"/>
              <a:satOff val="-844"/>
              <a:lumOff val="-13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EFDAB2-C1B4-4AFE-AD76-DBD6E1C0EF35}">
      <dsp:nvSpPr>
        <dsp:cNvPr id="0" name=""/>
        <dsp:cNvSpPr/>
      </dsp:nvSpPr>
      <dsp:spPr>
        <a:xfrm>
          <a:off x="2670939" y="544732"/>
          <a:ext cx="1394542" cy="1103626"/>
        </a:xfrm>
        <a:prstGeom prst="chevron">
          <a:avLst>
            <a:gd name="adj" fmla="val 70610"/>
          </a:avLst>
        </a:prstGeom>
        <a:solidFill>
          <a:schemeClr val="accent3">
            <a:hueOff val="1125026"/>
            <a:satOff val="-1688"/>
            <a:lumOff val="-275"/>
            <a:alphaOff val="0"/>
          </a:schemeClr>
        </a:solidFill>
        <a:ln w="25400" cap="flat" cmpd="sng" algn="ctr">
          <a:solidFill>
            <a:schemeClr val="accent3">
              <a:hueOff val="1125026"/>
              <a:satOff val="-1688"/>
              <a:lumOff val="-27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7B7626-B20C-4305-A555-20312F890957}">
      <dsp:nvSpPr>
        <dsp:cNvPr id="0" name=""/>
        <dsp:cNvSpPr/>
      </dsp:nvSpPr>
      <dsp:spPr>
        <a:xfrm>
          <a:off x="3508591" y="544732"/>
          <a:ext cx="1394542" cy="1103626"/>
        </a:xfrm>
        <a:prstGeom prst="chevron">
          <a:avLst>
            <a:gd name="adj" fmla="val 70610"/>
          </a:avLst>
        </a:prstGeom>
        <a:solidFill>
          <a:schemeClr val="accent3">
            <a:hueOff val="1687540"/>
            <a:satOff val="-2532"/>
            <a:lumOff val="-412"/>
            <a:alphaOff val="0"/>
          </a:schemeClr>
        </a:solidFill>
        <a:ln w="25400" cap="flat" cmpd="sng" algn="ctr">
          <a:solidFill>
            <a:schemeClr val="accent3">
              <a:hueOff val="1687540"/>
              <a:satOff val="-2532"/>
              <a:lumOff val="-41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3DD787-7FAE-459A-A854-E6A37B1BD2AB}">
      <dsp:nvSpPr>
        <dsp:cNvPr id="0" name=""/>
        <dsp:cNvSpPr/>
      </dsp:nvSpPr>
      <dsp:spPr>
        <a:xfrm>
          <a:off x="4346906" y="544732"/>
          <a:ext cx="1394542" cy="1103626"/>
        </a:xfrm>
        <a:prstGeom prst="chevron">
          <a:avLst>
            <a:gd name="adj" fmla="val 70610"/>
          </a:avLst>
        </a:prstGeom>
        <a:solidFill>
          <a:schemeClr val="accent3">
            <a:hueOff val="2250053"/>
            <a:satOff val="-3376"/>
            <a:lumOff val="-549"/>
            <a:alphaOff val="0"/>
          </a:schemeClr>
        </a:solidFill>
        <a:ln w="25400" cap="flat" cmpd="sng" algn="ctr">
          <a:solidFill>
            <a:schemeClr val="accent3">
              <a:hueOff val="2250053"/>
              <a:satOff val="-3376"/>
              <a:lumOff val="-54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849F17-D76D-4E98-9825-82661536DE6F}">
      <dsp:nvSpPr>
        <dsp:cNvPr id="0" name=""/>
        <dsp:cNvSpPr/>
      </dsp:nvSpPr>
      <dsp:spPr>
        <a:xfrm>
          <a:off x="5184558" y="544732"/>
          <a:ext cx="1394542" cy="1103626"/>
        </a:xfrm>
        <a:prstGeom prst="chevron">
          <a:avLst>
            <a:gd name="adj" fmla="val 70610"/>
          </a:avLst>
        </a:prstGeom>
        <a:solidFill>
          <a:schemeClr val="accent3">
            <a:hueOff val="2812566"/>
            <a:satOff val="-4220"/>
            <a:lumOff val="-686"/>
            <a:alphaOff val="0"/>
          </a:schemeClr>
        </a:solidFill>
        <a:ln w="25400" cap="flat" cmpd="sng" algn="ctr">
          <a:solidFill>
            <a:schemeClr val="accent3">
              <a:hueOff val="2812566"/>
              <a:satOff val="-4220"/>
              <a:lumOff val="-68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8042A5-62DA-4D6B-8E85-CF9D9DE559F8}">
      <dsp:nvSpPr>
        <dsp:cNvPr id="0" name=""/>
        <dsp:cNvSpPr/>
      </dsp:nvSpPr>
      <dsp:spPr>
        <a:xfrm>
          <a:off x="6022873" y="544732"/>
          <a:ext cx="1394542" cy="1103626"/>
        </a:xfrm>
        <a:prstGeom prst="chevron">
          <a:avLst>
            <a:gd name="adj" fmla="val 70610"/>
          </a:avLst>
        </a:prstGeom>
        <a:solidFill>
          <a:schemeClr val="accent3">
            <a:hueOff val="3375079"/>
            <a:satOff val="-5064"/>
            <a:lumOff val="-824"/>
            <a:alphaOff val="0"/>
          </a:schemeClr>
        </a:solidFill>
        <a:ln w="25400" cap="flat" cmpd="sng" algn="ctr">
          <a:solidFill>
            <a:schemeClr val="accent3">
              <a:hueOff val="3375079"/>
              <a:satOff val="-5064"/>
              <a:lumOff val="-82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E8CA86-D4A3-46BB-BF5E-F2B8D1E5EEC0}">
      <dsp:nvSpPr>
        <dsp:cNvPr id="0" name=""/>
        <dsp:cNvSpPr/>
      </dsp:nvSpPr>
      <dsp:spPr>
        <a:xfrm>
          <a:off x="497488" y="655094"/>
          <a:ext cx="7032024" cy="882901"/>
        </a:xfrm>
        <a:prstGeom prst="rect">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5880" tIns="55880" rIns="55880" bIns="55880" numCol="1" spcCol="1270" anchor="ctr" anchorCtr="0">
          <a:noAutofit/>
        </a:bodyPr>
        <a:lstStyle/>
        <a:p>
          <a:pPr lvl="0" algn="l" defTabSz="977900">
            <a:lnSpc>
              <a:spcPct val="90000"/>
            </a:lnSpc>
            <a:spcBef>
              <a:spcPct val="0"/>
            </a:spcBef>
            <a:spcAft>
              <a:spcPct val="35000"/>
            </a:spcAft>
          </a:pPr>
          <a:r>
            <a:rPr lang="en-US" sz="2200" b="1" kern="1200" dirty="0" smtClean="0"/>
            <a:t>Evidence-based facts prove the prevalence of the problem  </a:t>
          </a:r>
          <a:endParaRPr lang="en-US" sz="2200" b="1" kern="1200" dirty="0"/>
        </a:p>
      </dsp:txBody>
      <dsp:txXfrm>
        <a:off x="497488" y="655094"/>
        <a:ext cx="7032024" cy="882901"/>
      </dsp:txXfrm>
    </dsp:sp>
    <dsp:sp modelId="{31B4D224-5FB0-46E6-9545-D793A2780696}">
      <dsp:nvSpPr>
        <dsp:cNvPr id="0" name=""/>
        <dsp:cNvSpPr/>
      </dsp:nvSpPr>
      <dsp:spPr>
        <a:xfrm>
          <a:off x="497488" y="1725809"/>
          <a:ext cx="5959582" cy="5417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b" anchorCtr="0">
          <a:noAutofit/>
        </a:bodyPr>
        <a:lstStyle/>
        <a:p>
          <a:pPr lvl="0" algn="l" defTabSz="977900">
            <a:lnSpc>
              <a:spcPct val="90000"/>
            </a:lnSpc>
            <a:spcBef>
              <a:spcPct val="0"/>
            </a:spcBef>
            <a:spcAft>
              <a:spcPct val="35000"/>
            </a:spcAft>
          </a:pPr>
          <a:r>
            <a:rPr lang="en-US" sz="2200" b="1" kern="1200" dirty="0" smtClean="0"/>
            <a:t>Creating a better vision on the solutions needed</a:t>
          </a:r>
          <a:endParaRPr lang="en-US" sz="2200" b="1" kern="1200" dirty="0"/>
        </a:p>
      </dsp:txBody>
      <dsp:txXfrm>
        <a:off x="497488" y="1725809"/>
        <a:ext cx="5959582" cy="541780"/>
      </dsp:txXfrm>
    </dsp:sp>
    <dsp:sp modelId="{E14A2C7B-09E0-4D95-A9FB-40FB13C988B3}">
      <dsp:nvSpPr>
        <dsp:cNvPr id="0" name=""/>
        <dsp:cNvSpPr/>
      </dsp:nvSpPr>
      <dsp:spPr>
        <a:xfrm>
          <a:off x="1339235" y="2267589"/>
          <a:ext cx="1394542" cy="1103626"/>
        </a:xfrm>
        <a:prstGeom prst="chevron">
          <a:avLst>
            <a:gd name="adj" fmla="val 70610"/>
          </a:avLst>
        </a:prstGeom>
        <a:solidFill>
          <a:schemeClr val="accent3">
            <a:hueOff val="3937592"/>
            <a:satOff val="-5908"/>
            <a:lumOff val="-961"/>
            <a:alphaOff val="0"/>
          </a:schemeClr>
        </a:solidFill>
        <a:ln w="25400" cap="flat" cmpd="sng" algn="ctr">
          <a:solidFill>
            <a:schemeClr val="accent3">
              <a:hueOff val="3937592"/>
              <a:satOff val="-5908"/>
              <a:lumOff val="-96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F31EAA-06D6-4EE0-847C-FF3CA6E1BEFA}">
      <dsp:nvSpPr>
        <dsp:cNvPr id="0" name=""/>
        <dsp:cNvSpPr/>
      </dsp:nvSpPr>
      <dsp:spPr>
        <a:xfrm>
          <a:off x="2176887" y="2267589"/>
          <a:ext cx="1394542" cy="1103626"/>
        </a:xfrm>
        <a:prstGeom prst="chevron">
          <a:avLst>
            <a:gd name="adj" fmla="val 70610"/>
          </a:avLst>
        </a:prstGeom>
        <a:solidFill>
          <a:schemeClr val="accent3">
            <a:hueOff val="4500106"/>
            <a:satOff val="-6752"/>
            <a:lumOff val="-1098"/>
            <a:alphaOff val="0"/>
          </a:schemeClr>
        </a:solidFill>
        <a:ln w="25400" cap="flat" cmpd="sng" algn="ctr">
          <a:solidFill>
            <a:schemeClr val="accent3">
              <a:hueOff val="4500106"/>
              <a:satOff val="-6752"/>
              <a:lumOff val="-109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F6F7E4-05A0-4F1D-A775-7AA307D30EFC}">
      <dsp:nvSpPr>
        <dsp:cNvPr id="0" name=""/>
        <dsp:cNvSpPr/>
      </dsp:nvSpPr>
      <dsp:spPr>
        <a:xfrm>
          <a:off x="3015202" y="2267589"/>
          <a:ext cx="1394542" cy="1103626"/>
        </a:xfrm>
        <a:prstGeom prst="chevron">
          <a:avLst>
            <a:gd name="adj" fmla="val 70610"/>
          </a:avLst>
        </a:prstGeom>
        <a:solidFill>
          <a:schemeClr val="accent3">
            <a:hueOff val="5062619"/>
            <a:satOff val="-7596"/>
            <a:lumOff val="-1235"/>
            <a:alphaOff val="0"/>
          </a:schemeClr>
        </a:solidFill>
        <a:ln w="25400" cap="flat" cmpd="sng" algn="ctr">
          <a:solidFill>
            <a:schemeClr val="accent3">
              <a:hueOff val="5062619"/>
              <a:satOff val="-7596"/>
              <a:lumOff val="-123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277E25-545D-41E9-AF83-DAA9886A2F9C}">
      <dsp:nvSpPr>
        <dsp:cNvPr id="0" name=""/>
        <dsp:cNvSpPr/>
      </dsp:nvSpPr>
      <dsp:spPr>
        <a:xfrm>
          <a:off x="3852854" y="2267589"/>
          <a:ext cx="1394542" cy="1103626"/>
        </a:xfrm>
        <a:prstGeom prst="chevron">
          <a:avLst>
            <a:gd name="adj" fmla="val 70610"/>
          </a:avLst>
        </a:prstGeom>
        <a:solidFill>
          <a:schemeClr val="accent3">
            <a:hueOff val="5625132"/>
            <a:satOff val="-8440"/>
            <a:lumOff val="-1373"/>
            <a:alphaOff val="0"/>
          </a:schemeClr>
        </a:solidFill>
        <a:ln w="25400" cap="flat" cmpd="sng" algn="ctr">
          <a:solidFill>
            <a:schemeClr val="accent3">
              <a:hueOff val="5625132"/>
              <a:satOff val="-8440"/>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FD9B94-BF20-44AC-978C-A16E8701B52B}">
      <dsp:nvSpPr>
        <dsp:cNvPr id="0" name=""/>
        <dsp:cNvSpPr/>
      </dsp:nvSpPr>
      <dsp:spPr>
        <a:xfrm>
          <a:off x="4691169" y="2267589"/>
          <a:ext cx="1394542" cy="1103626"/>
        </a:xfrm>
        <a:prstGeom prst="chevron">
          <a:avLst>
            <a:gd name="adj" fmla="val 70610"/>
          </a:avLst>
        </a:prstGeom>
        <a:solidFill>
          <a:schemeClr val="accent3">
            <a:hueOff val="6187645"/>
            <a:satOff val="-9284"/>
            <a:lumOff val="-1510"/>
            <a:alphaOff val="0"/>
          </a:schemeClr>
        </a:solidFill>
        <a:ln w="25400" cap="flat" cmpd="sng" algn="ctr">
          <a:solidFill>
            <a:schemeClr val="accent3">
              <a:hueOff val="6187645"/>
              <a:satOff val="-9284"/>
              <a:lumOff val="-151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0E0DB2-50DA-40B0-8FAF-76FCBAD7C4E3}">
      <dsp:nvSpPr>
        <dsp:cNvPr id="0" name=""/>
        <dsp:cNvSpPr/>
      </dsp:nvSpPr>
      <dsp:spPr>
        <a:xfrm>
          <a:off x="5528822" y="2267589"/>
          <a:ext cx="1394542" cy="1103626"/>
        </a:xfrm>
        <a:prstGeom prst="chevron">
          <a:avLst>
            <a:gd name="adj" fmla="val 70610"/>
          </a:avLst>
        </a:prstGeom>
        <a:solidFill>
          <a:schemeClr val="accent3">
            <a:hueOff val="6750158"/>
            <a:satOff val="-10128"/>
            <a:lumOff val="-1647"/>
            <a:alphaOff val="0"/>
          </a:schemeClr>
        </a:solidFill>
        <a:ln w="25400" cap="flat" cmpd="sng" algn="ctr">
          <a:solidFill>
            <a:schemeClr val="accent3">
              <a:hueOff val="6750158"/>
              <a:satOff val="-10128"/>
              <a:lumOff val="-164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485D4D-68F0-4A6F-851E-B10FF7B8DC02}">
      <dsp:nvSpPr>
        <dsp:cNvPr id="0" name=""/>
        <dsp:cNvSpPr/>
      </dsp:nvSpPr>
      <dsp:spPr>
        <a:xfrm>
          <a:off x="6367136" y="2267589"/>
          <a:ext cx="1394542" cy="1103626"/>
        </a:xfrm>
        <a:prstGeom prst="chevron">
          <a:avLst>
            <a:gd name="adj" fmla="val 70610"/>
          </a:avLst>
        </a:prstGeom>
        <a:solidFill>
          <a:schemeClr val="accent3">
            <a:hueOff val="7312671"/>
            <a:satOff val="-10972"/>
            <a:lumOff val="-1784"/>
            <a:alphaOff val="0"/>
          </a:schemeClr>
        </a:solidFill>
        <a:ln w="25400" cap="flat" cmpd="sng" algn="ctr">
          <a:solidFill>
            <a:schemeClr val="accent3">
              <a:hueOff val="7312671"/>
              <a:satOff val="-10972"/>
              <a:lumOff val="-178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5F8A61-6FEF-46FB-B69B-815D95FD2646}">
      <dsp:nvSpPr>
        <dsp:cNvPr id="0" name=""/>
        <dsp:cNvSpPr/>
      </dsp:nvSpPr>
      <dsp:spPr>
        <a:xfrm>
          <a:off x="497488" y="2377952"/>
          <a:ext cx="7720551" cy="882901"/>
        </a:xfrm>
        <a:prstGeom prst="rect">
          <a:avLst/>
        </a:prstGeom>
        <a:solidFill>
          <a:schemeClr val="lt1">
            <a:hueOff val="0"/>
            <a:satOff val="0"/>
            <a:lumOff val="0"/>
            <a:alphaOff val="0"/>
          </a:schemeClr>
        </a:solidFill>
        <a:ln w="25400" cap="flat" cmpd="sng" algn="ctr">
          <a:solidFill>
            <a:schemeClr val="accent3">
              <a:hueOff val="5625132"/>
              <a:satOff val="-8440"/>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5880" tIns="55880" rIns="55880" bIns="55880" numCol="1" spcCol="1270" anchor="ctr" anchorCtr="0">
          <a:noAutofit/>
        </a:bodyPr>
        <a:lstStyle/>
        <a:p>
          <a:pPr lvl="0" algn="l" defTabSz="977900">
            <a:lnSpc>
              <a:spcPct val="90000"/>
            </a:lnSpc>
            <a:spcBef>
              <a:spcPct val="0"/>
            </a:spcBef>
            <a:spcAft>
              <a:spcPct val="35000"/>
            </a:spcAft>
          </a:pPr>
          <a:r>
            <a:rPr lang="en-US" sz="2200" b="1" kern="1200" dirty="0" smtClean="0"/>
            <a:t>The need to increase involvement of the society in the solution is established</a:t>
          </a:r>
          <a:endParaRPr lang="en-US" sz="2200" b="1" kern="1200" dirty="0"/>
        </a:p>
      </dsp:txBody>
      <dsp:txXfrm>
        <a:off x="497488" y="2377952"/>
        <a:ext cx="7720551" cy="882901"/>
      </dsp:txXfrm>
    </dsp:sp>
    <dsp:sp modelId="{785A048B-D7EA-490C-9D32-A60DBDF59145}">
      <dsp:nvSpPr>
        <dsp:cNvPr id="0" name=""/>
        <dsp:cNvSpPr/>
      </dsp:nvSpPr>
      <dsp:spPr>
        <a:xfrm>
          <a:off x="497488" y="3448667"/>
          <a:ext cx="5959582" cy="5417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b" anchorCtr="0">
          <a:noAutofit/>
        </a:bodyPr>
        <a:lstStyle/>
        <a:p>
          <a:pPr lvl="0" algn="l" defTabSz="889000">
            <a:lnSpc>
              <a:spcPct val="90000"/>
            </a:lnSpc>
            <a:spcBef>
              <a:spcPct val="0"/>
            </a:spcBef>
            <a:spcAft>
              <a:spcPct val="35000"/>
            </a:spcAft>
          </a:pPr>
          <a:r>
            <a:rPr lang="en-US" sz="2000" b="1" kern="1200" dirty="0" smtClean="0"/>
            <a:t>Provides a more constructive process of including everyone to the solution designed </a:t>
          </a:r>
          <a:endParaRPr lang="en-US" sz="2000" b="1" kern="1200" dirty="0"/>
        </a:p>
      </dsp:txBody>
      <dsp:txXfrm>
        <a:off x="497488" y="3448667"/>
        <a:ext cx="5959582" cy="541780"/>
      </dsp:txXfrm>
    </dsp:sp>
    <dsp:sp modelId="{B058D476-A155-49AC-AFDB-FD0BFF4123E2}">
      <dsp:nvSpPr>
        <dsp:cNvPr id="0" name=""/>
        <dsp:cNvSpPr/>
      </dsp:nvSpPr>
      <dsp:spPr>
        <a:xfrm>
          <a:off x="994972" y="3990447"/>
          <a:ext cx="1394542" cy="1103626"/>
        </a:xfrm>
        <a:prstGeom prst="chevron">
          <a:avLst>
            <a:gd name="adj" fmla="val 70610"/>
          </a:avLst>
        </a:prstGeom>
        <a:solidFill>
          <a:schemeClr val="accent3">
            <a:hueOff val="7875184"/>
            <a:satOff val="-11816"/>
            <a:lumOff val="-1922"/>
            <a:alphaOff val="0"/>
          </a:schemeClr>
        </a:solidFill>
        <a:ln w="25400" cap="flat" cmpd="sng" algn="ctr">
          <a:solidFill>
            <a:schemeClr val="accent3">
              <a:hueOff val="7875184"/>
              <a:satOff val="-11816"/>
              <a:lumOff val="-192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D3862D-C094-449D-B05F-05C4D45B07B5}">
      <dsp:nvSpPr>
        <dsp:cNvPr id="0" name=""/>
        <dsp:cNvSpPr/>
      </dsp:nvSpPr>
      <dsp:spPr>
        <a:xfrm>
          <a:off x="1832624" y="3990447"/>
          <a:ext cx="1394542" cy="1103626"/>
        </a:xfrm>
        <a:prstGeom prst="chevron">
          <a:avLst>
            <a:gd name="adj" fmla="val 70610"/>
          </a:avLst>
        </a:prstGeom>
        <a:solidFill>
          <a:schemeClr val="accent3">
            <a:hueOff val="8437698"/>
            <a:satOff val="-12660"/>
            <a:lumOff val="-2059"/>
            <a:alphaOff val="0"/>
          </a:schemeClr>
        </a:solidFill>
        <a:ln w="25400" cap="flat" cmpd="sng" algn="ctr">
          <a:solidFill>
            <a:schemeClr val="accent3">
              <a:hueOff val="8437698"/>
              <a:satOff val="-12660"/>
              <a:lumOff val="-205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03F9E0-C3FA-4622-9A38-DFB6205547A8}">
      <dsp:nvSpPr>
        <dsp:cNvPr id="0" name=""/>
        <dsp:cNvSpPr/>
      </dsp:nvSpPr>
      <dsp:spPr>
        <a:xfrm>
          <a:off x="2670939" y="3990447"/>
          <a:ext cx="1394542" cy="1103626"/>
        </a:xfrm>
        <a:prstGeom prst="chevron">
          <a:avLst>
            <a:gd name="adj" fmla="val 70610"/>
          </a:avLst>
        </a:prstGeom>
        <a:solidFill>
          <a:schemeClr val="accent3">
            <a:hueOff val="9000211"/>
            <a:satOff val="-13504"/>
            <a:lumOff val="-2196"/>
            <a:alphaOff val="0"/>
          </a:schemeClr>
        </a:solidFill>
        <a:ln w="25400" cap="flat" cmpd="sng" algn="ctr">
          <a:solidFill>
            <a:schemeClr val="accent3">
              <a:hueOff val="9000211"/>
              <a:satOff val="-13504"/>
              <a:lumOff val="-219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B4D7CE-7EFF-4260-96AC-B560D2F8A051}">
      <dsp:nvSpPr>
        <dsp:cNvPr id="0" name=""/>
        <dsp:cNvSpPr/>
      </dsp:nvSpPr>
      <dsp:spPr>
        <a:xfrm>
          <a:off x="3508591" y="3990447"/>
          <a:ext cx="1394542" cy="1103626"/>
        </a:xfrm>
        <a:prstGeom prst="chevron">
          <a:avLst>
            <a:gd name="adj" fmla="val 70610"/>
          </a:avLst>
        </a:prstGeom>
        <a:solidFill>
          <a:schemeClr val="accent3">
            <a:hueOff val="9562724"/>
            <a:satOff val="-14348"/>
            <a:lumOff val="-2333"/>
            <a:alphaOff val="0"/>
          </a:schemeClr>
        </a:solidFill>
        <a:ln w="25400" cap="flat" cmpd="sng" algn="ctr">
          <a:solidFill>
            <a:schemeClr val="accent3">
              <a:hueOff val="9562724"/>
              <a:satOff val="-14348"/>
              <a:lumOff val="-233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60E0F4-F256-43D6-B113-B9B0B6F3C620}">
      <dsp:nvSpPr>
        <dsp:cNvPr id="0" name=""/>
        <dsp:cNvSpPr/>
      </dsp:nvSpPr>
      <dsp:spPr>
        <a:xfrm>
          <a:off x="4346906" y="3990447"/>
          <a:ext cx="1394542" cy="1103626"/>
        </a:xfrm>
        <a:prstGeom prst="chevron">
          <a:avLst>
            <a:gd name="adj" fmla="val 70610"/>
          </a:avLst>
        </a:prstGeom>
        <a:solidFill>
          <a:schemeClr val="accent3">
            <a:hueOff val="10125237"/>
            <a:satOff val="-15192"/>
            <a:lumOff val="-2471"/>
            <a:alphaOff val="0"/>
          </a:schemeClr>
        </a:solidFill>
        <a:ln w="25400" cap="flat" cmpd="sng" algn="ctr">
          <a:solidFill>
            <a:schemeClr val="accent3">
              <a:hueOff val="10125237"/>
              <a:satOff val="-15192"/>
              <a:lumOff val="-247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1D7D15-677F-4B75-A7B7-38CE8DBCEE60}">
      <dsp:nvSpPr>
        <dsp:cNvPr id="0" name=""/>
        <dsp:cNvSpPr/>
      </dsp:nvSpPr>
      <dsp:spPr>
        <a:xfrm>
          <a:off x="5184558" y="3990447"/>
          <a:ext cx="1394542" cy="1103626"/>
        </a:xfrm>
        <a:prstGeom prst="chevron">
          <a:avLst>
            <a:gd name="adj" fmla="val 70610"/>
          </a:avLst>
        </a:prstGeom>
        <a:solidFill>
          <a:schemeClr val="accent3">
            <a:hueOff val="10687750"/>
            <a:satOff val="-16036"/>
            <a:lumOff val="-2608"/>
            <a:alphaOff val="0"/>
          </a:schemeClr>
        </a:solidFill>
        <a:ln w="25400" cap="flat" cmpd="sng" algn="ctr">
          <a:solidFill>
            <a:schemeClr val="accent3">
              <a:hueOff val="10687750"/>
              <a:satOff val="-16036"/>
              <a:lumOff val="-260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1D5B6D-FD23-4943-A58F-0A658B072DFD}">
      <dsp:nvSpPr>
        <dsp:cNvPr id="0" name=""/>
        <dsp:cNvSpPr/>
      </dsp:nvSpPr>
      <dsp:spPr>
        <a:xfrm>
          <a:off x="6022873" y="3990447"/>
          <a:ext cx="1394542" cy="1103626"/>
        </a:xfrm>
        <a:prstGeom prst="chevron">
          <a:avLst>
            <a:gd name="adj" fmla="val 70610"/>
          </a:avLst>
        </a:prstGeom>
        <a:solidFill>
          <a:schemeClr val="accent3">
            <a:hueOff val="11250264"/>
            <a:satOff val="-16880"/>
            <a:lumOff val="-2745"/>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647A04-D428-4A15-B28A-5337A1014C2B}">
      <dsp:nvSpPr>
        <dsp:cNvPr id="0" name=""/>
        <dsp:cNvSpPr/>
      </dsp:nvSpPr>
      <dsp:spPr>
        <a:xfrm>
          <a:off x="497488" y="4100810"/>
          <a:ext cx="7032024" cy="882901"/>
        </a:xfrm>
        <a:prstGeom prst="rect">
          <a:avLst/>
        </a:prstGeom>
        <a:solidFill>
          <a:schemeClr val="lt1">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1066800">
            <a:lnSpc>
              <a:spcPct val="90000"/>
            </a:lnSpc>
            <a:spcBef>
              <a:spcPct val="0"/>
            </a:spcBef>
            <a:spcAft>
              <a:spcPct val="35000"/>
            </a:spcAft>
          </a:pPr>
          <a:r>
            <a:rPr lang="en-US" sz="2400" b="1" kern="1200" dirty="0" smtClean="0"/>
            <a:t>Participation  of everyone is empowered</a:t>
          </a:r>
        </a:p>
        <a:p>
          <a:pPr lvl="0" algn="l" defTabSz="1066800">
            <a:lnSpc>
              <a:spcPct val="90000"/>
            </a:lnSpc>
            <a:spcBef>
              <a:spcPct val="0"/>
            </a:spcBef>
            <a:spcAft>
              <a:spcPct val="35000"/>
            </a:spcAft>
          </a:pPr>
          <a:r>
            <a:rPr lang="en-US" sz="2400" b="1" kern="1200" dirty="0" smtClean="0"/>
            <a:t>-individuals involved are motivated</a:t>
          </a:r>
          <a:endParaRPr lang="en-US" sz="2400" b="1" kern="1200" dirty="0"/>
        </a:p>
      </dsp:txBody>
      <dsp:txXfrm>
        <a:off x="497488" y="4100810"/>
        <a:ext cx="7032024" cy="8829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3AE27F-EF50-4123-8726-C4786D6EC7A7}">
      <dsp:nvSpPr>
        <dsp:cNvPr id="0" name=""/>
        <dsp:cNvSpPr/>
      </dsp:nvSpPr>
      <dsp:spPr>
        <a:xfrm>
          <a:off x="0" y="1519092"/>
          <a:ext cx="9023502" cy="3780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53F539-FEC0-4CC0-8252-E5A3CE0A81CF}">
      <dsp:nvSpPr>
        <dsp:cNvPr id="0" name=""/>
        <dsp:cNvSpPr/>
      </dsp:nvSpPr>
      <dsp:spPr>
        <a:xfrm>
          <a:off x="325696" y="0"/>
          <a:ext cx="6310282" cy="1700458"/>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8747" tIns="0" rIns="238747" bIns="0" numCol="1" spcCol="1270" anchor="ctr" anchorCtr="0">
          <a:noAutofit/>
        </a:bodyPr>
        <a:lstStyle/>
        <a:p>
          <a:pPr lvl="0" algn="l" defTabSz="1955800">
            <a:lnSpc>
              <a:spcPct val="90000"/>
            </a:lnSpc>
            <a:spcBef>
              <a:spcPct val="0"/>
            </a:spcBef>
            <a:spcAft>
              <a:spcPct val="35000"/>
            </a:spcAft>
          </a:pPr>
          <a:r>
            <a:rPr lang="en-US" sz="4400" kern="1200" dirty="0" smtClean="0">
              <a:latin typeface="Agency FB" pitchFamily="34" charset="0"/>
            </a:rPr>
            <a:t>Improved Technology dedicated to looking after the case </a:t>
          </a:r>
          <a:endParaRPr lang="en-US" sz="4400" kern="1200" dirty="0">
            <a:latin typeface="Agency FB" pitchFamily="34" charset="0"/>
          </a:endParaRPr>
        </a:p>
      </dsp:txBody>
      <dsp:txXfrm>
        <a:off x="408706" y="83010"/>
        <a:ext cx="6144262" cy="1534438"/>
      </dsp:txXfrm>
    </dsp:sp>
    <dsp:sp modelId="{815BA316-FAE1-418F-80DA-A33C73C22495}">
      <dsp:nvSpPr>
        <dsp:cNvPr id="0" name=""/>
        <dsp:cNvSpPr/>
      </dsp:nvSpPr>
      <dsp:spPr>
        <a:xfrm>
          <a:off x="0" y="3400348"/>
          <a:ext cx="9023502" cy="378000"/>
        </a:xfrm>
        <a:prstGeom prst="rect">
          <a:avLst/>
        </a:prstGeom>
        <a:solidFill>
          <a:schemeClr val="lt1">
            <a:alpha val="90000"/>
            <a:hueOff val="0"/>
            <a:satOff val="0"/>
            <a:lumOff val="0"/>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sp>
    <dsp:sp modelId="{50C0F142-7413-492E-BA5E-4753C6E415CD}">
      <dsp:nvSpPr>
        <dsp:cNvPr id="0" name=""/>
        <dsp:cNvSpPr/>
      </dsp:nvSpPr>
      <dsp:spPr>
        <a:xfrm>
          <a:off x="453285" y="1569990"/>
          <a:ext cx="6310282" cy="1643655"/>
        </a:xfrm>
        <a:prstGeom prst="round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8747" tIns="0" rIns="238747" bIns="0" numCol="1" spcCol="1270" anchor="ctr" anchorCtr="0">
          <a:noAutofit/>
        </a:bodyPr>
        <a:lstStyle/>
        <a:p>
          <a:pPr lvl="0" algn="l" defTabSz="1600200">
            <a:lnSpc>
              <a:spcPct val="90000"/>
            </a:lnSpc>
            <a:spcBef>
              <a:spcPct val="0"/>
            </a:spcBef>
            <a:spcAft>
              <a:spcPct val="35000"/>
            </a:spcAft>
          </a:pPr>
          <a:r>
            <a:rPr lang="en-US" sz="3600" b="1" kern="1200" dirty="0" smtClean="0">
              <a:latin typeface="Agency FB" pitchFamily="34" charset="0"/>
            </a:rPr>
            <a:t>Improved budget direction to develop better policies of elderly assistance </a:t>
          </a:r>
          <a:endParaRPr lang="en-US" sz="3600" b="1" kern="1200" dirty="0">
            <a:latin typeface="Agency FB" pitchFamily="34" charset="0"/>
          </a:endParaRPr>
        </a:p>
      </dsp:txBody>
      <dsp:txXfrm>
        <a:off x="533522" y="1650227"/>
        <a:ext cx="6149808" cy="1483181"/>
      </dsp:txXfrm>
    </dsp:sp>
    <dsp:sp modelId="{678C8C3D-6A40-4AF9-AACF-8B93D5E7DCC9}">
      <dsp:nvSpPr>
        <dsp:cNvPr id="0" name=""/>
        <dsp:cNvSpPr/>
      </dsp:nvSpPr>
      <dsp:spPr>
        <a:xfrm>
          <a:off x="0" y="4882628"/>
          <a:ext cx="9023502" cy="378000"/>
        </a:xfrm>
        <a:prstGeom prst="rect">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sp>
    <dsp:sp modelId="{A143D0C0-E8D6-4722-B67F-3A2251550450}">
      <dsp:nvSpPr>
        <dsp:cNvPr id="0" name=""/>
        <dsp:cNvSpPr/>
      </dsp:nvSpPr>
      <dsp:spPr>
        <a:xfrm>
          <a:off x="788212" y="3310692"/>
          <a:ext cx="6310282" cy="1244679"/>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8747" tIns="0" rIns="238747" bIns="0" numCol="1" spcCol="1270" anchor="ctr" anchorCtr="0">
          <a:noAutofit/>
        </a:bodyPr>
        <a:lstStyle/>
        <a:p>
          <a:pPr lvl="0" algn="l" defTabSz="1600200">
            <a:lnSpc>
              <a:spcPct val="90000"/>
            </a:lnSpc>
            <a:spcBef>
              <a:spcPct val="0"/>
            </a:spcBef>
            <a:spcAft>
              <a:spcPct val="35000"/>
            </a:spcAft>
          </a:pPr>
          <a:r>
            <a:rPr lang="en-US" sz="3600" b="1" kern="1200" dirty="0" smtClean="0">
              <a:latin typeface="Agency FB" pitchFamily="34" charset="0"/>
            </a:rPr>
            <a:t>Determined course of </a:t>
          </a:r>
          <a:r>
            <a:rPr lang="en-US" sz="3600" b="1" kern="1200" dirty="0" err="1" smtClean="0">
              <a:latin typeface="Agency FB" pitchFamily="34" charset="0"/>
            </a:rPr>
            <a:t>develpoing</a:t>
          </a:r>
          <a:r>
            <a:rPr lang="en-US" sz="3600" b="1" kern="1200" dirty="0" smtClean="0">
              <a:latin typeface="Agency FB" pitchFamily="34" charset="0"/>
            </a:rPr>
            <a:t> elderly healthcare </a:t>
          </a:r>
          <a:r>
            <a:rPr lang="en-US" sz="3600" b="1" kern="1200" dirty="0" err="1" smtClean="0">
              <a:latin typeface="Agency FB" pitchFamily="34" charset="0"/>
            </a:rPr>
            <a:t>guidlienes</a:t>
          </a:r>
          <a:r>
            <a:rPr lang="en-US" sz="3600" b="1" kern="1200" dirty="0" smtClean="0">
              <a:latin typeface="Agency FB" pitchFamily="34" charset="0"/>
            </a:rPr>
            <a:t> </a:t>
          </a:r>
          <a:endParaRPr lang="en-US" sz="3600" b="1" kern="1200" dirty="0">
            <a:latin typeface="Agency FB" pitchFamily="34" charset="0"/>
          </a:endParaRPr>
        </a:p>
      </dsp:txBody>
      <dsp:txXfrm>
        <a:off x="848972" y="3371452"/>
        <a:ext cx="6188762" cy="112315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48525E-61AF-4B99-8032-70DC1CFB0759}">
      <dsp:nvSpPr>
        <dsp:cNvPr id="0" name=""/>
        <dsp:cNvSpPr/>
      </dsp:nvSpPr>
      <dsp:spPr>
        <a:xfrm>
          <a:off x="0" y="22478"/>
          <a:ext cx="8302625" cy="1790100"/>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b="1" kern="1200" dirty="0" smtClean="0"/>
            <a:t>Improving knowledge improves better response </a:t>
          </a:r>
          <a:endParaRPr lang="en-US" sz="3200" b="1" kern="1200" dirty="0"/>
        </a:p>
      </dsp:txBody>
      <dsp:txXfrm>
        <a:off x="87385" y="109863"/>
        <a:ext cx="8127855" cy="1615330"/>
      </dsp:txXfrm>
    </dsp:sp>
    <dsp:sp modelId="{FBA6C9AA-3374-4412-96FE-5DBED9D7ED7B}">
      <dsp:nvSpPr>
        <dsp:cNvPr id="0" name=""/>
        <dsp:cNvSpPr/>
      </dsp:nvSpPr>
      <dsp:spPr>
        <a:xfrm>
          <a:off x="0" y="1812578"/>
          <a:ext cx="8302625" cy="794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3608"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US" sz="2500" kern="1200" dirty="0" smtClean="0"/>
            <a:t>The problem exists but it could be resolved if it is better understood by concerned individuals and agencies </a:t>
          </a:r>
          <a:endParaRPr lang="en-US" sz="2500" kern="1200" dirty="0"/>
        </a:p>
      </dsp:txBody>
      <dsp:txXfrm>
        <a:off x="0" y="1812578"/>
        <a:ext cx="8302625" cy="794880"/>
      </dsp:txXfrm>
    </dsp:sp>
    <dsp:sp modelId="{62221E0F-BA88-4DE0-A0D9-3FCBADF13382}">
      <dsp:nvSpPr>
        <dsp:cNvPr id="0" name=""/>
        <dsp:cNvSpPr/>
      </dsp:nvSpPr>
      <dsp:spPr>
        <a:xfrm>
          <a:off x="0" y="2607458"/>
          <a:ext cx="8302625" cy="1790100"/>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b="1" kern="1200" dirty="0" smtClean="0"/>
            <a:t>Developing policies for fall prevention assisted through healthcare agencies and IT involvement</a:t>
          </a:r>
          <a:endParaRPr lang="en-US" sz="3200" b="1" kern="1200" dirty="0"/>
        </a:p>
      </dsp:txBody>
      <dsp:txXfrm>
        <a:off x="87385" y="2694843"/>
        <a:ext cx="8127855" cy="1615330"/>
      </dsp:txXfrm>
    </dsp:sp>
    <dsp:sp modelId="{5CA8446C-85C9-4274-9716-20788323B84B}">
      <dsp:nvSpPr>
        <dsp:cNvPr id="0" name=""/>
        <dsp:cNvSpPr/>
      </dsp:nvSpPr>
      <dsp:spPr>
        <a:xfrm>
          <a:off x="0" y="4397558"/>
          <a:ext cx="8302625" cy="794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3608"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US" sz="2500" kern="1200" dirty="0" smtClean="0"/>
            <a:t>Information technology could improve courses of support needed by the target patients</a:t>
          </a:r>
          <a:endParaRPr lang="en-US" sz="2500" kern="1200" dirty="0"/>
        </a:p>
      </dsp:txBody>
      <dsp:txXfrm>
        <a:off x="0" y="4397558"/>
        <a:ext cx="8302625" cy="7948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8C6849-FC60-4A34-8A22-E8823D4022A3}">
      <dsp:nvSpPr>
        <dsp:cNvPr id="0" name=""/>
        <dsp:cNvSpPr/>
      </dsp:nvSpPr>
      <dsp:spPr>
        <a:xfrm>
          <a:off x="721400" y="0"/>
          <a:ext cx="5461000" cy="5461000"/>
        </a:xfrm>
        <a:prstGeom prst="triangl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5E0DE3F-EDBB-4455-B93D-C9BEFFF597BF}">
      <dsp:nvSpPr>
        <dsp:cNvPr id="0" name=""/>
        <dsp:cNvSpPr/>
      </dsp:nvSpPr>
      <dsp:spPr>
        <a:xfrm>
          <a:off x="2306925" y="549033"/>
          <a:ext cx="5839600" cy="1292721"/>
        </a:xfrm>
        <a:prstGeom prst="round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smtClean="0"/>
            <a:t>Falling incidents among 65+ year olds is a serious problem </a:t>
          </a:r>
          <a:endParaRPr lang="en-US" sz="2200" b="1" kern="1200" dirty="0"/>
        </a:p>
      </dsp:txBody>
      <dsp:txXfrm>
        <a:off x="2370030" y="612138"/>
        <a:ext cx="5713390" cy="1166511"/>
      </dsp:txXfrm>
    </dsp:sp>
    <dsp:sp modelId="{A1FAF70B-D30E-496B-B3A4-BEE2EE6E1F39}">
      <dsp:nvSpPr>
        <dsp:cNvPr id="0" name=""/>
        <dsp:cNvSpPr/>
      </dsp:nvSpPr>
      <dsp:spPr>
        <a:xfrm>
          <a:off x="2320929" y="2003344"/>
          <a:ext cx="5811593" cy="1292721"/>
        </a:xfrm>
        <a:prstGeom prst="roundRect">
          <a:avLst/>
        </a:prstGeom>
        <a:solidFill>
          <a:schemeClr val="lt1">
            <a:alpha val="90000"/>
            <a:hueOff val="0"/>
            <a:satOff val="0"/>
            <a:lumOff val="0"/>
            <a:alphaOff val="0"/>
          </a:schemeClr>
        </a:solidFill>
        <a:ln w="9525" cap="flat" cmpd="sng" algn="ctr">
          <a:solidFill>
            <a:schemeClr val="accent5">
              <a:hueOff val="-4966938"/>
              <a:satOff val="19906"/>
              <a:lumOff val="4314"/>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smtClean="0"/>
            <a:t>Resolving issues regarding falling could be completed through improving knowledge development  </a:t>
          </a:r>
          <a:endParaRPr lang="en-US" sz="2200" b="1" kern="1200" dirty="0"/>
        </a:p>
      </dsp:txBody>
      <dsp:txXfrm>
        <a:off x="2384034" y="2066449"/>
        <a:ext cx="5685383" cy="1166511"/>
      </dsp:txXfrm>
    </dsp:sp>
    <dsp:sp modelId="{1F6E3BD6-A808-406F-8FBA-11745618B523}">
      <dsp:nvSpPr>
        <dsp:cNvPr id="0" name=""/>
        <dsp:cNvSpPr/>
      </dsp:nvSpPr>
      <dsp:spPr>
        <a:xfrm>
          <a:off x="2386420" y="3457655"/>
          <a:ext cx="5680611" cy="1292721"/>
        </a:xfrm>
        <a:prstGeom prst="roundRect">
          <a:avLst/>
        </a:prstGeom>
        <a:solidFill>
          <a:schemeClr val="lt1">
            <a:alpha val="90000"/>
            <a:hueOff val="0"/>
            <a:satOff val="0"/>
            <a:lumOff val="0"/>
            <a:alphaOff val="0"/>
          </a:schemeClr>
        </a:solidFill>
        <a:ln w="9525" cap="flat" cmpd="sng" algn="ctr">
          <a:solidFill>
            <a:schemeClr val="accent5">
              <a:hueOff val="-9933876"/>
              <a:satOff val="39811"/>
              <a:lumOff val="8628"/>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dirty="0" smtClean="0"/>
            <a:t>Involving social assistance could provide a more prospective support needed by families and agencies in resolving the problem </a:t>
          </a:r>
          <a:endParaRPr lang="en-US" sz="2100" b="1" kern="1200" dirty="0"/>
        </a:p>
      </dsp:txBody>
      <dsp:txXfrm>
        <a:off x="2449525" y="3520760"/>
        <a:ext cx="5554401" cy="1166511"/>
      </dsp:txXfrm>
    </dsp:sp>
  </dsp:spTree>
</dsp:drawing>
</file>

<file path=ppt/diagrams/layout1.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B033F1-26A8-4CBD-B1D7-7CBD9483D50C}" type="datetimeFigureOut">
              <a:rPr lang="en-US" smtClean="0"/>
              <a:t>12/9/2015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FA0C24-ABD2-4971-90C5-61C0A78209F0}" type="slidenum">
              <a:rPr lang="en-US" smtClean="0"/>
              <a:t>‹#›</a:t>
            </a:fld>
            <a:endParaRPr lang="en-US"/>
          </a:p>
        </p:txBody>
      </p:sp>
    </p:spTree>
    <p:extLst>
      <p:ext uri="{BB962C8B-B14F-4D97-AF65-F5344CB8AC3E}">
        <p14:creationId xmlns:p14="http://schemas.microsoft.com/office/powerpoint/2010/main" val="4201959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presentation</a:t>
            </a:r>
            <a:r>
              <a:rPr lang="en-US" baseline="0" dirty="0" smtClean="0"/>
              <a:t> entails to note the distinct points considered in an interview held with a policymaker in resolving issues that are relatively directed towards creating a more expansive form of nursing procedures in preventing falls among </a:t>
            </a:r>
            <a:r>
              <a:rPr lang="en-US" baseline="0" smtClean="0"/>
              <a:t>elderly patients. </a:t>
            </a:r>
            <a:endParaRPr lang="en-US"/>
          </a:p>
        </p:txBody>
      </p:sp>
      <p:sp>
        <p:nvSpPr>
          <p:cNvPr id="4" name="Slide Number Placeholder 3"/>
          <p:cNvSpPr>
            <a:spLocks noGrp="1"/>
          </p:cNvSpPr>
          <p:nvPr>
            <p:ph type="sldNum" sz="quarter" idx="10"/>
          </p:nvPr>
        </p:nvSpPr>
        <p:spPr/>
        <p:txBody>
          <a:bodyPr/>
          <a:lstStyle/>
          <a:p>
            <a:fld id="{7FFA0C24-ABD2-4971-90C5-61C0A78209F0}" type="slidenum">
              <a:rPr lang="en-US" smtClean="0"/>
              <a:t>1</a:t>
            </a:fld>
            <a:endParaRPr lang="en-US"/>
          </a:p>
        </p:txBody>
      </p:sp>
    </p:spTree>
    <p:extLst>
      <p:ext uri="{BB962C8B-B14F-4D97-AF65-F5344CB8AC3E}">
        <p14:creationId xmlns:p14="http://schemas.microsoft.com/office/powerpoint/2010/main" val="14818170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She believes</a:t>
            </a:r>
            <a:r>
              <a:rPr lang="en-GB" baseline="0" dirty="0" smtClean="0"/>
              <a:t> that the key is to take a three pronged approach. She says, “… Firstly, get involved with the support and interested groups, they will provide you with a platform to raise awareness on the issue. Secondly, make sure your efforts are on a national scale. Campaigns such as HIV/AIDS and Cancer have been successful because of the national platform they sought. Finally, involve policy makers. They will drive your agenda to realize a legislative solution…..”</a:t>
            </a:r>
          </a:p>
          <a:p>
            <a:endParaRPr lang="en-GB" baseline="0" dirty="0" smtClean="0"/>
          </a:p>
          <a:p>
            <a:r>
              <a:rPr lang="en-GB" baseline="0" dirty="0" smtClean="0"/>
              <a:t>there are a number of challenges that Mrs Lee highlights. Such efforts require a considerable amount of finances.. Most solutions would incur considerable costs due to the nature of the problem. The availability of these finances makes it difficult to make any significant advances.</a:t>
            </a:r>
            <a:endParaRPr lang="en-US" dirty="0"/>
          </a:p>
        </p:txBody>
      </p:sp>
      <p:sp>
        <p:nvSpPr>
          <p:cNvPr id="4" name="Slide Number Placeholder 3"/>
          <p:cNvSpPr>
            <a:spLocks noGrp="1"/>
          </p:cNvSpPr>
          <p:nvPr>
            <p:ph type="sldNum" sz="quarter" idx="10"/>
          </p:nvPr>
        </p:nvSpPr>
        <p:spPr/>
        <p:txBody>
          <a:bodyPr/>
          <a:lstStyle/>
          <a:p>
            <a:fld id="{7FFA0C24-ABD2-4971-90C5-61C0A78209F0}" type="slidenum">
              <a:rPr lang="en-US" smtClean="0"/>
              <a:t>10</a:t>
            </a:fld>
            <a:endParaRPr lang="en-US"/>
          </a:p>
        </p:txBody>
      </p:sp>
    </p:spTree>
    <p:extLst>
      <p:ext uri="{BB962C8B-B14F-4D97-AF65-F5344CB8AC3E}">
        <p14:creationId xmlns:p14="http://schemas.microsoft.com/office/powerpoint/2010/main" val="38400393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interview with Mrs Lee shed some light on a number of new insights pertaining to the development of policies pertaining to the prevention</a:t>
            </a:r>
            <a:r>
              <a:rPr lang="en-GB" baseline="0" dirty="0" smtClean="0"/>
              <a:t> of falls among individuals above the age of 65 years. Older individuals over the age of 65 frequently experience falls. This is a result of age and susceptibility to certain illnesses that make their bodies frail. As such, the magnitude of the problem has largely been understated. </a:t>
            </a:r>
          </a:p>
          <a:p>
            <a:r>
              <a:rPr lang="en-US" dirty="0" smtClean="0"/>
              <a:t>It</a:t>
            </a:r>
            <a:r>
              <a:rPr lang="en-US" baseline="0" dirty="0" smtClean="0"/>
              <a:t> is important to establish preventive measures at the individual level and from healthcare facilities in an effort to reduce the number of patient falls that occur</a:t>
            </a:r>
          </a:p>
          <a:p>
            <a:endParaRPr lang="en-US" baseline="0" dirty="0" smtClean="0"/>
          </a:p>
          <a:p>
            <a:r>
              <a:rPr lang="en-US" baseline="0" dirty="0" smtClean="0"/>
              <a:t>This includes the ability to prevent falls through formalized programs so that the general public, as well as patients and their families, are aware of the nature and extent of this problem</a:t>
            </a:r>
          </a:p>
          <a:p>
            <a:endParaRPr lang="en-US" baseline="0" dirty="0" smtClean="0"/>
          </a:p>
          <a:p>
            <a:r>
              <a:rPr lang="en-US" baseline="0" dirty="0" smtClean="0"/>
              <a:t>It is important to develop a community-based awareness program that will increase the level of understanding of falls risk for older adults</a:t>
            </a:r>
          </a:p>
          <a:p>
            <a:endParaRPr lang="en-US" baseline="0" dirty="0" smtClean="0"/>
          </a:p>
          <a:p>
            <a:r>
              <a:rPr lang="en-US" baseline="0" dirty="0" smtClean="0"/>
              <a:t>It is also necessary to consider federally sponsored education and awareness programs in an effort to promote policymaking at this level</a:t>
            </a:r>
            <a:endParaRPr lang="en-US" dirty="0" smtClean="0"/>
          </a:p>
          <a:p>
            <a:endParaRPr lang="en-GB" baseline="0" dirty="0" smtClean="0"/>
          </a:p>
          <a:p>
            <a:r>
              <a:rPr lang="en-GB" baseline="0" dirty="0" smtClean="0"/>
              <a:t>The interview also revealed that individuals over the age of 85 years, especially males, are even more susceptible to falls and injuries caused by falls. These injuries may at times be fatal.</a:t>
            </a:r>
          </a:p>
          <a:p>
            <a:endParaRPr lang="en-GB" baseline="0" dirty="0" smtClean="0"/>
          </a:p>
          <a:p>
            <a:r>
              <a:rPr lang="en-GB" baseline="0" dirty="0" smtClean="0"/>
              <a:t>There is very little government and community involvement in tackling the issue. While support for the cause is growing, it does not match the required effort for a sustainable solution to the problem. This is further compounded by the fact that there isn't enough cohesion between interest groups. There is need for cohesion on a national level.</a:t>
            </a:r>
            <a:endParaRPr lang="en-US" dirty="0" smtClean="0"/>
          </a:p>
          <a:p>
            <a:endParaRPr lang="en-US" dirty="0"/>
          </a:p>
        </p:txBody>
      </p:sp>
      <p:sp>
        <p:nvSpPr>
          <p:cNvPr id="4" name="Slide Number Placeholder 3"/>
          <p:cNvSpPr>
            <a:spLocks noGrp="1"/>
          </p:cNvSpPr>
          <p:nvPr>
            <p:ph type="sldNum" sz="quarter" idx="10"/>
          </p:nvPr>
        </p:nvSpPr>
        <p:spPr/>
        <p:txBody>
          <a:bodyPr/>
          <a:lstStyle/>
          <a:p>
            <a:fld id="{7FFA0C24-ABD2-4971-90C5-61C0A78209F0}" type="slidenum">
              <a:rPr lang="en-US" smtClean="0"/>
              <a:t>11</a:t>
            </a:fld>
            <a:endParaRPr lang="en-US"/>
          </a:p>
        </p:txBody>
      </p:sp>
    </p:spTree>
    <p:extLst>
      <p:ext uri="{BB962C8B-B14F-4D97-AF65-F5344CB8AC3E}">
        <p14:creationId xmlns:p14="http://schemas.microsoft.com/office/powerpoint/2010/main" val="38400393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following information basically provides distinct indication on how the nursing response to such issues could be established well: </a:t>
            </a:r>
          </a:p>
          <a:p>
            <a:endParaRPr lang="en-US" baseline="0" dirty="0" smtClean="0"/>
          </a:p>
          <a:p>
            <a:endParaRPr lang="en-US" baseline="0" dirty="0" smtClean="0"/>
          </a:p>
          <a:p>
            <a:pPr marL="171450" indent="-171450">
              <a:buFont typeface="Wingdings" pitchFamily="2" charset="2"/>
              <a:buChar char="Ø"/>
            </a:pPr>
            <a:r>
              <a:rPr lang="en-US" dirty="0" smtClean="0"/>
              <a:t>Throughout the United States, falls prevention has emerged</a:t>
            </a:r>
            <a:r>
              <a:rPr lang="en-US" baseline="0" dirty="0" smtClean="0"/>
              <a:t> as a topic of discussion in many communities, but it remains a challenge to convince many policymakers of its relevance in supporting the health and wellbeing of older adults. </a:t>
            </a:r>
          </a:p>
          <a:p>
            <a:pPr marL="171450" indent="-171450">
              <a:buFont typeface="Wingdings" pitchFamily="2" charset="2"/>
              <a:buChar char="Ø"/>
            </a:pPr>
            <a:endParaRPr lang="en-US" baseline="0" dirty="0" smtClean="0"/>
          </a:p>
          <a:p>
            <a:pPr marL="171450" indent="-171450">
              <a:buFont typeface="Wingdings" pitchFamily="2" charset="2"/>
              <a:buChar char="Ø"/>
            </a:pPr>
            <a:r>
              <a:rPr lang="en-US" baseline="0" dirty="0" smtClean="0"/>
              <a:t>Evidence-based practice may bridge some of these gaps and offer a means of exploring the extent of the problem and its impact on the older adult population</a:t>
            </a:r>
          </a:p>
          <a:p>
            <a:pPr marL="171450" indent="-171450">
              <a:buFont typeface="Wingdings" pitchFamily="2" charset="2"/>
              <a:buChar char="Ø"/>
            </a:pPr>
            <a:endParaRPr lang="en-US" baseline="0" dirty="0" smtClean="0"/>
          </a:p>
          <a:p>
            <a:pPr marL="171450" indent="-171450">
              <a:buFont typeface="Wingdings" pitchFamily="2" charset="2"/>
              <a:buChar char="Ø"/>
            </a:pPr>
            <a:r>
              <a:rPr lang="en-US" dirty="0" smtClean="0"/>
              <a:t>Through</a:t>
            </a:r>
            <a:r>
              <a:rPr lang="en-US" baseline="0" dirty="0" smtClean="0"/>
              <a:t> the identification of falls risk within specific communities, lawmakers may begin to recognize the serious nature of this problem and aim to prevent falls through official programmatic efforts or legislation within this area of focus </a:t>
            </a:r>
            <a:endParaRPr lang="en-US" dirty="0" smtClean="0"/>
          </a:p>
          <a:p>
            <a:pPr marL="171450" indent="-171450">
              <a:buFont typeface="Wingdings" pitchFamily="2" charset="2"/>
              <a:buChar char="Ø"/>
            </a:pPr>
            <a:endParaRPr lang="en-US" sz="1200" kern="1200" dirty="0" smtClean="0">
              <a:solidFill>
                <a:schemeClr val="tx1"/>
              </a:solidFill>
              <a:effectLst/>
              <a:latin typeface="+mn-lt"/>
              <a:ea typeface="+mn-ea"/>
              <a:cs typeface="+mn-cs"/>
            </a:endParaRPr>
          </a:p>
          <a:p>
            <a:pPr marL="171450" indent="-171450">
              <a:buFont typeface="Wingdings" pitchFamily="2" charset="2"/>
              <a:buChar char="Ø"/>
            </a:pPr>
            <a:r>
              <a:rPr lang="en-US" sz="1200" kern="1200" dirty="0" smtClean="0">
                <a:solidFill>
                  <a:schemeClr val="tx1"/>
                </a:solidFill>
                <a:effectLst/>
                <a:latin typeface="+mn-lt"/>
                <a:ea typeface="+mn-ea"/>
                <a:cs typeface="+mn-cs"/>
              </a:rPr>
              <a:t>Older people have a higher tendency of falling than their younger counterparts. Falling among the elderly is a severe public health issue with a considerable effect on the health care costs as well as the Individuals general health (</a:t>
            </a:r>
            <a:r>
              <a:rPr lang="en-US" sz="1200" kern="1200" dirty="0" err="1" smtClean="0">
                <a:solidFill>
                  <a:schemeClr val="tx1"/>
                </a:solidFill>
                <a:effectLst/>
                <a:latin typeface="+mn-lt"/>
                <a:ea typeface="+mn-ea"/>
                <a:cs typeface="+mn-cs"/>
              </a:rPr>
              <a:t>Willhoss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Yohannes</a:t>
            </a:r>
            <a:r>
              <a:rPr lang="en-US" sz="1200" kern="1200" dirty="0" smtClean="0">
                <a:solidFill>
                  <a:schemeClr val="tx1"/>
                </a:solidFill>
                <a:effectLst/>
                <a:latin typeface="+mn-lt"/>
                <a:ea typeface="+mn-ea"/>
                <a:cs typeface="+mn-cs"/>
              </a:rPr>
              <a:t> &amp; </a:t>
            </a:r>
            <a:r>
              <a:rPr lang="en-US" sz="1200" kern="1200" dirty="0" err="1" smtClean="0">
                <a:solidFill>
                  <a:schemeClr val="tx1"/>
                </a:solidFill>
                <a:effectLst/>
                <a:latin typeface="+mn-lt"/>
                <a:ea typeface="+mn-ea"/>
                <a:cs typeface="+mn-cs"/>
              </a:rPr>
              <a:t>Mitchelle</a:t>
            </a:r>
            <a:r>
              <a:rPr lang="en-US" sz="1200" kern="1200" dirty="0" smtClean="0">
                <a:solidFill>
                  <a:schemeClr val="tx1"/>
                </a:solidFill>
                <a:effectLst/>
                <a:latin typeface="+mn-lt"/>
                <a:ea typeface="+mn-ea"/>
                <a:cs typeface="+mn-cs"/>
              </a:rPr>
              <a:t>, 2010).</a:t>
            </a:r>
          </a:p>
          <a:p>
            <a:pPr marL="171450" indent="-171450">
              <a:buFont typeface="Wingdings" pitchFamily="2" charset="2"/>
              <a:buChar char="Ø"/>
            </a:pPr>
            <a:r>
              <a:rPr lang="en-US" sz="1200" kern="1200" dirty="0" smtClean="0">
                <a:solidFill>
                  <a:schemeClr val="tx1"/>
                </a:solidFill>
                <a:effectLst/>
                <a:latin typeface="+mn-lt"/>
                <a:ea typeface="+mn-ea"/>
                <a:cs typeface="+mn-cs"/>
              </a:rPr>
              <a:t>Falls rank as one of the majority regular aged syndromes that threaten the freedom of older people (McClure, Hughes, </a:t>
            </a:r>
            <a:r>
              <a:rPr lang="en-US" sz="1200" kern="1200" dirty="0" err="1" smtClean="0">
                <a:solidFill>
                  <a:schemeClr val="tx1"/>
                </a:solidFill>
                <a:effectLst/>
                <a:latin typeface="+mn-lt"/>
                <a:ea typeface="+mn-ea"/>
                <a:cs typeface="+mn-cs"/>
              </a:rPr>
              <a:t>Ren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MacKencie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Dietran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Vardon</a:t>
            </a:r>
            <a:r>
              <a:rPr lang="en-US" sz="1200" kern="1200" dirty="0" smtClean="0">
                <a:solidFill>
                  <a:schemeClr val="tx1"/>
                </a:solidFill>
                <a:effectLst/>
                <a:latin typeface="+mn-lt"/>
                <a:ea typeface="+mn-ea"/>
                <a:cs typeface="+mn-cs"/>
              </a:rPr>
              <a:t> &amp; Newman, 2010). Additionally, they are the top reason for injury deformities and deaths among individuals aged 65 years and above. </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7FFA0C24-ABD2-4971-90C5-61C0A78209F0}" type="slidenum">
              <a:rPr lang="en-US" smtClean="0"/>
              <a:t>12</a:t>
            </a:fld>
            <a:endParaRPr lang="en-US"/>
          </a:p>
        </p:txBody>
      </p:sp>
    </p:spTree>
    <p:extLst>
      <p:ext uri="{BB962C8B-B14F-4D97-AF65-F5344CB8AC3E}">
        <p14:creationId xmlns:p14="http://schemas.microsoft.com/office/powerpoint/2010/main" val="38400393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itchFamily="2" charset="2"/>
              <a:buNone/>
            </a:pPr>
            <a:r>
              <a:rPr lang="en-GB" sz="1200" b="1" kern="1200" dirty="0" smtClean="0">
                <a:solidFill>
                  <a:schemeClr val="tx1"/>
                </a:solidFill>
                <a:effectLst/>
                <a:latin typeface="+mn-lt"/>
                <a:ea typeface="+mn-ea"/>
                <a:cs typeface="+mn-cs"/>
              </a:rPr>
              <a:t>The interview</a:t>
            </a:r>
            <a:r>
              <a:rPr lang="en-GB" sz="1200" b="1" kern="1200" baseline="0" dirty="0" smtClean="0">
                <a:solidFill>
                  <a:schemeClr val="tx1"/>
                </a:solidFill>
                <a:effectLst/>
                <a:latin typeface="+mn-lt"/>
                <a:ea typeface="+mn-ea"/>
                <a:cs typeface="+mn-cs"/>
              </a:rPr>
              <a:t> provides a more constructive pattern on how different agencies in the society are further empowered to respond to the issues accordingly thus resolving the situation more effectively. These procedures could be considered as follows: </a:t>
            </a:r>
          </a:p>
          <a:p>
            <a:pPr marL="0" indent="0">
              <a:buFont typeface="Wingdings" pitchFamily="2" charset="2"/>
              <a:buNone/>
            </a:pPr>
            <a:endParaRPr lang="en-GB" sz="1200" kern="1200" dirty="0" smtClean="0">
              <a:solidFill>
                <a:schemeClr val="tx1"/>
              </a:solidFill>
              <a:effectLst/>
              <a:latin typeface="+mn-lt"/>
              <a:ea typeface="+mn-ea"/>
              <a:cs typeface="+mn-cs"/>
            </a:endParaRPr>
          </a:p>
          <a:p>
            <a:pPr marL="171450" indent="-171450">
              <a:buFont typeface="Wingdings" pitchFamily="2" charset="2"/>
              <a:buChar char="Ø"/>
            </a:pPr>
            <a:r>
              <a:rPr lang="en-GB" sz="1200" kern="1200" dirty="0" smtClean="0">
                <a:solidFill>
                  <a:schemeClr val="tx1"/>
                </a:solidFill>
                <a:effectLst/>
                <a:latin typeface="+mn-lt"/>
                <a:ea typeface="+mn-ea"/>
                <a:cs typeface="+mn-cs"/>
              </a:rPr>
              <a:t>Participation breadth is the magnitude to which community members are offered the opportunity to take part in every stage of the policy development and execution process. Participation depth is the extent to which the participating citizens can influence the final outcome through the process of participation.</a:t>
            </a:r>
          </a:p>
          <a:p>
            <a:pPr marL="171450" indent="-171450">
              <a:buFont typeface="Wingdings" pitchFamily="2" charset="2"/>
              <a:buChar char="Ø"/>
            </a:pPr>
            <a:r>
              <a:rPr lang="en-GB" sz="1200" kern="1200" dirty="0" smtClean="0">
                <a:solidFill>
                  <a:schemeClr val="tx1"/>
                </a:solidFill>
                <a:effectLst/>
                <a:latin typeface="+mn-lt"/>
                <a:ea typeface="+mn-ea"/>
                <a:cs typeface="+mn-cs"/>
              </a:rPr>
              <a:t>Local democracy can be achieved by building social capital through integrating interpersonal connections with civic commitment these interpersonal connections are vital in community needs can be amalgamated to create social capital within specific groups and creating a bridge between different interest groups within the community.</a:t>
            </a:r>
          </a:p>
          <a:p>
            <a:pPr marL="171450" indent="-171450">
              <a:buFont typeface="Wingdings" pitchFamily="2" charset="2"/>
              <a:buChar char="Ø"/>
            </a:pPr>
            <a:r>
              <a:rPr lang="en-GB" sz="1200" kern="1200" dirty="0" smtClean="0">
                <a:solidFill>
                  <a:schemeClr val="tx1"/>
                </a:solidFill>
                <a:effectLst/>
                <a:latin typeface="+mn-lt"/>
                <a:ea typeface="+mn-ea"/>
                <a:cs typeface="+mn-cs"/>
              </a:rPr>
              <a:t>Developing social policy with regards to the prevention of falls in</a:t>
            </a:r>
            <a:r>
              <a:rPr lang="en-GB" sz="1200" kern="1200" baseline="0" dirty="0" smtClean="0">
                <a:solidFill>
                  <a:schemeClr val="tx1"/>
                </a:solidFill>
                <a:effectLst/>
                <a:latin typeface="+mn-lt"/>
                <a:ea typeface="+mn-ea"/>
                <a:cs typeface="+mn-cs"/>
              </a:rPr>
              <a:t> elderly individuals can only be achieved through collective bargaining</a:t>
            </a:r>
            <a:endParaRPr lang="en-US" dirty="0" smtClean="0"/>
          </a:p>
          <a:p>
            <a:pPr marL="171450" marR="0" indent="-17145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n-GB" sz="1200" kern="1200" dirty="0" smtClean="0">
                <a:solidFill>
                  <a:schemeClr val="tx1"/>
                </a:solidFill>
                <a:effectLst/>
                <a:latin typeface="+mn-lt"/>
                <a:ea typeface="+mn-ea"/>
                <a:cs typeface="+mn-cs"/>
              </a:rPr>
              <a:t>Putnam and Feldstein postulate that getting citizens involved in civic issues is dependent on two crucial elements (1) taking advantage of bonding social by supporting people to organize activities within their own communities or social identities, and (2) developing bridging social capital by helping individual communities and neighbourhood groups to network to develop intricate connections between each (Putnam &amp; Feldstein, 2003).</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FFA0C24-ABD2-4971-90C5-61C0A78209F0}" type="slidenum">
              <a:rPr lang="en-US" smtClean="0"/>
              <a:t>13</a:t>
            </a:fld>
            <a:endParaRPr lang="en-US"/>
          </a:p>
        </p:txBody>
      </p:sp>
    </p:spTree>
    <p:extLst>
      <p:ext uri="{BB962C8B-B14F-4D97-AF65-F5344CB8AC3E}">
        <p14:creationId xmlns:p14="http://schemas.microsoft.com/office/powerpoint/2010/main" val="38400393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en-US" b="1" dirty="0" smtClean="0"/>
              <a:t>This</a:t>
            </a:r>
            <a:r>
              <a:rPr lang="en-US" b="1" baseline="0" dirty="0" smtClean="0"/>
              <a:t> interview opens the opportunity for the healthcare industry to become more aware of the condition of responsibility that is placed upon their shoulders as they handle a more consistent process of establishing a workable policy that would create a more progressive pattern of helping elderly patients. </a:t>
            </a: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lang="en-US" b="1" baseline="0" dirty="0" smtClean="0"/>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en-US" b="1" baseline="0" dirty="0" smtClean="0"/>
              <a:t> Some of these future opportunities include the following: </a:t>
            </a:r>
          </a:p>
          <a:p>
            <a:pPr marL="0" indent="0">
              <a:buFont typeface="Wingdings" pitchFamily="2" charset="2"/>
              <a:buNone/>
            </a:pPr>
            <a:endParaRPr lang="en-US" dirty="0" smtClean="0"/>
          </a:p>
          <a:p>
            <a:pPr marL="171450" indent="-171450">
              <a:buFont typeface="Wingdings" pitchFamily="2" charset="2"/>
              <a:buChar char="ü"/>
            </a:pPr>
            <a:endParaRPr lang="en-US" dirty="0" smtClean="0"/>
          </a:p>
          <a:p>
            <a:pPr marL="171450" indent="-171450">
              <a:buFont typeface="Wingdings" pitchFamily="2" charset="2"/>
              <a:buChar char="ü"/>
            </a:pPr>
            <a:r>
              <a:rPr lang="en-US" dirty="0" smtClean="0"/>
              <a:t>Falls within the older adult population is a continuous</a:t>
            </a:r>
            <a:r>
              <a:rPr lang="en-US" baseline="0" dirty="0" smtClean="0"/>
              <a:t> problem with serious complications for older adults. Therefore, it must be openly discussed in order to achieve greater success in promoting effective outcomes for this group of patients being assisted. </a:t>
            </a:r>
          </a:p>
          <a:p>
            <a:pPr marL="171450" indent="-171450">
              <a:buFont typeface="Wingdings" pitchFamily="2" charset="2"/>
              <a:buChar char="ü"/>
            </a:pPr>
            <a:endParaRPr lang="en-US" baseline="0" dirty="0" smtClean="0"/>
          </a:p>
          <a:p>
            <a:pPr marL="171450" indent="-171450">
              <a:buFont typeface="Wingdings" pitchFamily="2" charset="2"/>
              <a:buChar char="ü"/>
            </a:pPr>
            <a:r>
              <a:rPr lang="en-US" baseline="0" dirty="0" smtClean="0"/>
              <a:t>Examples of successful falls prevention programs will be useful and provide additional support for this endeavor</a:t>
            </a:r>
          </a:p>
          <a:p>
            <a:pPr marL="171450" indent="-171450">
              <a:buFont typeface="Wingdings" pitchFamily="2" charset="2"/>
              <a:buChar char="ü"/>
            </a:pPr>
            <a:endParaRPr lang="en-US" baseline="0" dirty="0" smtClean="0"/>
          </a:p>
          <a:p>
            <a:pPr marL="171450" indent="-171450">
              <a:buFont typeface="Wingdings" pitchFamily="2" charset="2"/>
              <a:buChar char="ü"/>
            </a:pPr>
            <a:r>
              <a:rPr lang="en-US" baseline="0" dirty="0" smtClean="0"/>
              <a:t>Real-life examples will play a role in demonstrating the need for legislation to enhance falls prevention </a:t>
            </a:r>
          </a:p>
          <a:p>
            <a:pPr marL="171450" indent="-171450">
              <a:buFont typeface="Wingdings" pitchFamily="2" charset="2"/>
              <a:buChar char="ü"/>
            </a:pPr>
            <a:r>
              <a:rPr lang="en-US" baseline="0" dirty="0" smtClean="0"/>
              <a:t/>
            </a:r>
            <a:br>
              <a:rPr lang="en-US" baseline="0" dirty="0" smtClean="0"/>
            </a:br>
            <a:r>
              <a:rPr lang="en-US" baseline="0" dirty="0" smtClean="0"/>
              <a:t>Any legislative action that is taken must be supported by community members and must be practical and appropriate for the affected population</a:t>
            </a:r>
          </a:p>
          <a:p>
            <a:endParaRPr lang="en-US" dirty="0"/>
          </a:p>
        </p:txBody>
      </p:sp>
      <p:sp>
        <p:nvSpPr>
          <p:cNvPr id="4" name="Slide Number Placeholder 3"/>
          <p:cNvSpPr>
            <a:spLocks noGrp="1"/>
          </p:cNvSpPr>
          <p:nvPr>
            <p:ph type="sldNum" sz="quarter" idx="10"/>
          </p:nvPr>
        </p:nvSpPr>
        <p:spPr/>
        <p:txBody>
          <a:bodyPr/>
          <a:lstStyle/>
          <a:p>
            <a:fld id="{7FFA0C24-ABD2-4971-90C5-61C0A78209F0}" type="slidenum">
              <a:rPr lang="en-US" smtClean="0"/>
              <a:t>14</a:t>
            </a:fld>
            <a:endParaRPr lang="en-US"/>
          </a:p>
        </p:txBody>
      </p:sp>
    </p:spTree>
    <p:extLst>
      <p:ext uri="{BB962C8B-B14F-4D97-AF65-F5344CB8AC3E}">
        <p14:creationId xmlns:p14="http://schemas.microsoft.com/office/powerpoint/2010/main" val="38400393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a:t>
            </a:r>
            <a:r>
              <a:rPr lang="en-US" baseline="0" dirty="0" smtClean="0"/>
              <a:t> recommended that social knowledge be improved especially in relation to creating workable policies that help out nurses and caregivers in providing the assistance needed by the elderly patients. </a:t>
            </a:r>
          </a:p>
          <a:p>
            <a:endParaRPr lang="en-US" baseline="0" dirty="0" smtClean="0"/>
          </a:p>
          <a:p>
            <a:r>
              <a:rPr lang="en-US" baseline="0" dirty="0" smtClean="0"/>
              <a:t>It is also recommended that IT applications be used to improve the implication of the policies made to establish better elderly assistance against falling thus reducing risks accordingly. </a:t>
            </a:r>
            <a:endParaRPr lang="en-US" dirty="0"/>
          </a:p>
        </p:txBody>
      </p:sp>
      <p:sp>
        <p:nvSpPr>
          <p:cNvPr id="4" name="Slide Number Placeholder 3"/>
          <p:cNvSpPr>
            <a:spLocks noGrp="1"/>
          </p:cNvSpPr>
          <p:nvPr>
            <p:ph type="sldNum" sz="quarter" idx="10"/>
          </p:nvPr>
        </p:nvSpPr>
        <p:spPr/>
        <p:txBody>
          <a:bodyPr/>
          <a:lstStyle/>
          <a:p>
            <a:fld id="{7FFA0C24-ABD2-4971-90C5-61C0A78209F0}" type="slidenum">
              <a:rPr lang="en-US" smtClean="0"/>
              <a:t>15</a:t>
            </a:fld>
            <a:endParaRPr lang="en-US"/>
          </a:p>
        </p:txBody>
      </p:sp>
    </p:spTree>
    <p:extLst>
      <p:ext uri="{BB962C8B-B14F-4D97-AF65-F5344CB8AC3E}">
        <p14:creationId xmlns:p14="http://schemas.microsoft.com/office/powerpoint/2010/main" val="38400393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could be concluded</a:t>
            </a:r>
            <a:r>
              <a:rPr lang="en-US" baseline="0" dirty="0" smtClean="0"/>
              <a:t> from the interview that falling incidents among patients above 65 years of age is more prevalent therefor should be addressed accordingly. </a:t>
            </a:r>
          </a:p>
          <a:p>
            <a:endParaRPr lang="en-US" baseline="0" dirty="0" smtClean="0"/>
          </a:p>
          <a:p>
            <a:r>
              <a:rPr lang="en-US" baseline="0" dirty="0" smtClean="0"/>
              <a:t>The society’s response to the issue better improves resolutions that are designed to lessen cases of falling among individuals above 65 years of age. </a:t>
            </a:r>
            <a:endParaRPr lang="en-US" dirty="0"/>
          </a:p>
        </p:txBody>
      </p:sp>
      <p:sp>
        <p:nvSpPr>
          <p:cNvPr id="4" name="Slide Number Placeholder 3"/>
          <p:cNvSpPr>
            <a:spLocks noGrp="1"/>
          </p:cNvSpPr>
          <p:nvPr>
            <p:ph type="sldNum" sz="quarter" idx="10"/>
          </p:nvPr>
        </p:nvSpPr>
        <p:spPr/>
        <p:txBody>
          <a:bodyPr/>
          <a:lstStyle/>
          <a:p>
            <a:fld id="{7FFA0C24-ABD2-4971-90C5-61C0A78209F0}" type="slidenum">
              <a:rPr lang="en-US" smtClean="0"/>
              <a:t>16</a:t>
            </a:fld>
            <a:endParaRPr lang="en-US"/>
          </a:p>
        </p:txBody>
      </p:sp>
    </p:spTree>
    <p:extLst>
      <p:ext uri="{BB962C8B-B14F-4D97-AF65-F5344CB8AC3E}">
        <p14:creationId xmlns:p14="http://schemas.microsoft.com/office/powerpoint/2010/main" val="38400393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FA0C24-ABD2-4971-90C5-61C0A78209F0}" type="slidenum">
              <a:rPr lang="en-US" smtClean="0"/>
              <a:t>17</a:t>
            </a:fld>
            <a:endParaRPr lang="en-US"/>
          </a:p>
        </p:txBody>
      </p:sp>
    </p:spTree>
    <p:extLst>
      <p:ext uri="{BB962C8B-B14F-4D97-AF65-F5344CB8AC3E}">
        <p14:creationId xmlns:p14="http://schemas.microsoft.com/office/powerpoint/2010/main" val="3840039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interview has been completed to make a definite form of indicative presentation of information that would provide a more expansive pattern</a:t>
            </a:r>
            <a:r>
              <a:rPr lang="en-US" baseline="0" dirty="0" smtClean="0"/>
              <a:t> of development on how elderly patients are to be protected form falling incidents. </a:t>
            </a:r>
            <a:endParaRPr lang="en-US" dirty="0"/>
          </a:p>
        </p:txBody>
      </p:sp>
      <p:sp>
        <p:nvSpPr>
          <p:cNvPr id="4" name="Slide Number Placeholder 3"/>
          <p:cNvSpPr>
            <a:spLocks noGrp="1"/>
          </p:cNvSpPr>
          <p:nvPr>
            <p:ph type="sldNum" sz="quarter" idx="10"/>
          </p:nvPr>
        </p:nvSpPr>
        <p:spPr/>
        <p:txBody>
          <a:bodyPr/>
          <a:lstStyle/>
          <a:p>
            <a:fld id="{7FFA0C24-ABD2-4971-90C5-61C0A78209F0}" type="slidenum">
              <a:rPr lang="en-US" smtClean="0"/>
              <a:t>2</a:t>
            </a:fld>
            <a:endParaRPr lang="en-US"/>
          </a:p>
        </p:txBody>
      </p:sp>
    </p:spTree>
    <p:extLst>
      <p:ext uri="{BB962C8B-B14F-4D97-AF65-F5344CB8AC3E}">
        <p14:creationId xmlns:p14="http://schemas.microsoft.com/office/powerpoint/2010/main" val="3840039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interview</a:t>
            </a:r>
            <a:r>
              <a:rPr lang="en-US" baseline="0" dirty="0" smtClean="0"/>
              <a:t> intends to discover the importance of social structuring as a form of strategy that institutions use in order to impose a sense of urgency that is needed in order to create a more definite guideline as to how falling among elderly patients could be prevented. This would make a definite impact on how the issue itself is understood and give an overview on how the problem is being resolved through effective healthcare management </a:t>
            </a:r>
            <a:endParaRPr lang="en-US" dirty="0"/>
          </a:p>
        </p:txBody>
      </p:sp>
      <p:sp>
        <p:nvSpPr>
          <p:cNvPr id="4" name="Slide Number Placeholder 3"/>
          <p:cNvSpPr>
            <a:spLocks noGrp="1"/>
          </p:cNvSpPr>
          <p:nvPr>
            <p:ph type="sldNum" sz="quarter" idx="10"/>
          </p:nvPr>
        </p:nvSpPr>
        <p:spPr/>
        <p:txBody>
          <a:bodyPr/>
          <a:lstStyle/>
          <a:p>
            <a:fld id="{7FFA0C24-ABD2-4971-90C5-61C0A78209F0}" type="slidenum">
              <a:rPr lang="en-US" smtClean="0"/>
              <a:t>3</a:t>
            </a:fld>
            <a:endParaRPr lang="en-US"/>
          </a:p>
        </p:txBody>
      </p:sp>
    </p:spTree>
    <p:extLst>
      <p:ext uri="{BB962C8B-B14F-4D97-AF65-F5344CB8AC3E}">
        <p14:creationId xmlns:p14="http://schemas.microsoft.com/office/powerpoint/2010/main" val="3840039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form of viewing the situation and understanding</a:t>
            </a:r>
            <a:r>
              <a:rPr lang="en-US" baseline="0" dirty="0" smtClean="0"/>
              <a:t> how it could be resolved is defined through the social construction of family health which is used as a basis of understanding in analyzing the results of the interview. </a:t>
            </a:r>
          </a:p>
          <a:p>
            <a:r>
              <a:rPr lang="en-US" baseline="0" dirty="0" smtClean="0"/>
              <a:t>The different works and efforts of the society is one that basically responds to the consideration that organizations like the Fall Prevention Center respects</a:t>
            </a:r>
          </a:p>
          <a:p>
            <a:r>
              <a:rPr lang="en-US" baseline="0" dirty="0" smtClean="0"/>
              <a:t>-for this interview, such pattern of social involvement is expected to make a difference on how falling incidents among the elderly are supposed to be prevented </a:t>
            </a:r>
            <a:endParaRPr lang="en-US" dirty="0"/>
          </a:p>
        </p:txBody>
      </p:sp>
      <p:sp>
        <p:nvSpPr>
          <p:cNvPr id="4" name="Slide Number Placeholder 3"/>
          <p:cNvSpPr>
            <a:spLocks noGrp="1"/>
          </p:cNvSpPr>
          <p:nvPr>
            <p:ph type="sldNum" sz="quarter" idx="10"/>
          </p:nvPr>
        </p:nvSpPr>
        <p:spPr/>
        <p:txBody>
          <a:bodyPr/>
          <a:lstStyle/>
          <a:p>
            <a:fld id="{7FFA0C24-ABD2-4971-90C5-61C0A78209F0}" type="slidenum">
              <a:rPr lang="en-US" smtClean="0"/>
              <a:t>4</a:t>
            </a:fld>
            <a:endParaRPr lang="en-US"/>
          </a:p>
        </p:txBody>
      </p:sp>
    </p:spTree>
    <p:extLst>
      <p:ext uri="{BB962C8B-B14F-4D97-AF65-F5344CB8AC3E}">
        <p14:creationId xmlns:p14="http://schemas.microsoft.com/office/powerpoint/2010/main" val="3840039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theories of improving the resolution presented for the problem are expected to create a more valuable application of the information received from the interviewee </a:t>
            </a:r>
            <a:endParaRPr lang="en-US" dirty="0"/>
          </a:p>
        </p:txBody>
      </p:sp>
      <p:sp>
        <p:nvSpPr>
          <p:cNvPr id="4" name="Slide Number Placeholder 3"/>
          <p:cNvSpPr>
            <a:spLocks noGrp="1"/>
          </p:cNvSpPr>
          <p:nvPr>
            <p:ph type="sldNum" sz="quarter" idx="10"/>
          </p:nvPr>
        </p:nvSpPr>
        <p:spPr/>
        <p:txBody>
          <a:bodyPr/>
          <a:lstStyle/>
          <a:p>
            <a:fld id="{7FFA0C24-ABD2-4971-90C5-61C0A78209F0}" type="slidenum">
              <a:rPr lang="en-US" smtClean="0"/>
              <a:t>5</a:t>
            </a:fld>
            <a:endParaRPr lang="en-US"/>
          </a:p>
        </p:txBody>
      </p:sp>
    </p:spTree>
    <p:extLst>
      <p:ext uri="{BB962C8B-B14F-4D97-AF65-F5344CB8AC3E}">
        <p14:creationId xmlns:p14="http://schemas.microsoft.com/office/powerpoint/2010/main" val="38400393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handout is one that</a:t>
            </a:r>
            <a:r>
              <a:rPr lang="en-US" baseline="0" dirty="0" smtClean="0"/>
              <a:t> the institution uses to provide families, caregivers and other members of the society the information they need to understand the situation of the elderly individuals and what likely are the reasons for falling that ought to be prevented accordingly. </a:t>
            </a:r>
            <a:endParaRPr lang="en-US" dirty="0"/>
          </a:p>
        </p:txBody>
      </p:sp>
      <p:sp>
        <p:nvSpPr>
          <p:cNvPr id="4" name="Slide Number Placeholder 3"/>
          <p:cNvSpPr>
            <a:spLocks noGrp="1"/>
          </p:cNvSpPr>
          <p:nvPr>
            <p:ph type="sldNum" sz="quarter" idx="10"/>
          </p:nvPr>
        </p:nvSpPr>
        <p:spPr/>
        <p:txBody>
          <a:bodyPr/>
          <a:lstStyle/>
          <a:p>
            <a:fld id="{7FFA0C24-ABD2-4971-90C5-61C0A78209F0}" type="slidenum">
              <a:rPr lang="en-US" smtClean="0"/>
              <a:t>6</a:t>
            </a:fld>
            <a:endParaRPr lang="en-US"/>
          </a:p>
        </p:txBody>
      </p:sp>
    </p:spTree>
    <p:extLst>
      <p:ext uri="{BB962C8B-B14F-4D97-AF65-F5344CB8AC3E}">
        <p14:creationId xmlns:p14="http://schemas.microsoft.com/office/powerpoint/2010/main" val="38400393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Mrs Lee indicates the gravity of the issue. This can be felt in the</a:t>
            </a:r>
            <a:r>
              <a:rPr lang="en-GB" baseline="0" dirty="0" smtClean="0"/>
              <a:t> tone of her voice. She says, “… this is an issue that affects society more than people realize it and they have to know how bad the situation is. Old age is a time when most people are particularly vulnerable to falling. We need to recognize that this is a problem in the modern day world….”</a:t>
            </a:r>
          </a:p>
          <a:p>
            <a:endParaRPr lang="en-GB" baseline="0" dirty="0" smtClean="0"/>
          </a:p>
          <a:p>
            <a:r>
              <a:rPr lang="en-GB" baseline="0" dirty="0" smtClean="0"/>
              <a:t>Mrs Lee believes that support groups are the best way to get one’s voice heard. She says, “Collectively, people tend to have a bigger impact that individually. This is the foundation for tackling the problem on the community level …”</a:t>
            </a:r>
          </a:p>
          <a:p>
            <a:endParaRPr lang="en-GB" baseline="0" dirty="0" smtClean="0"/>
          </a:p>
          <a:p>
            <a:r>
              <a:rPr lang="en-GB" baseline="0" dirty="0" smtClean="0"/>
              <a:t>She indicates that a proposal to lobby support to develop social policy to help solve the problem. She said, “I would take it into consideration. However, you have a better chance going through the support and interest groups. They tend to have a larger audience.</a:t>
            </a:r>
            <a:endParaRPr lang="en-US" dirty="0"/>
          </a:p>
        </p:txBody>
      </p:sp>
      <p:sp>
        <p:nvSpPr>
          <p:cNvPr id="4" name="Slide Number Placeholder 3"/>
          <p:cNvSpPr>
            <a:spLocks noGrp="1"/>
          </p:cNvSpPr>
          <p:nvPr>
            <p:ph type="sldNum" sz="quarter" idx="10"/>
          </p:nvPr>
        </p:nvSpPr>
        <p:spPr/>
        <p:txBody>
          <a:bodyPr/>
          <a:lstStyle/>
          <a:p>
            <a:fld id="{7FFA0C24-ABD2-4971-90C5-61C0A78209F0}" type="slidenum">
              <a:rPr lang="en-US" smtClean="0"/>
              <a:t>7</a:t>
            </a:fld>
            <a:endParaRPr lang="en-US"/>
          </a:p>
        </p:txBody>
      </p:sp>
    </p:spTree>
    <p:extLst>
      <p:ext uri="{BB962C8B-B14F-4D97-AF65-F5344CB8AC3E}">
        <p14:creationId xmlns:p14="http://schemas.microsoft.com/office/powerpoint/2010/main" val="3840039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She says</a:t>
            </a:r>
            <a:r>
              <a:rPr lang="en-GB" baseline="0" dirty="0" smtClean="0"/>
              <a:t> she has been in contact with some of the support groups within California. She mentions the Fall Prevention Centre, which is made up of 6 distinct institutions working together for a single cause. “… this is the largest collection of support and interest groups within the state of California. They also have considerable bargaining power and they have a voice. Working with them would help you reach your goal…..”</a:t>
            </a:r>
          </a:p>
          <a:p>
            <a:endParaRPr lang="en-GB" baseline="0" dirty="0" smtClean="0"/>
          </a:p>
          <a:p>
            <a:r>
              <a:rPr lang="en-GB" baseline="0" dirty="0" smtClean="0"/>
              <a:t>She also highlights the </a:t>
            </a:r>
            <a:r>
              <a:rPr lang="en-GB" baseline="0" dirty="0" err="1" smtClean="0"/>
              <a:t>vVisting</a:t>
            </a:r>
            <a:r>
              <a:rPr lang="en-GB" baseline="0" dirty="0" smtClean="0"/>
              <a:t> Nurses Services. She says this is the best source for information pertaining to research on the area and the condition foo the problems within the state.</a:t>
            </a:r>
          </a:p>
          <a:p>
            <a:r>
              <a:rPr lang="en-GB" baseline="0" dirty="0" smtClean="0"/>
              <a:t>Her tools of choice are workshops and small taskforce meetings. She has managed to help independently organized workshops and attend small taskforce meetings regarding the issue. These workshops provides her with an opportunity to hear the concerns of support groups. </a:t>
            </a:r>
          </a:p>
          <a:p>
            <a:endParaRPr lang="en-US" dirty="0"/>
          </a:p>
        </p:txBody>
      </p:sp>
      <p:sp>
        <p:nvSpPr>
          <p:cNvPr id="4" name="Slide Number Placeholder 3"/>
          <p:cNvSpPr>
            <a:spLocks noGrp="1"/>
          </p:cNvSpPr>
          <p:nvPr>
            <p:ph type="sldNum" sz="quarter" idx="10"/>
          </p:nvPr>
        </p:nvSpPr>
        <p:spPr/>
        <p:txBody>
          <a:bodyPr/>
          <a:lstStyle/>
          <a:p>
            <a:fld id="{7FFA0C24-ABD2-4971-90C5-61C0A78209F0}" type="slidenum">
              <a:rPr lang="en-US" smtClean="0"/>
              <a:t>8</a:t>
            </a:fld>
            <a:endParaRPr lang="en-US"/>
          </a:p>
        </p:txBody>
      </p:sp>
    </p:spTree>
    <p:extLst>
      <p:ext uri="{BB962C8B-B14F-4D97-AF65-F5344CB8AC3E}">
        <p14:creationId xmlns:p14="http://schemas.microsoft.com/office/powerpoint/2010/main" val="38400393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Mrs.</a:t>
            </a:r>
            <a:r>
              <a:rPr lang="en-US" baseline="0" dirty="0" smtClean="0"/>
              <a:t> Lee noted that community involvement is not adequate enough to meet the challenge the county faces with regards to the issue of preventing falls in the elderly. She underlines the fact that there is considerable need for further community involvement.</a:t>
            </a:r>
          </a:p>
          <a:p>
            <a:r>
              <a:rPr lang="en-US" baseline="0" dirty="0" smtClean="0"/>
              <a:t>There are very few avenues through which the community can be involved. There is need to increase these avenues. Mrs. Lee highlighted three areas that are lacking in terms of the ability to effectively raise awareness. One of the most prominent is society’s response to the issue. Most individuals who are responsive to awareness programs reside with an elderly person at least 55 years and above. Most people prefer to place the elderly is elderly homes. As such, the community is considerably unresponsive to awareness efforts.</a:t>
            </a:r>
          </a:p>
          <a:p>
            <a:r>
              <a:rPr lang="en-US" baseline="0" dirty="0" smtClean="0"/>
              <a:t>She believed that community involvement is less than the required level as the issue seriously affects society.</a:t>
            </a:r>
            <a:endParaRPr lang="en-US" dirty="0"/>
          </a:p>
        </p:txBody>
      </p:sp>
      <p:sp>
        <p:nvSpPr>
          <p:cNvPr id="4" name="Slide Number Placeholder 3"/>
          <p:cNvSpPr>
            <a:spLocks noGrp="1"/>
          </p:cNvSpPr>
          <p:nvPr>
            <p:ph type="sldNum" sz="quarter" idx="10"/>
          </p:nvPr>
        </p:nvSpPr>
        <p:spPr/>
        <p:txBody>
          <a:bodyPr/>
          <a:lstStyle/>
          <a:p>
            <a:fld id="{7FFA0C24-ABD2-4971-90C5-61C0A78209F0}" type="slidenum">
              <a:rPr lang="en-US" smtClean="0"/>
              <a:t>9</a:t>
            </a:fld>
            <a:endParaRPr lang="en-US"/>
          </a:p>
        </p:txBody>
      </p:sp>
    </p:spTree>
    <p:extLst>
      <p:ext uri="{BB962C8B-B14F-4D97-AF65-F5344CB8AC3E}">
        <p14:creationId xmlns:p14="http://schemas.microsoft.com/office/powerpoint/2010/main" val="3840039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0CDBCC1-426E-4043-A418-F6EF408F0498}" type="datetimeFigureOut">
              <a:rPr lang="en-US" smtClean="0"/>
              <a:t>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E462DF-5ED7-4724-8F68-56EF0B875737}" type="slidenum">
              <a:rPr lang="en-US" smtClean="0"/>
              <a:t>‹#›</a:t>
            </a:fld>
            <a:endParaRPr lang="en-US"/>
          </a:p>
        </p:txBody>
      </p:sp>
    </p:spTree>
    <p:extLst>
      <p:ext uri="{BB962C8B-B14F-4D97-AF65-F5344CB8AC3E}">
        <p14:creationId xmlns:p14="http://schemas.microsoft.com/office/powerpoint/2010/main" val="210628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CDBCC1-426E-4043-A418-F6EF408F0498}" type="datetimeFigureOut">
              <a:rPr lang="en-US" smtClean="0"/>
              <a:t>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E462DF-5ED7-4724-8F68-56EF0B875737}" type="slidenum">
              <a:rPr lang="en-US" smtClean="0"/>
              <a:t>‹#›</a:t>
            </a:fld>
            <a:endParaRPr lang="en-US"/>
          </a:p>
        </p:txBody>
      </p:sp>
    </p:spTree>
    <p:extLst>
      <p:ext uri="{BB962C8B-B14F-4D97-AF65-F5344CB8AC3E}">
        <p14:creationId xmlns:p14="http://schemas.microsoft.com/office/powerpoint/2010/main" val="2405381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CDBCC1-426E-4043-A418-F6EF408F0498}" type="datetimeFigureOut">
              <a:rPr lang="en-US" smtClean="0"/>
              <a:t>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E462DF-5ED7-4724-8F68-56EF0B875737}" type="slidenum">
              <a:rPr lang="en-US" smtClean="0"/>
              <a:t>‹#›</a:t>
            </a:fld>
            <a:endParaRPr lang="en-US"/>
          </a:p>
        </p:txBody>
      </p:sp>
    </p:spTree>
    <p:extLst>
      <p:ext uri="{BB962C8B-B14F-4D97-AF65-F5344CB8AC3E}">
        <p14:creationId xmlns:p14="http://schemas.microsoft.com/office/powerpoint/2010/main" val="2710876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CDBCC1-426E-4043-A418-F6EF408F0498}" type="datetimeFigureOut">
              <a:rPr lang="en-US" smtClean="0"/>
              <a:t>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E462DF-5ED7-4724-8F68-56EF0B875737}" type="slidenum">
              <a:rPr lang="en-US" smtClean="0"/>
              <a:t>‹#›</a:t>
            </a:fld>
            <a:endParaRPr lang="en-US"/>
          </a:p>
        </p:txBody>
      </p:sp>
    </p:spTree>
    <p:extLst>
      <p:ext uri="{BB962C8B-B14F-4D97-AF65-F5344CB8AC3E}">
        <p14:creationId xmlns:p14="http://schemas.microsoft.com/office/powerpoint/2010/main" val="1551569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CDBCC1-426E-4043-A418-F6EF408F0498}" type="datetimeFigureOut">
              <a:rPr lang="en-US" smtClean="0"/>
              <a:t>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E462DF-5ED7-4724-8F68-56EF0B875737}" type="slidenum">
              <a:rPr lang="en-US" smtClean="0"/>
              <a:t>‹#›</a:t>
            </a:fld>
            <a:endParaRPr lang="en-US"/>
          </a:p>
        </p:txBody>
      </p:sp>
    </p:spTree>
    <p:extLst>
      <p:ext uri="{BB962C8B-B14F-4D97-AF65-F5344CB8AC3E}">
        <p14:creationId xmlns:p14="http://schemas.microsoft.com/office/powerpoint/2010/main" val="903283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0CDBCC1-426E-4043-A418-F6EF408F0498}" type="datetimeFigureOut">
              <a:rPr lang="en-US" smtClean="0"/>
              <a:t>12/9/2015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E462DF-5ED7-4724-8F68-56EF0B875737}" type="slidenum">
              <a:rPr lang="en-US" smtClean="0"/>
              <a:t>‹#›</a:t>
            </a:fld>
            <a:endParaRPr lang="en-US"/>
          </a:p>
        </p:txBody>
      </p:sp>
    </p:spTree>
    <p:extLst>
      <p:ext uri="{BB962C8B-B14F-4D97-AF65-F5344CB8AC3E}">
        <p14:creationId xmlns:p14="http://schemas.microsoft.com/office/powerpoint/2010/main" val="2258053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0CDBCC1-426E-4043-A418-F6EF408F0498}" type="datetimeFigureOut">
              <a:rPr lang="en-US" smtClean="0"/>
              <a:t>12/9/2015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E462DF-5ED7-4724-8F68-56EF0B875737}" type="slidenum">
              <a:rPr lang="en-US" smtClean="0"/>
              <a:t>‹#›</a:t>
            </a:fld>
            <a:endParaRPr lang="en-US"/>
          </a:p>
        </p:txBody>
      </p:sp>
    </p:spTree>
    <p:extLst>
      <p:ext uri="{BB962C8B-B14F-4D97-AF65-F5344CB8AC3E}">
        <p14:creationId xmlns:p14="http://schemas.microsoft.com/office/powerpoint/2010/main" val="3283742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0CDBCC1-426E-4043-A418-F6EF408F0498}" type="datetimeFigureOut">
              <a:rPr lang="en-US" smtClean="0"/>
              <a:t>12/9/2015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E462DF-5ED7-4724-8F68-56EF0B875737}" type="slidenum">
              <a:rPr lang="en-US" smtClean="0"/>
              <a:t>‹#›</a:t>
            </a:fld>
            <a:endParaRPr lang="en-US"/>
          </a:p>
        </p:txBody>
      </p:sp>
    </p:spTree>
    <p:extLst>
      <p:ext uri="{BB962C8B-B14F-4D97-AF65-F5344CB8AC3E}">
        <p14:creationId xmlns:p14="http://schemas.microsoft.com/office/powerpoint/2010/main" val="1445772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CDBCC1-426E-4043-A418-F6EF408F0498}" type="datetimeFigureOut">
              <a:rPr lang="en-US" smtClean="0"/>
              <a:t>12/9/2015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E462DF-5ED7-4724-8F68-56EF0B875737}" type="slidenum">
              <a:rPr lang="en-US" smtClean="0"/>
              <a:t>‹#›</a:t>
            </a:fld>
            <a:endParaRPr lang="en-US"/>
          </a:p>
        </p:txBody>
      </p:sp>
    </p:spTree>
    <p:extLst>
      <p:ext uri="{BB962C8B-B14F-4D97-AF65-F5344CB8AC3E}">
        <p14:creationId xmlns:p14="http://schemas.microsoft.com/office/powerpoint/2010/main" val="1036848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CDBCC1-426E-4043-A418-F6EF408F0498}" type="datetimeFigureOut">
              <a:rPr lang="en-US" smtClean="0"/>
              <a:t>12/9/2015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E462DF-5ED7-4724-8F68-56EF0B875737}" type="slidenum">
              <a:rPr lang="en-US" smtClean="0"/>
              <a:t>‹#›</a:t>
            </a:fld>
            <a:endParaRPr lang="en-US"/>
          </a:p>
        </p:txBody>
      </p:sp>
    </p:spTree>
    <p:extLst>
      <p:ext uri="{BB962C8B-B14F-4D97-AF65-F5344CB8AC3E}">
        <p14:creationId xmlns:p14="http://schemas.microsoft.com/office/powerpoint/2010/main" val="3691222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CDBCC1-426E-4043-A418-F6EF408F0498}" type="datetimeFigureOut">
              <a:rPr lang="en-US" smtClean="0"/>
              <a:t>12/9/2015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E462DF-5ED7-4724-8F68-56EF0B875737}" type="slidenum">
              <a:rPr lang="en-US" smtClean="0"/>
              <a:t>‹#›</a:t>
            </a:fld>
            <a:endParaRPr lang="en-US"/>
          </a:p>
        </p:txBody>
      </p:sp>
    </p:spTree>
    <p:extLst>
      <p:ext uri="{BB962C8B-B14F-4D97-AF65-F5344CB8AC3E}">
        <p14:creationId xmlns:p14="http://schemas.microsoft.com/office/powerpoint/2010/main" val="1015502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CDBCC1-426E-4043-A418-F6EF408F0498}" type="datetimeFigureOut">
              <a:rPr lang="en-US" smtClean="0"/>
              <a:t>12/9/2015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E462DF-5ED7-4724-8F68-56EF0B875737}" type="slidenum">
              <a:rPr lang="en-US" smtClean="0"/>
              <a:t>‹#›</a:t>
            </a:fld>
            <a:endParaRPr lang="en-US"/>
          </a:p>
        </p:txBody>
      </p:sp>
    </p:spTree>
    <p:extLst>
      <p:ext uri="{BB962C8B-B14F-4D97-AF65-F5344CB8AC3E}">
        <p14:creationId xmlns:p14="http://schemas.microsoft.com/office/powerpoint/2010/main" val="40049847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6.jpeg"/><Relationship Id="rId7" Type="http://schemas.openxmlformats.org/officeDocument/2006/relationships/diagramQuickStyle" Target="../diagrams/quickStyle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8.jpeg"/><Relationship Id="rId9" Type="http://schemas.microsoft.com/office/2007/relationships/diagramDrawing" Target="../diagrams/drawing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8.jpe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8.jpe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10.jpeg"/><Relationship Id="rId7" Type="http://schemas.openxmlformats.org/officeDocument/2006/relationships/diagramLayout" Target="../diagrams/layout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Data" Target="../diagrams/data3.xml"/><Relationship Id="rId5" Type="http://schemas.openxmlformats.org/officeDocument/2006/relationships/image" Target="../media/image8.jpeg"/><Relationship Id="rId10" Type="http://schemas.microsoft.com/office/2007/relationships/diagramDrawing" Target="../diagrams/drawing3.xml"/><Relationship Id="rId4" Type="http://schemas.microsoft.com/office/2007/relationships/hdphoto" Target="../media/hdphoto1.wdp"/><Relationship Id="rId9" Type="http://schemas.openxmlformats.org/officeDocument/2006/relationships/diagramColors" Target="../diagrams/colors3.xml"/></Relationships>
</file>

<file path=ppt/slides/_rels/slide14.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image" Target="../media/image10.jpeg"/><Relationship Id="rId7" Type="http://schemas.openxmlformats.org/officeDocument/2006/relationships/diagramLayout" Target="../diagrams/layout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Data" Target="../diagrams/data4.xml"/><Relationship Id="rId5" Type="http://schemas.openxmlformats.org/officeDocument/2006/relationships/image" Target="../media/image8.jpeg"/><Relationship Id="rId10" Type="http://schemas.microsoft.com/office/2007/relationships/diagramDrawing" Target="../diagrams/drawing4.xml"/><Relationship Id="rId4" Type="http://schemas.microsoft.com/office/2007/relationships/hdphoto" Target="../media/hdphoto1.wdp"/><Relationship Id="rId9" Type="http://schemas.openxmlformats.org/officeDocument/2006/relationships/diagramColors" Target="../diagrams/colors4.xml"/></Relationships>
</file>

<file path=ppt/slides/_rels/slide15.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openxmlformats.org/officeDocument/2006/relationships/image" Target="../media/image10.jpeg"/><Relationship Id="rId7" Type="http://schemas.openxmlformats.org/officeDocument/2006/relationships/diagramLayout" Target="../diagrams/layout5.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Data" Target="../diagrams/data5.xml"/><Relationship Id="rId5" Type="http://schemas.openxmlformats.org/officeDocument/2006/relationships/image" Target="../media/image8.jpeg"/><Relationship Id="rId10" Type="http://schemas.microsoft.com/office/2007/relationships/diagramDrawing" Target="../diagrams/drawing5.xml"/><Relationship Id="rId4" Type="http://schemas.microsoft.com/office/2007/relationships/hdphoto" Target="../media/hdphoto1.wdp"/><Relationship Id="rId9" Type="http://schemas.openxmlformats.org/officeDocument/2006/relationships/diagramColors" Target="../diagrams/colors5.xml"/></Relationships>
</file>

<file path=ppt/slides/_rels/slide16.xml.rels><?xml version="1.0" encoding="UTF-8" standalone="yes"?>
<Relationships xmlns="http://schemas.openxmlformats.org/package/2006/relationships"><Relationship Id="rId8" Type="http://schemas.openxmlformats.org/officeDocument/2006/relationships/diagramQuickStyle" Target="../diagrams/quickStyle6.xml"/><Relationship Id="rId3" Type="http://schemas.openxmlformats.org/officeDocument/2006/relationships/image" Target="../media/image10.jpeg"/><Relationship Id="rId7" Type="http://schemas.openxmlformats.org/officeDocument/2006/relationships/diagramLayout" Target="../diagrams/layout6.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Data" Target="../diagrams/data6.xml"/><Relationship Id="rId5" Type="http://schemas.openxmlformats.org/officeDocument/2006/relationships/image" Target="../media/image8.jpeg"/><Relationship Id="rId10" Type="http://schemas.microsoft.com/office/2007/relationships/diagramDrawing" Target="../diagrams/drawing6.xml"/><Relationship Id="rId4" Type="http://schemas.microsoft.com/office/2007/relationships/hdphoto" Target="../media/hdphoto1.wdp"/><Relationship Id="rId9" Type="http://schemas.openxmlformats.org/officeDocument/2006/relationships/diagramColors" Target="../diagrams/colors6.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hyperlink" Target="https://www.ncoa.org/wp-content/uploads/State-Fall-Prevention-Legislative-and-Policy-Initiatives.pdf"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www.cdc.gov/homeandrecreationalsafety/falls/adultfalls.html" TargetMode="External"/><Relationship Id="rId5" Type="http://schemas.openxmlformats.org/officeDocument/2006/relationships/image" Target="../media/image8.jpe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9.gif"/><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6.jpeg"/><Relationship Id="rId7" Type="http://schemas.openxmlformats.org/officeDocument/2006/relationships/diagramQuickStyle" Target="../diagrams/quickStyle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8.jpeg"/><Relationship Id="rId9" Type="http://schemas.microsoft.com/office/2007/relationships/diagramDrawing" Target="../diagrams/drawin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905000"/>
            <a:ext cx="7772400" cy="1470025"/>
          </a:xfrm>
        </p:spPr>
        <p:txBody>
          <a:bodyPr/>
          <a:lstStyle/>
          <a:p>
            <a:pPr algn="r"/>
            <a:r>
              <a:rPr lang="en-US" dirty="0" smtClean="0"/>
              <a:t>Interview with a </a:t>
            </a:r>
            <a:br>
              <a:rPr lang="en-US" dirty="0" smtClean="0"/>
            </a:br>
            <a:r>
              <a:rPr lang="en-US" dirty="0" smtClean="0"/>
              <a:t>Healthcare Policymaker </a:t>
            </a:r>
            <a:endParaRPr lang="en-US" dirty="0"/>
          </a:p>
        </p:txBody>
      </p:sp>
      <p:sp>
        <p:nvSpPr>
          <p:cNvPr id="3" name="Subtitle 2"/>
          <p:cNvSpPr>
            <a:spLocks noGrp="1"/>
          </p:cNvSpPr>
          <p:nvPr>
            <p:ph type="subTitle" idx="1"/>
          </p:nvPr>
        </p:nvSpPr>
        <p:spPr>
          <a:xfrm>
            <a:off x="2971800" y="3429000"/>
            <a:ext cx="6019800" cy="990600"/>
          </a:xfrm>
        </p:spPr>
        <p:txBody>
          <a:bodyPr>
            <a:normAutofit/>
          </a:bodyPr>
          <a:lstStyle/>
          <a:p>
            <a:r>
              <a:rPr lang="en-US" sz="2400" b="1" i="1" dirty="0" smtClean="0">
                <a:solidFill>
                  <a:srgbClr val="0070C0"/>
                </a:solidFill>
              </a:rPr>
              <a:t>Understanding how elderly patients could be helped with fall prevention issues </a:t>
            </a:r>
            <a:endParaRPr lang="en-US" sz="2400" b="1" i="1" dirty="0">
              <a:solidFill>
                <a:srgbClr val="0070C0"/>
              </a:solidFill>
            </a:endParaRPr>
          </a:p>
        </p:txBody>
      </p:sp>
      <p:pic>
        <p:nvPicPr>
          <p:cNvPr id="1026" name="Picture 2" descr="http://cdn-ibs2.htdt.net/sites/default/files/Nurse%20helping%20senior%20in%20hospit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57200"/>
            <a:ext cx="3124200" cy="5334000"/>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97886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http://www.vectorbg.net/wp-content/uploads/2012/03/blue-wave-background.jp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27122" y="50482"/>
            <a:ext cx="9171122" cy="6807518"/>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Image result for nature backgroun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QTEhUUExQWFhUXGSAbGBgYGBscHRscGxsbGxkcHyEYISggHh8lIBseIjEhJikrLi4uHCAzODMsNygtLisBCgoKDg0OGxAQGywkICYxLywsLC80NCwsLC8sLDQsLDQ0LCwsLCwsLDQsLCwsLCw0LCwsLCwsLCwsLCwsLCwsLP/AABEIAKgBLAMBIgACEQEDEQH/xAAbAAACAwEBAQAAAAAAAAAAAAAEBQIDBgAHAf/EAD4QAAIBAgQFAQYGAQMDBAIDAAECEQMhABIxQQQFIlFhcQYTMoGRoRRCscHR8CMz4fEHUmJygpLSJEMVosL/xAAaAQADAQEBAQAAAAAAAAAAAAABAgMEAAUG/8QAMBEAAgICAQIFAQgCAwEAAAAAAAECEQMhMRJBBCJRYfAyEyNxgZGhseHB0QUzQhT/2gAMAwEAAhEDEQA/APIuHEvlYkAj001+l8W+4YqWFNoUXbMIMtG/kxA8YGQ9UgiRcfLa+CSwIKsSGPlt7xAMAYzy0aFspDWMiI1t8v76YraCf5nDLguF96yjM41BkK8EWMAkEwGFrntOyQtM+uGjsEtFhot6g9sTBEX1/s4pDnvg7hKYZG1zzYyI0No1kmL9vXBelsWKt6LeWZSwn9JgwY+8Yt9pSM1M2uD+ojABkeDtG/fT+iMdx3Eu+RXiUEeT5Pf13xPo+8UinXUHE1Ps/wAOavCsIJCggGRAMnKTeYmbxtjOc14pqj5Z6U6VjcAmD5MYd8koNToe/RhORsynQBZDRtOW8H/lBwFKWJIEAE+BAnEcSqc5fPcpkk3GMRj7Pcrz1GLKSFAiI+IiR9BJ+XyxpqPBPJyo5g6GASoA0O8Cbf8AGIez9NKNEZqdmkuWEDMDIKnuMqwfGHfC8UsFwTkdTJp5s3TEiy2YwCRYm4i1sHiM8nN618/s2YcajD3EVE6HIZ1Bg5fhkmTIFwRBN8s9sDc0rZCyAAlmUKSxhXDKWXcAQZkRAPmCPxZq0qSVErMBVZjlACgNY6ISAbzBA8CxxV7Pkfi6T1C9TexhswBCgHYghWzSIjW2Lwx1c+Uv8Ep5W10j3heXmWTKrmC5LlQSGhWAUnpALTE2DpN7YziZmqaAgeJ32PbzpjX+13GZikoFqqCsWcCmVUNosFR0i5YSxjSyr2c4IOt3/wAhIhCJkTufqY0Jy6zGDCbUXKar2Eat0mXLUILUw4ZZswmDfaPIHaPXBvuHsQoKhSLTILyRpBEtt++COZ0qCszUlCK5KKRJ/wBMdbAMQmYsGGukEajAysGDVGgIxEBtDaQANriQQdotAJxyd+ZKka4S1T5ICqVKZQ06zmOmmbWwY21A9YOKuYcz98x92p6lRakdS2KiTqItv3OmuGHC8PQnrDSWs4eRbYwL2K/ICBAjCmpSZKs0nZjmNh8UAypOWwDXtM2PfDQUG77izbIcHwXu3/yrvBuDEHbs1pBsbg4tqqKRVc02JBdbkC+U6xYyBe2IUuZVHkZRMH4VUHSO14m3rbC+twzVagWSzselJPTYkXa0RPynvilNy87pAtRXlQXU5llPTJN9Ldo+Xi2GXsdzLNVyEtnYkhcxg6lvSB8/PYbgvZtjBqOIOuUMTIF4BAkREG+ptbDzlXLvduU4f3Kk/nZizZQd0i2YXMECWixjGbPPD0OK59R4/aNpsb06Y92pZs0Dq6bEX+KTGs948RjqHENSViOnMfhVRBJMgtLagJHVHYbA0iqKAYlWqR8KiwtmaSCY1EWBP1GEA5x+IqKPfkLUGVaSsSwkqpztDBVJa9wYiAN8mLFKdtcFZzUdMMXmb8O1SrUmu+YpQpoHE01I6TAgEq0gkSfd+gw9/F+8LZSRlaIEEwIP5o+GdL62O5yTcsqMazI7ZqbUnUqQzNnyIalyBlAVsp2AnDbh+WVawValdfeqIViSGqUyCU6UMABxEyZvpAm2aGN1bV9/09PT97b/ACnCTXYQf9XMn/4rJcH3lwxYapa5NxcWt9MZrk/MaNGmSFPvSt2m+vwjssRfUmdonS/9UeBalS4cVCc2d/NgANRC7DQCd8edg3x6/gscZ+FjF8b/AJZgzZHDM5L5o2PIOcZ6rFiAqRkXKLzK3G9jPb6DGh4XnlSmhSnq8ksSQROwggRGg9SLsYyfstbNoDIIMXttfYyL+muGvMlptANRiC85hACgWmBqdoAGpxHLFLK1HXY0425Y05b7n1+Jp1KudmzXOZEDEg7RYyT6/PAvFlsxAFQNF1AYkAqQZ9QT/tgk5c000YdUKCdCdPhXU3PcQMWVOIMs5MTMmBIVZgAaBpMfTTCqovQztrZluH5dVYwqGSe2l4k+O+Nly32WoqUYkuVaSxkK0dl8ev10wJyWjB0YZgCBq0k6W07zcm42w4qcQMoUfBeI3JJLE+ZJvrifivEZJPpi6/AbB4eC2yvjuHKAvTCkEmA1omZuZsD4NsKX4KpJNOqqK18rCYsBa2lraHDHia6GmwCyEPTJJEi1yxmfOLGziLA28YhCcor/AGaHFSPNwZMW/wCJFo3wVUZSpmfeGI0AgengR3nzgehGYTa4M6wPnrrg16yEEj3jZYy2DKskSX1JOt4G2PflyeHHgoTMMpGYSxAeWAM2/wBzgBhcgaTbDSjUzdBBgSbECTck6dtv/V3wHxNL3bkQdiJ7f39MGL3QJR7gwF74N4OM0DdSL3vGo82+WBonB3KnFN5LFVIIMbg7HwY0wZ8AhyfCSOkjt+vnbAvGtLk9419AP2xdSrFiBAgm3i+npj5zDh8raW7+b/Px8jhY6expO0aN+ISny1Iem1SqGXJMsozkEwLLaNSSSBFrEP2bow4JBIJgAZTJ1uGIBFtJExGABxuajTpRZGZjFrHS+mrNqLY0vsty1qoXKwUzaQTJIsRsIib2uMZctY8cr7tl4eaS9kHq6MQoQ5SwlRGWNSoBmRImAYv9SOCdQDOZFSSuRB/jIUiSACYEA+JYz2O4H2dlglYKFmwFQZtJ3gD4rESpJg+c6atfhxUUx0sVVlAgnXMDrBBVhH/jbUYwuCmqXyzV19Ig452djWZqcuQWyEambRqN/wCcF8r4lqVRHpyWnKoyhgWaRlykGZ/t8dxlEA9YyqRZoaNp2GL+Xl6dWm0MrFgUkXMiBEwLg/fG1yXQZkvMXrxAqfiGqDNVqK8sY1IspzSQFgkReQvrgrlvGIvB0qQs+c52grkBqHKWb80rIEXFo+EyTzziKbJSygSRlmPzM1MSSfyiTE/vjP8ABV1CVkCqalRsqm0gGx21mDtvrOJR88b9/wCNDvysfct4mkanvK4psqqqIiqIUAyZXRYnICZNrTiNPmtI1Q1NaagtKsyEhdIGUMREzJPiIjCfiJpqt0IK5Sqkmcsk5j5JI6TqcC0Kczf4dT+g73jA+xi/Nft7DKbWjTvxJzALVX3aGzRljpJAAsSl8s6dWxwHzQ+8fNTADMoMKBqdpMSSddfBN4W/i2nNm2+FhptYDsDb52wW/MARamEMQGsJB1AB9d7/AFxP7NxdofqTVM6pwrBrkq30AiB6RobfbFdKoqMGLQQZkXYkH0gTfquRAOKnqgqFjTQg3ubzGto/pwDUXbU+s/K+KxhemCUq4NJy7mb1XK5qVJSyyzkEwbBeoy5iFAgjexvh2af4dxTUEQn57ogVei5NyN4zR2WTjC8vRvfUyMqnPlDPBUEdQJG8RpafrjR8HzFuJrLSq0WcBhvABGWGYo0uIUnKAD063MZs+Cnr6a2vnPz82hlvnk0fNeJhAWkZl68wIGViGY5kGQMJlQYBuJJtjOrWpU6StTqioSy/4CEzQoDGYCkAQZZpBgR2K3mLVKVZuHCPCMAKd3kGJIAgnNIYD8pI3Ehl7PKo4YP7oNlk1W1ZgJAUwCVAJExBhbThVhWLHfNv278fL/Puj19cqNB7LPlpl2ZKrGpmbK8kwD0DNBJVSAB3mB3a0K4nN1BssS+XTVmhdvI6bW3OMNxvCS3vOFysqkFKjOwGckHLLQxJJIltRMaW2VPhKKU7U/iaagYx1GFaQTqcx7ki5mcY/EY4p9V7f6r9y2OTejNf9V67tw9NDJAdXzdMDpZCIGhm87zjzDh6RZoFzj1D275PT/BPXosSoydOeVAZx1ATvnAg6eMeecs4hUJlZJGs6X2Fu2Pa/wCPlXh/Lv8AY8/xMU82zW8Bwp92BDB2UZyIK7hVUC4Im89+2B8r0zAVXXZhcAg+CYi4nf7kunx9NaSN7vNUCwWYlgTluMswwkgX76ExgKm4qN/kn3jXyoAIywBaIiNBOo10xnXU221o1WqSTCKVTKygDNuRPxEi8ADwPPbBPE8NBT3soHOXJTYWBA+IyIW94832M+QN7sVa2QqrdIc7aSLnS1yBe3zX8f7w56qZjFhABm8sRuL+O+J85KWvf3/wU/8ANmj4D3NNQuQEjQCCTcgXMG3++F1Th2UtkJy9mIkGbDqMkCZ+gnHzktZxTOaTFxmVMxnckeg+vri+hUWrEjLuFm5Hf9MZ6cJS7+vcsqlFdhcKdjlEakj/ALpN9L6322wCvFOZPv8ALeMrKCRFtvSfnhrxCCYXLBkxMls0D1xnyi0eh8p3GdHJjTZhGhtjZhqSf+rM+VuNf7FnLUZ6igCZIkFSRlW5kLeIE+k4Z1uDDSvv1Kqmaw6VJF0nuCoGvaw0xL2Z5RUqOGSm7KDkkAmXIJVRCnqZRaYiQScB8TwdSC5Vgt7mFJhihkEyWzAiNbfPHpyVuzzYOlQN+HZSYK2UGxBF9uk7/wB1GKOOql2kgWEW01J11MTFyTEXwQkwQEJBgkkE7kDWw1gfPvgBnMkf3vh48iS4PkRhhQTMJAMg3H8fXAmWRgrgajpJUA2uCJkHX++uBPjQYc7OpcKQ3wsADuCNRbXEudJLIdygkRpFot4gzbX5m5uNZmWYEAC1ukaADQbj54jzqscyQYBSYBO8g698Ti5dSseSjWgfhqMqdtPrI/3xvOS1vcwqhtJzC0EFVI0v+0DvjLcm4aVBIJgki+8TMdgAThrRUM0ZiASYZrQPlvG+Mviqmull8Hl2Mq/PnVjTqo1QCc1SnZiG6hmWzADMTlmBmgW1G9rqSPw1GvReULNTKxcNBN/PS2vcYuGZCcv+QDryGc+v5iNWAmRNpt4HrcZQIJYKSwtILZZN7G5InWRvfEI6knFcenf/AEUltPZnjTJyySVP9MfX74ecfxQq0KbuzF16WDEkjab72k+WPpivl3A5yMtzpHa9o7+uCuWcAk11qK4YBsjBgACAZRrGQSVETv6YvKUW99iaTSAqrM65kkimqsxiPhg5u8dJ07YW8NQJrFQJOYgRa5MA3jSd484dDg//AMV3+IKxQbFZEggwelizAiwJjXTFHKeEzFiTlDOig5ekS19O0gx2nDRkknQGm2rKOL4E5XaMoGu5BFhN51i+0jA9LhAtRkcwVYgkXuLSNj4PnGh5xTRgVUMWA6rQJAloBGh1XQwdAbYUUuFgtck7A76yMJGbpplHG3oqZVFmtmP5iwg5bEBekzp/zgj2d4Q11cFGcLOhWcxAgkn8ogC3zwy4fly1KLgKrFlkZiAQbSRNolltuAO0Y+exVH/GXBgyQbsI0IFh/tp2xOeX7uTXKoZQ869AKry2c0FjB0HSbSGBBk5pB328gCvhOBFQNDXVZGabgEzAW9iD9RjanlZzdSkg7aAmbMouQCI+IYmOSrTLVaLZSFJIqQVI/NmB238QfEZ//sSXJR4tmN5nyar7oSQL5lbN0kzYbyb2tabxIBUcRcKUYywJKiZUyVIPmPse1z6bzqvXrUAvuVzHpZ1YMASwUQoBYD4iT+URqdPO+JdqFZ0qBiy1GKCWX45B7NJtsCfGNPhcsskbdXvS2QypJiwMzMZkzIMkk6QLn5D0x6D7JcZRThlpsYeRKq4kk6mATewMdheMYCgwmRGsjLIEakdV/wB7b640XsxRKVlmmHnqVTAJyyvTmuReTHZdZw/jcanjp9ti+HlUh/xlOnwtZlPDipRqgLTyXYynWSBHZoy6AbTf7T5LWdTlqPRrq0o/vS5a7dLAEgKQNb7g2thv7UufwpNNQHp/5qeqiEEsOkXJBIABEkzoDinhXXjKRZgaZKgkq3UoHUbjqaLWI30EifIjkn0Rlx2be+ONN1tcmulbRl+f80p1eAq02phOJR1ByrtTKAlj2FwBf4bGMefJYzjR875bX4dWWo1GCgaKcHMraGfiiZsYvOM7TaCDAPg6fPH0HhMcYQajxdnnZ5NyVmq4Mqfw7EAoQWKqYgh4XS8AybgCdME8wqnVsgG4BuItBiNRF9d95wt4LiKjjOFIEFZAN/8AuuBbXQXG2LTSTO8qWJX4jMgCw1gkwAP5xmlCpb+bNUZ3HRVx/HowyCbaszHLJ1ufTbW18EqRUNNllAkZmtfMsZY+t4HjAxqU91O2wAFrxET++CafGUlUZA4YtqIMACQx0nUW3vgyVKopnRe7k0M3fOVUHpEWAsdCfJjS+L6tUZTFrQSxAgfmuf2m5HqEvF8wpKykywKmYFwW1INhNza0bYX1Ock0np5AZMqSTAC9huxNyTuTiC8NKVa+dysvERjezUvxiU/zLI6ioa9yAp77j6jCDm+erUzqVAIGpIPe4Ika6fzhZyziaiMXWoc5ESSZvEb62ET2GDaVCqZKsxky2/VvrBxeGBYpXZGWZ5VVD72B46tR4esyOEGeM15DlQoi8GxIAF+r0xb7QcI1astCmzO4AAVqoeZZy8MCTUcMQcozNbKIIy4K/wCmXLq9Sm3ugHmoQKZUBS+WmZNQiBCgkrewECTfWe0vslQ4eg2fhc7tDM6/6sIDdfcp7unlABY5VU5okkCaQi3lnNvSf5cfyRlJKEYpb/c8p4xH4Z2p9QZDDZssHTLAvteCTqO2M8xLOTuSfGuNC1JVZwAi3ZYUltIgAgsCt4Daki5GEIH13840Y6t0SyXqyVUQP73wby/iSoYm4ymJ2Jtb64Dca7f3+/bBFGnohNmi8dxPrgzpqmCDaei4VVbLIv3+Ufxgj2hoELQYxBQi3ggx9GGBvw8CAw76af74N4yoXoomuW+keLd7R9MStJpopTp2H+zL9BQXOVj5FoMfWfOm+HHBcnZoaorIhZVeVymZIMa6C59Zi10Hs1TvtdgJ/wDVrf0n743fHczatwyhqYJpn3aVOq2TLmhSTBKKA0WFtm6s+RW2Vi6SFj8Wqr7oMz0iZVST/jJuINiw1gE3AGhJwt55w9L/ABsgIYqc4Opv0trGlvEDDZOXMCqtALLKlmUSutiTBvaASdexOO5pyjK6oYDmJygkZTMWAxng6kVfBHk1L4MtO2+51Ug31nt2ww9peV1EP4hJXP01FtaRlBtaWAg+vk4v5RyyalPWZC5tAe0zsYxreZ8Gr0alMLBiREQWUzbvcYErUk0deqPMEqkUKqWu6GO4IYzbsVH19MVrwyCkuVzLAtUUjS9iL3t+/fB9fg9fP7Yv4rhwIQad4vEa6fbwcUaoBnGfKZYmGsT2mCrftvi3liklhCloJINhGpNr21xPjqAVoI6CI+vfWNJxZ7O0AgzujOAII7EE3872Eb3wJPy2Fc0W8BTyh1ytBuAGnLBDbgAm5Exp9cF+wvLjCs6gLmIIaReJmBe2nqdMLuM4j3R97SzFA4JlibG2pvpbKRIt64bew3EoEamo6cxOcLfQW9R2B3xDL1fZSa70OmupI1POKtRaeYA9UBX6XnWD8YJt9Re0Yo4Sm7wHXIVAH/iSYBYMwuPvr64pp8zLZKTZw12Jb8w+ERcdXSN46lIkzgCtxHunepT4kAMZFFwdVkOJUggT1Rb4jpM489wf0fH+l+/9Fk9WaUUGP+nknvmMyQTPSSYsZMWkWvjzDnPJSOMRWLVHZDUquCBMVGZ2liYCJa5npGmmNU1Di2ys+pGaYJgXUDQgb2jQnGS9s+Xs/FUaQ/yM6qOgGSWJsAYGYAeBa51bHreFhUqWtbMmaWt7E3A0Q9dlVehWJtJkA23kAgd9ybbaz2k5Sr8P7yioDUSXBpgywvIFswAuZnY2tOEi8B7ni69Ia03gQRoJJkraNNLY0FKiahakylyetm8A5gWsSWUwthAib3w/iJOOSLT4+MGNJwa9Rzy/mLCihcrUzUxnSQBBAEwRdZtJBJtin8aKS1noqhFQ/wCm5IAEGbX6QFbpAEncXOEBApVCU/yjMCpBY3AkA2CiCZi/g3wTR42mG6c3VlLSCTmMkySRbb0B9cYPsUnaWmartGf9peHalwtPrZs9QhizSTAJFzBN5JsIMYyQF8bH2x43PQppqFqE6kxIa1+wgH5bzjIAY9vwjf2e+bf8nm+IXno1nKaZXgvee7Q/5SBUkZh0rYWm0A66k9xgfi5kNUJEnU6zsLDUx9sMuRL7zl1SmVHRVzSSBFhJMxIE99J9QJT4l0zFlDAxMEwSJggj4TrqJ20N87+t/iXX0oBzFCwjMdSeoGJuPHrgOtUIkTffecG1XYgsyrkJgk3M62BMzI+IW/TAFXhwzxmnLNwCCfrp3vi8Eu5KTfYqYAiJBM+bRr64pNMjqbNGg2m8EE7b4kGCyLHb07/XDPh+Q1nGuVWhgPX0v9cUlOMPqdISMXPhWz5yblwzZ2yhLwJBOsCZvFiL64a12MiM4ttv52x95bySlT6jciRmcjUakDt9cMMtIf6lY0ybx0iRsepgfttjz8uZSna38/M34sTjCnoe/wDTaoDwOQ2ZqjsDkDFyEI1MBAFG5IlZvMYM5p7McbXpe9rINsi0yzEaQAlNIJIb4mIM5hABUBB7GcMV4BqqS9dn6KQywy5tSWIysAjj83SywOzXlnty6PxFDI6hs2cFwXNSmQvRBUAsbG5nKPM2ipfaSXKv1X7r5+BmbXRF9/wZned+zvEUS+cKzFCwVVc51CsSbLC2pizZWMg3m2N4Slm6mIRdCxntJ+EST49MezcLzmnxVGpQo5FrAoxJQfFDIxLtKM7GoUgqWMMSSIjxV6BXMGMMpKld5W36/vjVjVJojN27LEWVJKsQF/Kd/M7Y6ixkBdzEmBraT8/0xBakaTpGwsbH69/GGfI+W1q9cUaFItUgnIQDAi582M7nfbDMVEqtIqDMTqQdba+YxbwTwyz8LSptsdY+n1wZz7l3uFpFlVHh1dQY6kjL0N1KGBBzE9RzQBEssHUtheQde98QaosnY99mOFAqVFMkqDYWB6TlPrOg9Mez8t4RaIZ6RXrJHumOVCMkLIRertLEWI1I6vG+UdLBplqg1k2ysCSdzaPNtLY9W4fm5a1lCuVzswXNF7a3GbTtHzw58mSE1OHo9foVUFKNMQ8t9nar1Ka1WdQYYJJ6RmE2N4ltZBkXM4I9ruSvQrUizZgyhQRaAhgfYjGm5hWylUWTU6gjKRAnWRMgWzT4MjCr2n5h7xqKSHKK3Upn4shEnuIN/TTFcfS8fU+RHKXUl2O5Ly/MUXUyfuDjXpykKALkbmP2HnCT2VqnOoIH9B7Y2juMpJiwxpw4YyjbI5ckk6R5VzPlR94ABdmjwJMAYt4jkk8SiNABUiVIOkkk9tN/n41QytxNPwZsOwJx3O+HDcRw4ECc8RaDe9vIwksaqx1kfBgPaXkopB1On5WP5rAiI331Ov1zvBVRTpkH8xsL31O2t7EefXHovNfZOqxY07rlIOVoJsLQxIiw+mMp7O8r9572ArEFVXNoCSTOh7REXzWGMjjSdo0RmnwzIcz4hyjCIW2aBrt+Wx28Ww39h+HyioSBlgOc2mUNlM/l2mZ0Wb40PNfZhwCigEshkKbANMiASBEEwAI/RJ7Ej3dN3Ydso3B1B6TYayNZN9cI5qWJpa2hq8yfIy4zhKa8PSamoVoOQrMn3cjKNYkSIETMXwg4ClTTic1U9JYbsSSZyA6mdJB++7OjxDUqYVCLZwma9g5AUqCDBAMHzjOV60tnXKrZ1MKNCBCsJkfEoN52mcPiTt+n9izeje8SEpIDRNR6bORlqAxpmIClSuaQt4Bv8wi9vFdOI5dxIQ0/8jISgy/C6mDtmhmEwN9Ix6hy32ZRqYD0QhAjNJzGRrotxO831NrZ7/rFyNE5QoGYmg6HNcm492x++b1GNmPC7t8GaeVPXcx7UaR47is9RSffKVNjKFEMjqEgyIN9MOanJKLyQ7VFJ/0w0BAWMAXEi9j2nvIx3FVTXqrxL5ZqpTzDYlaarpcmCsE9wcafiitJZRzOSQwBJJJvAEC5IFjvtjzfFRfXcZf12NeJ+XaE/MeVKhzUAwJ/9+QNrmzDMribSdPMHC4cMFKllZlaQQdRGpiJBB28gYur8bUpIJBOssVF9ozXE63EGwvviulX94JUiQSQC3eA122iL23OxxSKmlt37jOuwu9seEy06TA9LMNyYOSbE6g5ifAIm+MrTF8aL2lpk0UaAFzKBuboxuYvpadjabxnEuYx6fhl93swZ/rPQfZCoEpEExLqTJ02m195+WBQtIMy0uokyCxt4jMYt3P7YhSpBOGeswMUsswQQQzZVMbmWntjuWMFObKSv5YE66G9hvf7iMYckXbka4NUkMKU1DlcDLlMrvls7FTG2W9ibmJOMkeIAYkARceIOpvg3nnEI9VqorHJmy0kcHMqgDsIAGmg1BOpwoNYuYuTr3I/oxow4qRLJlbZTSWaljYmxIEXNiewxtOU0adJFQ1JUg9UGC0kwo7GCZFrTOMkiOAWAJ8x/H764c8tp1TRDuzqEkF6hCiRJ92A3VJFiTYRbS48UuqPNIPhn0y4GVCsEiMpnXWYnbaYEdsVcRSSqcwIgW6he2v3nFVOulT/AE3sQekZc0iw9Ja09iCdsEGooJArU7G/Vvvq3y+WMlOLvubOpS12J8tcjhuHTL/qEwe5FQuBbQWMzJifQqucZlq06tWmeoKTnMrUYKAzECCu35R4Ai/DiAtFUDsSBnE/CgyN02kyZBMDQ/VfzUUwymnUaoCJLFYgn41vtEfa5jGvFFqb92/X+e3YxZJLpXtXz3B61QqxH5bi4BJvP1JGowGVOv8AdsEcRprO38/fEAkKPOo+kY2LRleyOWcav/p41Va4NGt7uoi9L5c1veJmWNywJF9dLYytI30Pn5a4K4DjalF89NijaSProbHTfthcnVXl5GhSezce1vMW4mmgrKn4lHIerkpq9RIhXcKZtA2i+2mMovD3yjdZ+pB+0/Y4+8TzN36mIZp1gA6AaqB2/XviyhULDYzab2i8euuIXKtl0o3o0PJqhyIP+0kZiJEMDK/aPQ7a40NLjghApZbFZORyXJ6umD1AxF9ZiwjCblJYrTlQomJzA3AYCQBv6/XGublY92G0JXveSPGx/fGDMk+TREqqc0UJmVi+dWIIWMhldgLyVgE9QA7RhVS5i7Eg2Maidb2wx92RTyzmaIuADIIjTTSJm+uFP4NiVOU31j9u1v0wMbSVHSRpOV8eyEEEz+nn9sPl54xp5SSZ1M+mMenB1R1ZYJH/AHa20M+Z+uD0R5EEwNd4HiB8r4qsrXDJvGmNeQ80y8Ucx0U2Py0wdzTjA1WlUA+Auf8A5SRv3/bCMcGTePnMCbf3644q1NTmJ03mbabX1wJZ5VSGWFXY44Lnb0w6FHYMCAc2gixBMmbm5OkYyPs/y+vwpY5BUziCJuCJ12a59NsdxnN6kQn1I+n74TcZzGubmow79rjSB6afbC/eyVN6D0wizZ85qmqtVsyo/u8qkgglyDOmjRN/PgHGe9m+VpTU06rhS8NMqRMFQpIJgg3vb74ynENVYmSTvrE212v/AG+BPwz31G2ov/YxzwOUXFy5E6ul2kb/APBqtQmUbISCS4EglWBUT1dTEaW+VshxHLiGORSyrnmFMEgZluoIicBUaNXMFWZnSYtufSNTth3xHB13UJBM9rj+6ajDf9aqzo3PZvec/wDUtOFApBfxLoozVcwVc8dUAAyBMa9+2PO/a3214jjBDNFOD0pYEanN3+Hfv5wBx/Jq6/EhP9ttiz2e5M9SCwIA6WEbGADf1/8A640fbdUbbEWNJ6Qt9nuIZqwRpCpoAY7zHzOuNfxtKKtNUVQKtMj3hkwVI6QACCxFvyz1R2xQ/JPdOHIhigWPUg9tiNfHbDziOEJWlXRuqijBVFiZgXO1xOh7YlllCSb+WNFSi0I+aO1KiclRFqHaCCVlgRlLQIE3MjL3mcIeBVmLIDob2AAg3m9rftOmNrQ5G2bMrk53JVGJMBogHS12uNj6jFPC8MaQZSil3zCFDQWnUMczGTvtlBxlhOotR2W72ef+1NMLAUgrnMQIjUEWtbQRbCOgvWPXGp9uVy+4URpUNh3KwAdwP3+Qz/BLNRZ0MTGPWwP7pP8AExZd5DX8bRb8BWWD1oo0sCtZCJjSQpGmpHfGVp+8ojLcAQ0ZtxBBtvMGe42jGrZqxowitUWSJXQRuSO1j2sJxn+YcMVL0yQXVjnaZLEZpy3IAgLcnXcARiOKbdxfqVnFKpIV8VxVRh1sxEz1EmTpN94tPYRhjyOjmWs7qoVEJBZgASMtiPibUQBqSBInAVZR8IPqZMbGL9v2xwqCG0zGBeTpoJOny7YvNdUaRKOpWMuW8wFVWFZkRVjKsBb30jfc2j9CBxHNGY6CCIhrzexPmAPpgY0j6CYv+/jXFVRDdotb/jHRxQUm/iOllnSRdyk9cG6xBmdJnbSfUa64e8AqFP8AIrE7QCRHgyN5xn+DYq4YRuJaIuCDM2iDgv8AGA/FTpsRaSWFhbQGAN7QL4OWHUzsU+lGj9xHCoZ+JVBEgEErIIkWaDcjuJsMZ73BlhG0jbTwd76dpw4qLAAPUcuoGh8/Yf8AAxA8LFNWzDNpEem+/wCkR6Yz45dN+5eceoXV+DyoZnQGO14P6D5YBSlb7x50I9bj+nD+mhIIe3SSRbtPmLSY8YBfgypNyVIsSbibiexOuLRyepGUPQpNHabQT9Rf+cCNIEECRv8A36YavSutum9h6f36YVEnNETPzv8AvJ2w0XYslR9YWB37YM4evCkdUE6ZraQNQdP73wPR4AEwWjv4jx9sHcIEWCQwmQfB0ws5KvUaCdj3lHEFMsjcw1+3gxf9ceg8l41WUI8dMWI7W7eNfJx53SCQIcz6CNNNJ+vbDBOLykgsCf8Ax1N7HfUeuPLzR6zfFJI9CUpeI/W83wNU5jkGVUA7SbX2v/Z9MZHh+bVDCg5RsZMqbbgeI9LYO4es7QzNPqO1x66nGfoa5G6UzU8JxeaDlHmxvA84ZJxE2gDW37zN+9sY5eKWmCdgDETBa8C9p/Y4q4znZbpWZmwB73WSPrH6YaEJMWUYo3DV13Yd/wCP7/GFnF8XR9T3i/8AOMcectcS31mIHYj17RgY8zIAMg+sbY1wiokXs0yrRJjKI7kf7SPlGLHo0ArCD1a2O0/ycZQ80aYJE9mAEeL4+pzMxaWG8aXIAHSTF/1w4tDc8HT1IfcTrP1GuPh4CgQIZ9Yi0/QXwnPNIMMCD2Ig7dx88XpxqsIm8WmJ2HYT6Y4I34TgUzymukMLiDczIve2t/TDbiRmSReD62ganza1reMZ2rxoULJBEQBIOhuLGN/zSI+32rzOms6G0iDO9haItY2nEMkOspCXTyG8RzqOlhN4a1pE2v64nS5xSEwqi8k6ba+fpvhRX4+lUBViEAuTOptmi8xE+cDV+HoCSKgSbZNCPr1WPcYgsXS+6KdKfBokdTpla43mBEWESInFHMuIvlCkglRaIBkFj2vA++M7VpVBDU3lR+beBeYuLD9cB0+J4hsxCsZGseRvtisY+rFcaNm3EkOrbqjS1xElQLfQnxpqMV1uZA5QIzIrXkTJXpN9LNcfsJGTTnTqwDICTIK6NoNe4PbEafMUdiDFzc/KCNQbxEYZYqXALQP7V8IW9xPUchFvBAB8zlAnz6YS8NwxBBWOkak2M31+uG3MaoZ6dRTBUX89WYekGbYDpDKzZXyASfhzb6X0sJ+ZxuxvyJGWcfPZOrxgULmzZoYoyEgU80AQkCIGabSZHbCfiOJyswBJmIOVbxBvKmRaY73wbxlW4OaWEWiLDxGngzqbRiDuCrHUsNIGs6/8YaOt0c96sXIZ2iO+/wBf2xTXp7i3bzuDg4ZWtBMm/wB+/wDTgh6K5QFg9MXHnW59L/pivXTJ9FoH4ZS9Pq1WbmRIA7nYT2vfFdLhwe5E327b9rnF70uoKScoiSPF9vXzrixBlMyNJCreLT+8fXC9XoHp9RWaUnp+Q/X1/wB8XBdjtb6YMFKCDHkesyfpiVHIB1ZgT2AbfvI/u+Gc7AoUHFJYBSSSx1BUHaQe2LeCV36QJtFzaOnKPSYsMRShKspZiRdAiKSdTciLA9p/kfh6VTKZQlR8R/QfcYzaLWXcO5ClnmCTGxJIIP8AJPpix2DqIaD/ANoBiIkjeTiv8K2bMLzfS2sGYH91wc3I3CoxN2Aa2ipcX0vOw/jCynFd6Gipegt4SqDZh/R/f1xI8OrvOXz58AThz/8AxfSsFSGJALDLfcGLx63uLYM4TkZJJKQC0gXGVdQQWBldrxrvics0VsqsT4M3S4VWm2UCLmeq8GNZjsMGLy4iIUOpAllWNSD8TWEfTXGifhVCsmYOwAWMn5T8QWVk6yHBgXjXH3iDTpgBSQqflZSReADcAiRNtDrOJvNJ8IZYkuRRV5YiqIGY6kgHp0GgO99cQ4ZJGWF7ExBH1sf5wxWuGzBHQpAzAgAyLmAeo9rX0wv47m8SBSBFhBldBBiL9v3nborI1TQW8adjWvCD4GEbmwEi+17b+MCVudR0LBLDYqAfBGgntbU4z9epUqBn0UGB8QmdidDAjXH2nSpEMWkNPSFBK6f+Rzel/Xy8fDpfVsR52+Bi3MmIOa8eJGhBAMf2NcVfjWtKgDteCB4J9Ti7hW4enTIK1WqNBUmmoWNxDMcw8x9MB8NlEvmIIuFyAyfrAExePlh0lukJb9QhmJzZjFpk2naLWPr4xDiCRqQTMEZpJJOKuljJIQHsC0fL+Dgc0CCZ2vcMJ02ibzN4tgqIGyb1rtIEjYn/AHBOBjxBNp9MF8SFYggbXAXLe/lgR9P3MWpohUrNS3WjKVHkAq0keen0xRUTZVUqbAaaxv51In0tj5+LI7iLj1t/GLaVdZP+K26iowB9dWO2+2Bfw7MTlUneACbDU4ZV3AyR4s7WHn/jHDjXvfX+27YrCW0HreT94+2JwYFrDQwPWD3+eDSBslSrNB/ymT+UT97gfSfli3hq9emRTyHqiFywb2FyAd9yRiBqnIF2E2IUxP8A2yJHm+JUEqEQqMw16Vk28gTAnCvjhBWnyHpz0rZlCuCQYW48GI3tAn+TzxSOJzkE6FgVN9T1DSTEnv8APGeNPNN/WSB+uL+JUkBA65JklUyCRAvCgmLXIm+IywxfGi0cslzsdfhPeLnAEGwJiOkEnQiTE2AJsNcLjy//ALAGi8gGVkZhImdjciPXFHEe9Coweo17VMrAQP8AzkkxGhFsFcLxmWHaurEC6mm2ebiASjBhBOrKL4CxyitMZ5Iye0U1uBYMA2Qg3BUmNYMyBcQZtiDUmEwQI0kjuBbvf9sMzx7MQ7sjK3TGYe+IGkgKSCQbGCLayBiHOCzkAKykH/8AYsSu0Gw+w10Fsdc7SYKjVoU1eWOys8EqDBcCYIiBPzH1wvywYv8AIa9/THplGrUKIAadNACMiyZMxEyBMKDJO8Xwhr8D1hFySpgKRnZQxJnoAzAwSAT384XF4pyuLDPBWzKtwrRED0k6Tp2/jB/B8GWUwA2VvsRbx+XDyly1SAWYLJJIZCJF8oAWOonYNF9RYGk11zZWhCR0iIsBqABB1ib6YZ529IVYqYn/AADwSASs5s2Xp7mI9IxGvIK6kgi2hEzbtF/oPXDuiWcTMpoATr4AIg3G1tMBVqFzB376dtP9sFZLeznCloXvTJlhcXIG4Otu0/rFsVVaZMRpG8zqdctpwyFAoJsBcY6pwqOZmBePQknt5xRZEI4jl+C4fMpL+6NjJkg3AYAWiSDe+ttYxoE4BHqCpQrFdFH+MZSBsSCNI+uA6XIYbLUVykEhwA69cAKIkxAOsC/rgrlnEU6AC06qUyZCyZElrEZzGWPuMeXNyf0Nt/qtmtKK3wVU6DZuoAKxgkLBmb2MraBJFsHvwfuXyxUdW6SFOaAwAOUqogWDSQbzbTE6fLPeHKahELamCpHggj8p1jfvbAfF/ieF0FBxmJNRgYUEZWJiCupgBjprjoeaXSuQynSIUKdNc4ap1DQFgrXMAQ0yY3vaNL4I5fzCkys9NVXLOVwVMERrmsReTfSTvhU9GrxFN2UQM5CtLCW/P8TSRbS3zwm4z2ZcIai1abkHqAdVgbGXcX8fc40LFBupPf7EnOVaGfN2Zkj3jQxh6a1KWtzfKHPZotba2EtTj6U/6bltD/nJB8nPOu4I9RhbGW5AaTubyPKmfuR9sWJxbJlZAyXsyFhLAWNjrr9cbI41FfEZ3NtnVSSJkhfFssicoi0GbRHoMdwq3JDqpiILOkjxkifSfkcRHGMGzN1vsWLEi/rf5ziHD1AW6lkdgQn3II+2GpgC+EqFZPvSttuonaIJB/vzxVw5UtLvlm5OWfsMXUeEDucqPl3ObMEnQsyoQBINyNvE4H42iUcrEFGINw1xqJAAOF1dBC+I5iSnu/eF0WQmZFsDrEyyz+wwP+J6QuRbSMwzBmkz1XgxtbA78QzTmP2j9MWUO/2x3SlwdZatLTWd8GfhwRmFNgo+JgCYtrsB3ucUBvGL6BFgRv8AFEx4jtv3wrTCmUMsSAbfSR5F8X0AoB6ZbZs0R4gfv9sG1+EW3u3zncAEAf8AyAP2xU/DksciMFm2ZlJ+ZAF/ljjgbiazORnYsAIGa8DtimpSm/2yqB9hhpV4Z2C2QQPygA/+4gXPm+Bl4N2GwPkn91wUBgBpDHFR2AGm/wAzczO/9jDFeA/8l+V8QPANBM+lvp6YNgFxp4+NSBA1Pe2naP6MFNwzDEHpn+/84ICp2a17DTt6+vnHxCZnMBEkTpfWBEYkWjE6BQ5s7MpAlcqhpPYywgeb+mCdZ1Pi3KlC6qrTmJGtxYlFLH4RHbEXpBVWFJm5YrKntlkBrb3+Qi9eJUiB1AD5hTM+GBB+mBXoG/UpSpluLMNCCRH0v8wRhnTWvXVkpMzJqyF40F/9ViPPxX+WA6dJ61QKAuZjACqiDttCj+nBzezdZawp1KZmxMECxE2YgjeJg3tgSlGP1NHK3wV8MijKtWqBTsZp5XaSNDBzAC/fSwM4aqeH6fdIeLq/mOV0KxEASAXmCQIMRhpzr2bpLw7PTpqGpiRldzIF3JL2MeFGmMUCLX+n7YljyY866oOx31Q0xtR5k+b4ym2RixVfQZhl0EW2GGHNGJCPWIdWU9VNmIgMemSSQZ7EHW+EKVVPS7vlmdJv3gkDTfEvxEDIrMqmLTEibegvt/GGeJWmFZGNOHpcPJXpVVQ5GNMuc35bAkZtOprbm9sD8VmdjlDVQouTkQgDfWDE6ADTSIijh+NqUj0sVMaMiEazowI1vMYtq8yZiKpZ/eKZlUpBZEZbxI72jCvG7tfPn4hWQIXkNY01qMhyHS/Vq0ysaiOwFxscEn2UqkCFZra/DHiC33wubn1dmz1KjuVFjKrA3uFmYJEi8HBFL2pJAze8nvmzT5lgD8oxHJDPflqh4zhWzQ80r1BlfhUQe6aSXyg5Ygx7w/CQSJubYz/G80p53B4Wkc7B/wDHVWRIGcBokTBMWu2mA+J5nFNUlpBINyoi2oQAE/8AqBIte+BDxIIBUgDsHHy0Ab5nximLwyhGn/lP9bJTyXv5/A2PEKXpNSovkQAZavFrRFidh1EEESwIzRgXj6HvajMiEVTCilQBYERchjOYmdbab64WDi2737ip/IBHrg/guNQtkqEIG/8A3BXlNY6UcBhMaqSJm+NKj0rRNuwavQqcP8VN6bTBLMGvF1+GARMxr6Y5OT13gikzDcoM5BPcJoddYFtcWcVw9HVOIDj/AM0qIT2gFSIA8j0wtqMBYEGBAIH830wU74/gD0Xc0ppTOUVlqX+ErUUgjch1jxZjgAVI3j7YtSFIIC/NQR8wQQfmMW8RxRqRnay6ZUURpbpAEYcWwUH1x9LGMMDXorSdEolnYqVqu0MgEEqFUZTN7zvpbATLPbHHWWcLxlRPgqOk65HZZ7TlInEaksczNmJ1YmSfUm5xDL/f6cSptl0P6eh1x1A6ixaQ+mGfKkpdRrSRFgrANPiQQfQxodcK1M+nrhvw3OMihRw/DGN3pZmPqWb/AHwslaoZMGRx8vOCeHfuR9MU8Txpc/AiTqKaBRYyNL/8DH2k/e+FaDYz4cxeT52/TBnvfP8AfnOFlCrixa4wjQ1haFhqQe1x/wDUYkW7SvfT564DNT64nRqsIlpjWRf6j+NsAJcKhE3J+g/TEGY/2P8AbF/4umIzUql984y21kBC0T6xgN+LWelRB0uTbzMR8/OO2cV8RTJ0MfLAlTgyfz/YftgmowGob/5H/wC36YgKg2JH3+zThkCgdOXjucRbg1G/9+WCXfW+ITO49CQP1wbZ1IjXallC+7YEfn95mJ3iCuUD0E73wETH/GL8wzZc49Zn59Mn6YnxQVcpDh8uxRhN7m4uNpscFaFYTyrnCUhehTqEHMHlldSI0ZTpbSN8Dcw5xWqOXNRhJkANlAjQCIFvTFHF8SjA5aKUzOqtU09Hcj6AegwGamAsUW+pr9dndbXDDeI55WZSjOWU66H7/wAYBqV52A9Af3viLPipjikYRjwqEcmwg8R/YGCqXNqi5YqOMnwgMwCnxBt2thZnx8NTDdJ3UNk4pWn3jsNTIXOSTqTnqLc9/wCgxFYIXp58uh61TMPKq5aNv3xnhVv/AD/tOGvDJw6oap4pTUUErTFGr1MBYZ2AAvF8JKNDRkdT4ogFQSoNyASAfWNcVM39nAI4gYkaw3OG6Tuob8LzFkfMRTq2gB06R5hYvte2K+I4ou7O2SWMkKigD0Ef747HYXpV2Gz5kaJCtHcIY+1v+cCsxO/r/NtsdjsCErs6SoqVZIBMDcxP6SftiDqAbMDfz9YIx2OxUQ+llG8+gP7jE1W2bKxH/pN4uRa2mOx2Fk+lBiuphA4+2UUqYOs5OoH/ANzGfQyPGKQZifsP4EY7HYNJAssp2MhVY7BhI+xE/PFn4piQqUqUm1qYYk+LfzjsdhX6hTfBHiODqgZ3p1ApPxFGVfEWA+QxSRGtjAP109MdjsJjn1I5qiYOCaTgETJG8RMeJt9cdjsOzkHcUqKR7ti4iTKZSPFiQcUive+Yeik2+WOx2Jjlwa9jPyxItO8emv747HYAThR3BY/+43HoMcEC/DadcdjsccSA84rqORBUA+sx+hx2OxxwVxPHK+Ue6o0u5pqxM+Oof798fa3AcPIjixpvRq69iQDfHY7AUa4ObsUPTUSJB8jQ+kgHA7gbR+n7Y7HYohSpoxUxvGOx2HQrKycfGx2OwwpGRimp4+847HYZCkJ9f4/vpi9uEcIKhACHQllveNJn7Y7HYWcmnGu7GjFNP2HfsfWoU2d6+XMAPdhtL6m9saytwHD1j7w0VcnUgH//ACcdjseR/wAlB439rGTt65PR8G1JODS0f//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p:nvSpPr>
        <p:spPr>
          <a:xfrm>
            <a:off x="431170" y="338753"/>
            <a:ext cx="8220712" cy="923330"/>
          </a:xfrm>
          <a:prstGeom prst="rect">
            <a:avLst/>
          </a:prstGeom>
          <a:noFill/>
        </p:spPr>
        <p:txBody>
          <a:bodyPr wrap="non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Learning from the Interview</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1" name="AutoShape 6" descr="Image result for fall incidents among elderly graph"/>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8" descr="data:image/jpeg;base64,/9j/4AAQSkZJRgABAQAAAQABAAD/2wCEAAkGBw4QEBUSEBAUFBMUFBUYEBcUEhQWHBUWFRgWFxgUGBobHCkhGR4mHRQXITEhJSksLi8uFyAzRDMwNygtLisBCgoKDg0OGxAQGy4mHyQsLCwsKy4uLC0tNzQsNCwsLDcsLDIyLCw0LDcsLCwsLzQsLCwsMiwsLy8sLCwsNCw3LP/AABEIAIUBYAMBIgACEQEDEQH/xAAcAAEAAQUBAQAAAAAAAAAAAAAABgECAwQFBwj/xABFEAACAQIDBQQFBwsEAQUAAAABAgMAEQQSIQUGEyIxFEFRYSMycZPRB0JSU4GRoRYzQ0RUYnKCscHhJJKi0hUXNGOj8P/EABoBAQACAwEAAAAAAAAAAAAAAAADBAECBQb/xAArEQACAQMBBwQCAwEAAAAAAAAAAQIDBBESEyExQVGBkSIyYfAFcSOh0TP/2gAMAwEAAhEDEQA/APUMZiVjzNJIEUE3ZmCga95JsKw4PaEUwJhnSQA2JjkVwD1sSpNjXJ+UPDvJgMQkaszG2UIpZjzjoADeuXvvjNowqEwxmdhFLIsqxNIWkVkywlYlCi4JN289CaAmWZvE/fVnHGbLn5rXy5tct7ZrdbX0vUFSTEwviikc4M+NQ5jHOwSF4YRxQEF3swK2BBFtbAVs7nnFyYiKXFRyBzs9UkZ4yl5Ene4bSwNiD530oCZ5j4n76Zj4n76882vtbavEn4Uc6DhYsIiwSvleMoIHDkFWLjMQFFh0NzW62J2gk5jY4g4cTRZ5BGzOEeBiQpVbleIqgkAkXt7AJpFOHGZHzKehVrg/aKuzHxP31CNnR4uHYuGWJZkmDQKwEZzqrSgPdStxyk30061jmxm0VaRGOJEKPjFR0iZnZlSJsONEOZbtIA1rEqAT4gTvMfE/fWKHGI5YJKrFDZwrhsrfRax0PkahGExO1s2aXjBu14aNkVDkEUkaCVhZegZic17AjrXOWXaOF2fFHBFiBJkxMpbhTOTIJQREVA5S4Ja7eehvQHp2ZvE/fVnHGbLn5rXy5tbXte3W1++oLA+JgGLZY5+JNjYSDkmISKWPDq04Ci7ZSGBUEGy20rPuccXJiVmxUcgY4Noy7xNHmMWJmtmB9UlCjWPUN360B6RssnKb/S/sK3a09l+qf4v7CtygFKUoBSlKAUpSgFKUoBSlKAUpSgFKUoBSlKAUpSgFKUoBSlKAUpSgFKUoBSlKAUpSgIhvbtU4LCz4kJnMSswXoCb2F/K51rAdvRRyR4eZx2h1uAAFDMFL2yZ2ZdFPXw610Nv7LjxcEuHkLBJQVYoQGAJ7rgju8K5k26kDYntHFlBM/HKAx5TJwjDc3TNbISLZqA1N0d5JcawV40W+Ew0/Lm9acyXXU9BkFZIt64VB4uYtmxOURxPcJhSokLAnqMw6de6tzYW7UGDYNE0hIgjg5ypukRYoTZRzc5GmnlWL8k8PmLcSW5GLHrJ0xhUyfN7sgy/jegMcm9ECTMGb0Qjw7JaNyx7Q5RGvexUm3mLG9ZjvRheNwVEryB5EypEx1iEZf7Bxk1865qbnh5JRIzJFwMNDAVZTJfDOziUnLlBuV0IPQ6V0NmbqwwYjtHGmkkzTsS5jsTOIg2ioOnBW3tPXuAwYXe2DhF5SSRx2fhxP6OKGRoy7gm4sVIJ7yrEaV0tl7aw+JZ1gYvwzZmA5b2U2v7GB865i7lYQMGV3zDi3JEL3WWVpipDxkCzO1iLEA9a6GD3fiixT4oO5d0yBTwwqpe4UBUBIHdmJtc0Bgxu9WCheSOSQhoY2kcCzHImXMbKSR6w0NjrVg3uwWYh2eOzMrF0KhWWMzFSe48MFvZbvrWxG4mGfOONOFcYgZQ0Vl7UweW147kllBFybWt0rPidzMJIWzmRg8xldcy2JbD9mKerfKU8737+6gMh3rwgAvxQxMIRDGQzdoJWJgPBmBF/Gscm+OBAvmc29cCMkx+lMHP8AR9IrL9h7qJufBmV3mmkdGwxRnaO4XCPnji5UAy5iSdMxv1rk7Q3LkSYPhub1mXjNGyiR8QZ2LoY7sq35bG9/voD0jZo5T7f7CtutTZ3qn2/2FbdAKUryz5QN7XeYQ4Z7LC4ZmU+tIpuAPJT+Psqe3t5Vp6YkFxcRoQ1SPU6Vxd09vJjsOJBYOOWZfot8D1FdqopwcJOMuKJYTU4qUeDFKUrU2FKUoBSlKAUpSgFK5OP3iwsLvG7EvFGJHVVJsrMFUX6XJYaedbmzsfHiE4kRJQmym1r2628bG49oNAbVK521tsRYYorrIxcOVEaZjaMBmNvIH21ji3iwLLm7TCFLKqsZowGZlDhRzdbMDY2NAdWlc+LbWFfEnCpKrTKjO6qwYoFKKc9jyn0i6GuhQClKUApSlAKUpQClKUApSlAKUpQEM352lLhcJJNE4Rg6DMQpADOFY82nQnrUZn3mxgcoJh2fjYhY8WViUOI44WjBYrwjd5JRcAZuEQNb1Otr7OhxKNFMuZCwJAZl1Vgw1Bv1ArauaAgMO8G0eKqSlFm4uEQQImYSxSgcbEKxGey3Y6WC5NetcPEbexWL2awMvaBLgDLicqR+glEqAJ6MC2ZS3K1yMt+hr1mtbZmAiw0KQQjLHGoWMXJsB3XOpoCMbJ2zjJsYULIAJ51khbICsKXEcqADOS1lNycpD6dNdHbeKnTayuQriMYZMLEyvdxiGZZ5oiGAzIAMxIay/RBvU+pQEH3diEGMkhwjJOjJNLMzIqGKZp2PCZ1XNY3PK1yMoPQipNsJsWYVOLVVl7wrX7z10AH2XrpUtQFtqWqulVtQFtqWq61LVkG5gPVPt/sK2q1sD6p9vwrZrAItvjtvIUwcMgWefTMb+jU3GbTvPQffXl2F2G0kkaCQDiR8S7KwyjmsG8L2Fj35h4ivTdrbiQTStMJpRKxvmLXse61gLWqLbU3L2un5iXiKLZbTEEaEfOtYWJ767NpWpU4aYyw+eepxrujVqT1SjlcsdCzYcE2y5WmMgaNQBOgVhmGfI1r96k3HjrXpkESSR5kmcrJZlYP3HUZT3CvNsF8ne05R/qcYqKbZlGaQ2HTqQNK9B3b2KMFAIRNJKASQXy6X6hQALC+tjfqaq3dWE96eZfotWlKcPS44j+ze7PzE531W1s2g8wPHzqi4W2X0knL+9638XjWxSqOpl7SjWOE0I4knMb3z6jyHgKuOH5ic76ra2bQeYHj51npTUxpRrrhbZfSScvi3rfxeNUOE0I4kmpvfPqPIeArZpTUxpRgOH5ic76ra2bQeYHcfOkeGtl53OW/Vr5r/AEvGs9KZYwjl4/Y4llMhcawPCVKBhZ2Vi2p19W1qxbE2AuGhaAyNJGWOQHMMqaAL6x8OosPIV2aVgycbbWxZJmiaGYRNEsqgmMycsqhTbnFmAGhNx5GuIfk/iD5kmGXIseSWPiLwhFDEVsHW7WgBzG41IKmppSgI5sPdg4WfiCYNGq4hYk4WVh2iZZmLvm57FbDlGh1vUjpSgFKUoBSlKAUpSgFKUoBSlKAUpSgOa41PtNW2rI41PtqlqyCy1LVfalqAstS1X2pagLLVHt5MbJnWGMkFrXt1JY2Av/8AutSS1RXebkxMUnkp+1Gv8KrXTap7iKs2onS2VsQQNnLlmtY6aa/jXVtV9LVNCEYLETeMVFYRZalqvtS1bmxkXEJFE8kjBUS5YnuAFQbG/KVC2iRSr4G6i/n1rmfKFvGZG7LE3o1N5SPnOPm+wf19lQvDqpdQ5IUkZiLXA7yLm1dmzsIuGuouJxLz8hJT0Uu5KsZvtM3qPKv8wrkS7zbQJ0xUo/mroPuugWZhK3o7FOUHNdFfuPN61rpcd/TWtPbewxBLFGjluJpcgaHOU6gkd17dRexANXIK34Jf13KdR3Pub/vsaT7wbUPTGyj+Y1gbbe1+7aEo/mNSA7tQAZzM+TimH82L8UPlJ62yag+NaO19irAhIkLPG6pKCthd0zjKb3IHTWtNlbTeMG+0uqazknW4W+OIxK8DEcNsSvqNcoJVHXSxs4Hh11OlTctLc8q2ty8xuW8CLaDzr57wmIeJ1kjOV0IZT4EV7puvttMbh1lWwbpKv0XHUew9R7a519aKjiUFuOjYXjrZjN+o31abluqa/nOc6fw8uv4VQvPY8iZs2gztbL4k5evlWzSudn4Olj5MBaW7WVbW5OY3LeBFtB561RWm5bqn/wAnOdP4eXX8K2KUyMfJrF58p5EzZtBna2Xxvl6+VZFMmY3C5LCxDG9++4tp99ZaUyMEPZ5u3TnDRzBgmQcVcSsUruyM8odkMdkUWUA6ksOmtcbZUO0IzhZHTEPcsmIRhLe/EkaNmYA6coPqgC4u1mtXpNKwZMR4hcgheHl63ObN4Wta1u+9QuLBYuPaDiFZUibEEZspYcNcLE4VWkDKitKCCR3lh1qc0oDzhtsbZGHLEYjiMVBC4RgYZBHKzpY4c8SIsEUFQdbelsavmx+0kMjIcWOLNG7k4Vn4UTYUMBEBAx/OjIwIYrl1AJLV6JSgIRs6faD46AYkzXQyCQJh3SArwFtLxMpuzOW5C+nS1xc0lxG1FxEoQyiNHkdf9OhEnpYQqFsmq5Ge2Wx5QbmxvOKUBEN4Fk7eCVkMXZwFy4bEygyZ20DRHLE2q6sDpWLcJcQqIWjxChcFhhOJ1kUviwvpColsb9zMNCSNTY1NKUB51hdrbYlBUDFR6M93wq5h6BnWEloFRrSKF5V1vYE3Brf2Pi8fNj4mxCzoFXEZ4+A6QopEJiYSZbOzDNoXNjcWFjU2pQHn+Cl2pCuUtiDG7SM7dnDvAva3X0YyEueGwIDBjYAgEaHXxO39pxqplbELnMIzLg7cNWnjTmVojmmdHuApaxuCgsL+kVa6BtCAdQdRfUag0B56ZtpyBmlbFIithWR48MBI0YxE4LFOExLGMRsyBbi/QA2rJHtLaMs7K8eKWITwMl4HBQceRHUMsSh1CmNvn6XOYgGvQKUB5qu0troqrEcTnSB2dZMFdHkLMERCsIsQoLG79SgANzWXG4zajKqM+JMbZTE0eDcPIwnQGOc8EGNQmobLHcMdeWvRaUBz53ChmY2Cglj4Aak1oQbYw74XtefLBkLlnBWyLe7EHUdOnWuoev21H5N2s2FGEM7cIROjjInOWYMrknUZbEZQbHMb91Ab6bTh4CzuwijYA3lITLm6BrmwPlesA3gwRtkxEUhLKtkmiJu17fO/dbQamxsKxx7uqIBCZP1hZyVQKMyyiXIqXsq3FuprWTdGMMp4raFTbKNcs8k9uvjIR9lAbGD3lwsuXKxXNwsucol+LGZVtmbU5VJIFzoaz/lBgMobtcGViQp40dmIykgG+p5l/wBw8a5CbkR8LhNO7IUjRuRQSI4nhve+l1fw6ir5NzVfiGTEFnlikiYiNVAV4o4gQt9CBGD5k+QFASSRlUEsQAOpJsB7aim3phipY0g58t7kA25iO/wFutSqfDq6FHF1IsdSL/aKiu04TgZkaFiFe91Jv6pFx7LEVVus6d/t59SCvnHxzJYq2AHgKraqjXXxqtqtE5bauPvRiMUkBGFiZ5X5QVHqA9W9vhXbtWtiMTk7r1JT3STxk0qb4tZwePfkntI69lkPj0+NZIN1tqIwZcI9wbi6oR9oOhr1B94eH+jv9v8AitGffcL+gP8Av/xXXV5cS4QX3ucZ2VtHjN/exDuw7dsR2dhfpaKIZQVEZCacgygLy20pNs/bThs+FYlhYEJGuUl1kZwFtzEqOapDP8pQX9WPvB8K1W+VUD9UPvB8KzquOOyj97jTbcNrL72OScJt69+A3s4UVs2YtnAtYPck5uta2M2LtqVAkmHkIFj6qAsQMoLEasQNLm9dtvlbA/VD7wfCsTfLAo/Uz70fCtNvXjv2cfvc22FCW7aS+9iOfkjtP9kk/D41INzMDtTA4gMcLLwn5ZhYdO5hr1H9L1RvllUfqR96PhWP/wBakB1wTW77Sjp91R1b2rKLjKKw/vUkpWNGMlKEnlfeh63So5uxvvs7aGkEwEltYn5XHsB9YeYvUhzjxGnXXpXKOsXUqmYeIqmceI16a0BdSrc48Rp116VXMOl6ArSuPtLeGLDSiOaORFKu3FPCyBI0zu5s+ZVUaXKjWw1uL4k3qwxaJMsgaZA8YKC5ubKpF7hjYnytqQdKA7tKVw/ynhWUxzI8GVgpaZ8Oq5mUuqi0pLEqrEAA9De1Adylc87cwYzf6mHk/OekXl1I1101Uj7DWOLeHBs0q8dBwSgkJZQBxAGWxvrfMPvoDqUrlSbxYMPCizI7TsoiCMrXDK7h9D6pEba1WTeDBqzLJiIkKuU5pYxdgqsVtmuCA63BAOo7iDQHUpXLx+20inTDiOSSSRC4CGIAKrKpJLuve40FzWPY+8UOJYKqSIWRni4iqOIiPkdlKsejEAg2PMNNaA7FK5su38CgJfFQqA2UlpUFmszZTc9bKxt4KfCqttzC8aOASq0klyqqysQAmfM1jcAjofMUB0aVz5NuYJSwbEwgo2WS8qcra8ra6HQ6eVY13gwlmLTIiq5TM7KoYhVa6knUWYG9AdSlaEm28GpYNiYgUIDgyKCpYkAEX0uVI+w1WTbOEUsrYiIFBeQGRQVAIBLa6asB9ooDepWpsvaMWJj4sRuhZ1B8cjFCR4gldD4Vt0BqsNaparyKWoCy1LVfalqAstS1X2pagLLVFN7ufEQxjrYf82t/apdaohvUDHiopSLryH7Ua5H9Pvqtd/8APuiGv7CWBbaCrZHVQWYgKASxOgAGpJqzC42GUDhurX1sDr9o7q8/+UfeW5OEhbQf+4Yd5+r+P3VftqLrzUY+TW4uI0aet9jg72bzy4qcmJ2SJNIwpK3He5t3n+lq4Zxs31r/AO9vjWCleohShCKilwPL1K05ycm+JlOJk+m3+41TO51uxA66msddbA4teyyQFrF5Yigy+0Mb27tNCf71mW5bkYh6nhs53CkIzZWKk2BsbX8L+NDhpLkGNrqLsMp5R4nTSu6JY4sO8IxiluKAAVm5ER7h0AQrcsS3XoPE2rqDbuGBUmfVOGZcqzETBI3UxKWXMbkr+ct6x10FQutJcI58k8aEHxljwQxIWYEhSQurELew8T4Vd2OS4HDa5FwMh1HiNOnnUk2XioMKuR5/VYSOoR/Sq8BHB0BFwzWOYgdTW8duYazL2o5mlEivkl5Ezxkw+re5CnQDLoNdaxKtLO6OV3/wzGhDG+WH2IPlHgPupkHgPuFbGPlV5ZHUWVnZlHgCSRWCrC4cCq20+Ij5WDLowN1I0II7wa9i3H23BjoWSVE44txxlHpLHSS3f5+deO1t7L2hLhplmiazobjzHep8iNKr3Vsq0MLc+RZtbp0Z5e9cz6B7NHfNkXNly3sL5fo+yrRg4gFAjWym6DKOU+I8K093dtRY2BZY9O5170YdQf7eVdOvNSUovS+KPTxcZLUuDMDYOIhgY1s5u/KOY3vc+OtXDDoGzBRmAyg2F7eF/CstK1yzbCOPtTd+PEtMZHPpYOCBYciklmIv1zHLcHTkFc19y0ZADMQwleUFI1UK0jXbKoOgtoBfQ3Ot6lVKwZMPZkzByoLqCFY9QD11rlYrd1JMQJzIQRPFMFsLXiikiC/aJSfsrt0oCILuLGqZFmtZtCIUzMl5CY5WFjILyA62F41Njre5NyVESR8fMI+zsmaIH0mHjEKswuAVKDVfE3BFrVLaUBF8FuckMkTJKFSOWOVkWFFDSpC8JIy2CKQ5YqB1+0G/aG6Ec0kzmVhx1mBGUHLxooYTb2CEH+Y1JaUBx8bsQviY8Qkiho4mjs8WcEMyOWHMCrcg18zWHYW7Ywzq7TNJw45I4RlChVlkEjk6nMxKoL9wXpqb96lARDCbjqkvEbEu5zKxzIt2KJiUBZr3YkYprn90WAra2NukMK8RWcskNiqmNbl+AuHJLDust7W6nrawElpQEax26Mcg/OcwxE0wLxK63mUqylTobA6Hy8LitebcWAtcMuUZ1WNoI3RY5EhRkCHQfmFtpYAkWIqW0oCIPuQM8rjEayKyqWju0d5DIrK4cEMmYhSLAADTxqu40QJYSjMJTLE5gjLrI0qzMWe12BZbWGXQ+IBEupQGjsfAdniyF85LyOzZct2kdnNh3C7Gt6lKAwkUtV5FUtQFtqWq61LUBbalqutS1AW2rDi8JHKuWRQy+B/qD3VsWrU2pj4sNC00psqC58Se5R5mmnV6cZyYk0ll8DUwmwIIWLRl1JUrfMDa/eLjrUcxO5GzQdeOxOpPFHX25da50nymk/q3/wBn+K1JflALfq//AD/xXSt7K4o7oLH6aOXVurSSxufY6Em6uyx8yf3q/wDWtWTYOyl/R4j3q/8AWudLvpm/Q/8AL/Faku8+b9F/y/xV2NKvzb8lSVa35JeDpybN2Sv6LE+9T/rWtJFsdf0GJ96n/WuVLtrN8z8a1Jcdm+b+NTxoz5t+SvKvDkl4R13n2MP1fFe+T4VjOM2L+z4r3yfCuFI16xFKkdH5flkar/C8I75x+xf2bF++j+FWHaWxf2bF++j+FcEw+dWHC+dRujPk35JY14c0vB3ztbYn7Li/fR/CrDtnYn7Li/fR/CuAcF+9+FWHZ3734VFKlX5N+SWNahzS8EgO3NifsuM99H8Kt/KDYf7JjPfR/Co8dl/v/hVh2OPp/hULpXXJvyTRrWnNLwe2/J4dkveTZ+IkJItLFI4DD+JCL6dzDTzqcV8uYbZrxOJIp2R11VkupHsINetbg754mUjDYqRXlItBKy5c5HzZMul7dCAL28etKtaXDzOSz4LtG8tt0IPHxhnpNKwDjXHqWtz+tfN5eVIuLpnydTmy5ultLX771SwXsmelRLF7PmGJxmJEWdkVDhgY1LMyw/ona+Xm8jrXCkTacoLSpOxAIVuEULImKw8q3VQNeGHtoCcpFr6VgyelUqNbYO0+OBCxCDD4hwERMryq0QhjcuCQSGfpboa4sb7UDLM3HmIixCp6AQsjskJAIykEZlezFe6wvoSBP6V51HLte4mPaDKsGOjhvAgV34sbYcyJlGW6C4Jy+rYkEkG7HNtV0KPJiHjdHyFMIqM0geICKXluqWzkMFTv10FwPQ6VFtvR444uPgNIkbRorukULZL4iLPZnQkXjzXBuNL2uK5OG2htATRlnd5Ehg7YohhLheOykkKmYFk5io9oAoCf0qB4f/y80TNK8wsuHKxmCDmJnfiZgYyfzYTQWt1661jXF7aEbSPJNnVlzQJg1uTeW8UUmRhlIy87AjReYFjQHoFKoKrQClKUApSlAKUpQFLUtVaUBS1LVWlAUtS1VpQFp06145v9vN2ybhxN6CM8tvnt3v7O4f5qWfKPtyZU7Lh0cs49Myqxsp+YCB1Pf5e2vMOwT/Uye7b4V2fx1sl/LPscX8lcyf8AFDua1K2OwT/Uye7b4U7BP9TJ7tvhXX1LqcbRLoa9K2OwT/Uye7b4U7BP9TJ7tvhTUuo0S6GvW7gMPC6SmRmUohKEZbFvmqQdTc2GnTU1i7BP9TJ7tvhWaKDFKrKsUgDgBxwibgG46jTUd1Yk01uZtCLT3o6Wzt2HmgSYNZWE5PkYxaMfzPcfYauk3dRUYmQ3VZTpqPRxRyDqoOvE8O6tSDE7RQKqCUKmXKBEbDIzOumXXmdjr41d2vaNiMshBvcGAG4KCMj1ehUAW8h3ioGqmfcsFlbLC9LyZ5t1pc5VXjvrkUs13ChC7DktYZx1sdDobVgxG7sqI78WJlRS11MhzWZ0YAZLizIQSQF6a1d/5Daeuklyb34AuPVuAcl1ByLcCwNtb1jGJx9iMj6q637OtwshYuA2S63LtexHWi2vOSMNUuUWcilbPYJ/qZPdt8Kp2Cf6mT3bfCrGpdSrol0NelbHYJ/qZPdt8Kdgn+pk923wpqXUaJdDXq5HKkFSQQQQR1BHQis3YJ/qZPdt8Kr2Cf6mT3bfCmpdRol0PZdyN4hjcOMxHGjsJR4+DjyP9b1I68J3dxOLweIWZIZbDR1yNzoeqnT7faBXuGDxKyxrIt8rAEXBB17iD0NedvrdUp5jwZ6WxuHVhiXuRmpSlUS8KUpQClKUAqgUAkgC56+dVpQClKUApSlAKUpQClKUApSlAKUpQClKUApSlAUtS1KUAtS1KUAtS1KUAtS1VpQFLUtVaUBS1LVWlAUtS1VpQFLUtVaUBS1LVWlAUtVaUoBSlKAUpSgFKUoBSlKAUpSgFKUoBSlKAUpSgFKUoD//2Q=="/>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46" name="Picture 2" descr="http://previews.123rf.com/images/melpomen/melpomen1207/melpomen120700020/14396894-Happy-senior-woman-holding-hands-with-caretaker-Stock-Photo-elderly-people-ol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17450" y="3962400"/>
            <a:ext cx="4106053" cy="273526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2" name="Diagram 1"/>
          <p:cNvGraphicFramePr/>
          <p:nvPr>
            <p:extLst>
              <p:ext uri="{D42A27DB-BD31-4B8C-83A1-F6EECF244321}">
                <p14:modId xmlns:p14="http://schemas.microsoft.com/office/powerpoint/2010/main" val="2959407073"/>
              </p:ext>
            </p:extLst>
          </p:nvPr>
        </p:nvGraphicFramePr>
        <p:xfrm>
          <a:off x="155575" y="1422241"/>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TextBox 2"/>
          <p:cNvSpPr txBox="1"/>
          <p:nvPr/>
        </p:nvSpPr>
        <p:spPr>
          <a:xfrm>
            <a:off x="5638800" y="1676400"/>
            <a:ext cx="3013082" cy="2246769"/>
          </a:xfrm>
          <a:prstGeom prst="rect">
            <a:avLst/>
          </a:prstGeom>
          <a:noFill/>
        </p:spPr>
        <p:txBody>
          <a:bodyPr wrap="square" rtlCol="0">
            <a:spAutoFit/>
          </a:bodyPr>
          <a:lstStyle/>
          <a:p>
            <a:r>
              <a:rPr lang="en-US" sz="2000" b="1" dirty="0" smtClean="0"/>
              <a:t>Mrs. Lee points out that these problems are evident and there are available solutions to be applied to fix the issues connected to falling cases among elderly </a:t>
            </a:r>
            <a:endParaRPr lang="en-US" sz="2000" b="1" dirty="0"/>
          </a:p>
        </p:txBody>
      </p:sp>
    </p:spTree>
    <p:extLst>
      <p:ext uri="{BB962C8B-B14F-4D97-AF65-F5344CB8AC3E}">
        <p14:creationId xmlns:p14="http://schemas.microsoft.com/office/powerpoint/2010/main" val="2465386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http://www.vectorbg.net/wp-content/uploads/2012/03/blue-wave-background.jpg"/>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7122" y="0"/>
            <a:ext cx="9171122"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Image result for nature backgroun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QTEhUUExQWFhUXGSAbGBgYGBscHRscGxsbGxkcHyEYISggHh8lIBseIjEhJikrLi4uHCAzODMsNygtLisBCgoKDg0OGxAQGywkICYxLywsLC80NCwsLC8sLDQsLDQ0LCwsLCwsLDQsLCwsLCw0LCwsLCwsLCwsLCwsLCwsLP/AABEIAKgBLAMBIgACEQEDEQH/xAAbAAACAwEBAQAAAAAAAAAAAAAEBQIDBgAHAf/EAD4QAAIBAgQFAQYGAQMDBAIDAAECEQMhABIxQQQFIlFhcQYTMoGRoRRCscHR8CMz4fEHUmJygpLSJEMVosL/xAAaAQADAQEBAQAAAAAAAAAAAAABAgMEAAUG/8QAMBEAAgICAQIFAQgCAwEAAAAAAAECEQMhMRJBBCJRYfAyEyNxgZGhseHB0QUzQhT/2gAMAwEAAhEDEQA/APIuHEvlYkAj001+l8W+4YqWFNoUXbMIMtG/kxA8YGQ9UgiRcfLa+CSwIKsSGPlt7xAMAYzy0aFspDWMiI1t8v76YraCf5nDLguF96yjM41BkK8EWMAkEwGFrntOyQtM+uGjsEtFhot6g9sTBEX1/s4pDnvg7hKYZG1zzYyI0No1kmL9vXBelsWKt6LeWZSwn9JgwY+8Yt9pSM1M2uD+ojABkeDtG/fT+iMdx3Eu+RXiUEeT5Pf13xPo+8UinXUHE1Ps/wAOavCsIJCggGRAMnKTeYmbxtjOc14pqj5Z6U6VjcAmD5MYd8koNToe/RhORsynQBZDRtOW8H/lBwFKWJIEAE+BAnEcSqc5fPcpkk3GMRj7Pcrz1GLKSFAiI+IiR9BJ+XyxpqPBPJyo5g6GASoA0O8Cbf8AGIez9NKNEZqdmkuWEDMDIKnuMqwfGHfC8UsFwTkdTJp5s3TEiy2YwCRYm4i1sHiM8nN618/s2YcajD3EVE6HIZ1Bg5fhkmTIFwRBN8s9sDc0rZCyAAlmUKSxhXDKWXcAQZkRAPmCPxZq0qSVErMBVZjlACgNY6ISAbzBA8CxxV7Pkfi6T1C9TexhswBCgHYghWzSIjW2Lwx1c+Uv8Ep5W10j3heXmWTKrmC5LlQSGhWAUnpALTE2DpN7YziZmqaAgeJ32PbzpjX+13GZikoFqqCsWcCmVUNosFR0i5YSxjSyr2c4IOt3/wAhIhCJkTufqY0Jy6zGDCbUXKar2Eat0mXLUILUw4ZZswmDfaPIHaPXBvuHsQoKhSLTILyRpBEtt++COZ0qCszUlCK5KKRJ/wBMdbAMQmYsGGukEajAysGDVGgIxEBtDaQANriQQdotAJxyd+ZKka4S1T5ICqVKZQ06zmOmmbWwY21A9YOKuYcz98x92p6lRakdS2KiTqItv3OmuGHC8PQnrDSWs4eRbYwL2K/ICBAjCmpSZKs0nZjmNh8UAypOWwDXtM2PfDQUG77izbIcHwXu3/yrvBuDEHbs1pBsbg4tqqKRVc02JBdbkC+U6xYyBe2IUuZVHkZRMH4VUHSO14m3rbC+twzVagWSzselJPTYkXa0RPynvilNy87pAtRXlQXU5llPTJN9Ldo+Xi2GXsdzLNVyEtnYkhcxg6lvSB8/PYbgvZtjBqOIOuUMTIF4BAkREG+ptbDzlXLvduU4f3Kk/nZizZQd0i2YXMECWixjGbPPD0OK59R4/aNpsb06Y92pZs0Dq6bEX+KTGs948RjqHENSViOnMfhVRBJMgtLagJHVHYbA0iqKAYlWqR8KiwtmaSCY1EWBP1GEA5x+IqKPfkLUGVaSsSwkqpztDBVJa9wYiAN8mLFKdtcFZzUdMMXmb8O1SrUmu+YpQpoHE01I6TAgEq0gkSfd+gw9/F+8LZSRlaIEEwIP5o+GdL62O5yTcsqMazI7ZqbUnUqQzNnyIalyBlAVsp2AnDbh+WVawValdfeqIViSGqUyCU6UMABxEyZvpAm2aGN1bV9/09PT97b/ACnCTXYQf9XMn/4rJcH3lwxYapa5NxcWt9MZrk/MaNGmSFPvSt2m+vwjssRfUmdonS/9UeBalS4cVCc2d/NgANRC7DQCd8edg3x6/gscZ+FjF8b/AJZgzZHDM5L5o2PIOcZ6rFiAqRkXKLzK3G9jPb6DGh4XnlSmhSnq8ksSQROwggRGg9SLsYyfstbNoDIIMXttfYyL+muGvMlptANRiC85hACgWmBqdoAGpxHLFLK1HXY0425Y05b7n1+Jp1KudmzXOZEDEg7RYyT6/PAvFlsxAFQNF1AYkAqQZ9QT/tgk5c000YdUKCdCdPhXU3PcQMWVOIMs5MTMmBIVZgAaBpMfTTCqovQztrZluH5dVYwqGSe2l4k+O+Nly32WoqUYkuVaSxkK0dl8ev10wJyWjB0YZgCBq0k6W07zcm42w4qcQMoUfBeI3JJLE+ZJvrifivEZJPpi6/AbB4eC2yvjuHKAvTCkEmA1omZuZsD4NsKX4KpJNOqqK18rCYsBa2lraHDHia6GmwCyEPTJJEi1yxmfOLGziLA28YhCcor/AGaHFSPNwZMW/wCJFo3wVUZSpmfeGI0AgengR3nzgehGYTa4M6wPnrrg16yEEj3jZYy2DKskSX1JOt4G2PflyeHHgoTMMpGYSxAeWAM2/wBzgBhcgaTbDSjUzdBBgSbECTck6dtv/V3wHxNL3bkQdiJ7f39MGL3QJR7gwF74N4OM0DdSL3vGo82+WBonB3KnFN5LFVIIMbg7HwY0wZ8AhyfCSOkjt+vnbAvGtLk9419AP2xdSrFiBAgm3i+npj5zDh8raW7+b/Px8jhY6expO0aN+ISny1Iem1SqGXJMsozkEwLLaNSSSBFrEP2bow4JBIJgAZTJ1uGIBFtJExGABxuajTpRZGZjFrHS+mrNqLY0vsty1qoXKwUzaQTJIsRsIib2uMZctY8cr7tl4eaS9kHq6MQoQ5SwlRGWNSoBmRImAYv9SOCdQDOZFSSuRB/jIUiSACYEA+JYz2O4H2dlglYKFmwFQZtJ3gD4rESpJg+c6atfhxUUx0sVVlAgnXMDrBBVhH/jbUYwuCmqXyzV19Ig452djWZqcuQWyEambRqN/wCcF8r4lqVRHpyWnKoyhgWaRlykGZ/t8dxlEA9YyqRZoaNp2GL+Xl6dWm0MrFgUkXMiBEwLg/fG1yXQZkvMXrxAqfiGqDNVqK8sY1IspzSQFgkReQvrgrlvGIvB0qQs+c52grkBqHKWb80rIEXFo+EyTzziKbJSygSRlmPzM1MSSfyiTE/vjP8ABV1CVkCqalRsqm0gGx21mDtvrOJR88b9/wCNDvysfct4mkanvK4psqqqIiqIUAyZXRYnICZNrTiNPmtI1Q1NaagtKsyEhdIGUMREzJPiIjCfiJpqt0IK5Sqkmcsk5j5JI6TqcC0Kczf4dT+g73jA+xi/Nft7DKbWjTvxJzALVX3aGzRljpJAAsSl8s6dWxwHzQ+8fNTADMoMKBqdpMSSddfBN4W/i2nNm2+FhptYDsDb52wW/MARamEMQGsJB1AB9d7/AFxP7NxdofqTVM6pwrBrkq30AiB6RobfbFdKoqMGLQQZkXYkH0gTfquRAOKnqgqFjTQg3ubzGto/pwDUXbU+s/K+KxhemCUq4NJy7mb1XK5qVJSyyzkEwbBeoy5iFAgjexvh2af4dxTUEQn57ogVei5NyN4zR2WTjC8vRvfUyMqnPlDPBUEdQJG8RpafrjR8HzFuJrLSq0WcBhvABGWGYo0uIUnKAD063MZs+Cnr6a2vnPz82hlvnk0fNeJhAWkZl68wIGViGY5kGQMJlQYBuJJtjOrWpU6StTqioSy/4CEzQoDGYCkAQZZpBgR2K3mLVKVZuHCPCMAKd3kGJIAgnNIYD8pI3Ehl7PKo4YP7oNlk1W1ZgJAUwCVAJExBhbThVhWLHfNv278fL/Puj19cqNB7LPlpl2ZKrGpmbK8kwD0DNBJVSAB3mB3a0K4nN1BssS+XTVmhdvI6bW3OMNxvCS3vOFysqkFKjOwGckHLLQxJJIltRMaW2VPhKKU7U/iaagYx1GFaQTqcx7ki5mcY/EY4p9V7f6r9y2OTejNf9V67tw9NDJAdXzdMDpZCIGhm87zjzDh6RZoFzj1D275PT/BPXosSoydOeVAZx1ATvnAg6eMeecs4hUJlZJGs6X2Fu2Pa/wCPlXh/Lv8AY8/xMU82zW8Bwp92BDB2UZyIK7hVUC4Im89+2B8r0zAVXXZhcAg+CYi4nf7kunx9NaSN7vNUCwWYlgTluMswwkgX76ExgKm4qN/kn3jXyoAIywBaIiNBOo10xnXU221o1WqSTCKVTKygDNuRPxEi8ADwPPbBPE8NBT3soHOXJTYWBA+IyIW94832M+QN7sVa2QqrdIc7aSLnS1yBe3zX8f7w56qZjFhABm8sRuL+O+J85KWvf3/wU/8ANmj4D3NNQuQEjQCCTcgXMG3++F1Th2UtkJy9mIkGbDqMkCZ+gnHzktZxTOaTFxmVMxnckeg+vri+hUWrEjLuFm5Hf9MZ6cJS7+vcsqlFdhcKdjlEakj/ALpN9L6322wCvFOZPv8ALeMrKCRFtvSfnhrxCCYXLBkxMls0D1xnyi0eh8p3GdHJjTZhGhtjZhqSf+rM+VuNf7FnLUZ6igCZIkFSRlW5kLeIE+k4Z1uDDSvv1Kqmaw6VJF0nuCoGvaw0xL2Z5RUqOGSm7KDkkAmXIJVRCnqZRaYiQScB8TwdSC5Vgt7mFJhihkEyWzAiNbfPHpyVuzzYOlQN+HZSYK2UGxBF9uk7/wB1GKOOql2kgWEW01J11MTFyTEXwQkwQEJBgkkE7kDWw1gfPvgBnMkf3vh48iS4PkRhhQTMJAMg3H8fXAmWRgrgajpJUA2uCJkHX++uBPjQYc7OpcKQ3wsADuCNRbXEudJLIdygkRpFot4gzbX5m5uNZmWYEAC1ukaADQbj54jzqscyQYBSYBO8g698Ti5dSseSjWgfhqMqdtPrI/3xvOS1vcwqhtJzC0EFVI0v+0DvjLcm4aVBIJgki+8TMdgAThrRUM0ZiASYZrQPlvG+Mviqmull8Hl2Mq/PnVjTqo1QCc1SnZiG6hmWzADMTlmBmgW1G9rqSPw1GvReULNTKxcNBN/PS2vcYuGZCcv+QDryGc+v5iNWAmRNpt4HrcZQIJYKSwtILZZN7G5InWRvfEI6knFcenf/AEUltPZnjTJyySVP9MfX74ecfxQq0KbuzF16WDEkjab72k+WPpivl3A5yMtzpHa9o7+uCuWcAk11qK4YBsjBgACAZRrGQSVETv6YvKUW99iaTSAqrM65kkimqsxiPhg5u8dJ07YW8NQJrFQJOYgRa5MA3jSd484dDg//AMV3+IKxQbFZEggwelizAiwJjXTFHKeEzFiTlDOig5ekS19O0gx2nDRkknQGm2rKOL4E5XaMoGu5BFhN51i+0jA9LhAtRkcwVYgkXuLSNj4PnGh5xTRgVUMWA6rQJAloBGh1XQwdAbYUUuFgtck7A76yMJGbpplHG3oqZVFmtmP5iwg5bEBekzp/zgj2d4Q11cFGcLOhWcxAgkn8ogC3zwy4fly1KLgKrFlkZiAQbSRNolltuAO0Y+exVH/GXBgyQbsI0IFh/tp2xOeX7uTXKoZQ869AKry2c0FjB0HSbSGBBk5pB328gCvhOBFQNDXVZGabgEzAW9iD9RjanlZzdSkg7aAmbMouQCI+IYmOSrTLVaLZSFJIqQVI/NmB238QfEZ//sSXJR4tmN5nyar7oSQL5lbN0kzYbyb2tabxIBUcRcKUYywJKiZUyVIPmPse1z6bzqvXrUAvuVzHpZ1YMASwUQoBYD4iT+URqdPO+JdqFZ0qBiy1GKCWX45B7NJtsCfGNPhcsskbdXvS2QypJiwMzMZkzIMkk6QLn5D0x6D7JcZRThlpsYeRKq4kk6mATewMdheMYCgwmRGsjLIEakdV/wB7b640XsxRKVlmmHnqVTAJyyvTmuReTHZdZw/jcanjp9ti+HlUh/xlOnwtZlPDipRqgLTyXYynWSBHZoy6AbTf7T5LWdTlqPRrq0o/vS5a7dLAEgKQNb7g2thv7UufwpNNQHp/5qeqiEEsOkXJBIABEkzoDinhXXjKRZgaZKgkq3UoHUbjqaLWI30EifIjkn0Rlx2be+ONN1tcmulbRl+f80p1eAq02phOJR1ByrtTKAlj2FwBf4bGMefJYzjR875bX4dWWo1GCgaKcHMraGfiiZsYvOM7TaCDAPg6fPH0HhMcYQajxdnnZ5NyVmq4Mqfw7EAoQWKqYgh4XS8AybgCdME8wqnVsgG4BuItBiNRF9d95wt4LiKjjOFIEFZAN/8AuuBbXQXG2LTSTO8qWJX4jMgCw1gkwAP5xmlCpb+bNUZ3HRVx/HowyCbaszHLJ1ufTbW18EqRUNNllAkZmtfMsZY+t4HjAxqU91O2wAFrxET++CafGUlUZA4YtqIMACQx0nUW3vgyVKopnRe7k0M3fOVUHpEWAsdCfJjS+L6tUZTFrQSxAgfmuf2m5HqEvF8wpKykywKmYFwW1INhNza0bYX1Ock0np5AZMqSTAC9huxNyTuTiC8NKVa+dysvERjezUvxiU/zLI6ioa9yAp77j6jCDm+erUzqVAIGpIPe4Ika6fzhZyziaiMXWoc5ESSZvEb62ET2GDaVCqZKsxky2/VvrBxeGBYpXZGWZ5VVD72B46tR4esyOEGeM15DlQoi8GxIAF+r0xb7QcI1astCmzO4AAVqoeZZy8MCTUcMQcozNbKIIy4K/wCmXLq9Sm3ugHmoQKZUBS+WmZNQiBCgkrewECTfWe0vslQ4eg2fhc7tDM6/6sIDdfcp7unlABY5VU5okkCaQi3lnNvSf5cfyRlJKEYpb/c8p4xH4Z2p9QZDDZssHTLAvteCTqO2M8xLOTuSfGuNC1JVZwAi3ZYUltIgAgsCt4Daki5GEIH13840Y6t0SyXqyVUQP73wby/iSoYm4ymJ2Jtb64Dca7f3+/bBFGnohNmi8dxPrgzpqmCDaei4VVbLIv3+Ufxgj2hoELQYxBQi3ggx9GGBvw8CAw76af74N4yoXoomuW+keLd7R9MStJpopTp2H+zL9BQXOVj5FoMfWfOm+HHBcnZoaorIhZVeVymZIMa6C59Zi10Hs1TvtdgJ/wDVrf0n743fHczatwyhqYJpn3aVOq2TLmhSTBKKA0WFtm6s+RW2Vi6SFj8Wqr7oMz0iZVST/jJuINiw1gE3AGhJwt55w9L/ABsgIYqc4Opv0trGlvEDDZOXMCqtALLKlmUSutiTBvaASdexOO5pyjK6oYDmJygkZTMWAxng6kVfBHk1L4MtO2+51Ug31nt2ww9peV1EP4hJXP01FtaRlBtaWAg+vk4v5RyyalPWZC5tAe0zsYxreZ8Gr0alMLBiREQWUzbvcYErUk0deqPMEqkUKqWu6GO4IYzbsVH19MVrwyCkuVzLAtUUjS9iL3t+/fB9fg9fP7Yv4rhwIQad4vEa6fbwcUaoBnGfKZYmGsT2mCrftvi3liklhCloJINhGpNr21xPjqAVoI6CI+vfWNJxZ7O0AgzujOAII7EE3872Eb3wJPy2Fc0W8BTyh1ytBuAGnLBDbgAm5Exp9cF+wvLjCs6gLmIIaReJmBe2nqdMLuM4j3R97SzFA4JlibG2pvpbKRIt64bew3EoEamo6cxOcLfQW9R2B3xDL1fZSa70OmupI1POKtRaeYA9UBX6XnWD8YJt9Re0Yo4Sm7wHXIVAH/iSYBYMwuPvr64pp8zLZKTZw12Jb8w+ERcdXSN46lIkzgCtxHunepT4kAMZFFwdVkOJUggT1Rb4jpM489wf0fH+l+/9Fk9WaUUGP+nknvmMyQTPSSYsZMWkWvjzDnPJSOMRWLVHZDUquCBMVGZ2liYCJa5npGmmNU1Di2ys+pGaYJgXUDQgb2jQnGS9s+Xs/FUaQ/yM6qOgGSWJsAYGYAeBa51bHreFhUqWtbMmaWt7E3A0Q9dlVehWJtJkA23kAgd9ybbaz2k5Sr8P7yioDUSXBpgywvIFswAuZnY2tOEi8B7ni69Ia03gQRoJJkraNNLY0FKiahakylyetm8A5gWsSWUwthAib3w/iJOOSLT4+MGNJwa9Rzy/mLCihcrUzUxnSQBBAEwRdZtJBJtin8aKS1noqhFQ/wCm5IAEGbX6QFbpAEncXOEBApVCU/yjMCpBY3AkA2CiCZi/g3wTR42mG6c3VlLSCTmMkySRbb0B9cYPsUnaWmartGf9peHalwtPrZs9QhizSTAJFzBN5JsIMYyQF8bH2x43PQppqFqE6kxIa1+wgH5bzjIAY9vwjf2e+bf8nm+IXno1nKaZXgvee7Q/5SBUkZh0rYWm0A66k9xgfi5kNUJEnU6zsLDUx9sMuRL7zl1SmVHRVzSSBFhJMxIE99J9QJT4l0zFlDAxMEwSJggj4TrqJ20N87+t/iXX0oBzFCwjMdSeoGJuPHrgOtUIkTffecG1XYgsyrkJgk3M62BMzI+IW/TAFXhwzxmnLNwCCfrp3vi8Eu5KTfYqYAiJBM+bRr64pNMjqbNGg2m8EE7b4kGCyLHb07/XDPh+Q1nGuVWhgPX0v9cUlOMPqdISMXPhWz5yblwzZ2yhLwJBOsCZvFiL64a12MiM4ttv52x95bySlT6jciRmcjUakDt9cMMtIf6lY0ybx0iRsepgfttjz8uZSna38/M34sTjCnoe/wDTaoDwOQ2ZqjsDkDFyEI1MBAFG5IlZvMYM5p7McbXpe9rINsi0yzEaQAlNIJIb4mIM5hABUBB7GcMV4BqqS9dn6KQywy5tSWIysAjj83SywOzXlnty6PxFDI6hs2cFwXNSmQvRBUAsbG5nKPM2ipfaSXKv1X7r5+BmbXRF9/wZned+zvEUS+cKzFCwVVc51CsSbLC2pizZWMg3m2N4Slm6mIRdCxntJ+EST49MezcLzmnxVGpQo5FrAoxJQfFDIxLtKM7GoUgqWMMSSIjxV6BXMGMMpKld5W36/vjVjVJojN27LEWVJKsQF/Kd/M7Y6ixkBdzEmBraT8/0xBakaTpGwsbH69/GGfI+W1q9cUaFItUgnIQDAi582M7nfbDMVEqtIqDMTqQdba+YxbwTwyz8LSptsdY+n1wZz7l3uFpFlVHh1dQY6kjL0N1KGBBzE9RzQBEssHUtheQde98QaosnY99mOFAqVFMkqDYWB6TlPrOg9Mez8t4RaIZ6RXrJHumOVCMkLIRertLEWI1I6vG+UdLBplqg1k2ysCSdzaPNtLY9W4fm5a1lCuVzswXNF7a3GbTtHzw58mSE1OHo9foVUFKNMQ8t9nar1Ka1WdQYYJJ6RmE2N4ltZBkXM4I9ruSvQrUizZgyhQRaAhgfYjGm5hWylUWTU6gjKRAnWRMgWzT4MjCr2n5h7xqKSHKK3Upn4shEnuIN/TTFcfS8fU+RHKXUl2O5Ly/MUXUyfuDjXpykKALkbmP2HnCT2VqnOoIH9B7Y2juMpJiwxpw4YyjbI5ckk6R5VzPlR94ABdmjwJMAYt4jkk8SiNABUiVIOkkk9tN/n41QytxNPwZsOwJx3O+HDcRw4ECc8RaDe9vIwksaqx1kfBgPaXkopB1On5WP5rAiI331Ov1zvBVRTpkH8xsL31O2t7EefXHovNfZOqxY07rlIOVoJsLQxIiw+mMp7O8r9572ArEFVXNoCSTOh7REXzWGMjjSdo0RmnwzIcz4hyjCIW2aBrt+Wx28Ww39h+HyioSBlgOc2mUNlM/l2mZ0Wb40PNfZhwCigEshkKbANMiASBEEwAI/RJ7Ej3dN3Ydso3B1B6TYayNZN9cI5qWJpa2hq8yfIy4zhKa8PSamoVoOQrMn3cjKNYkSIETMXwg4ClTTic1U9JYbsSSZyA6mdJB++7OjxDUqYVCLZwma9g5AUqCDBAMHzjOV60tnXKrZ1MKNCBCsJkfEoN52mcPiTt+n9izeje8SEpIDRNR6bORlqAxpmIClSuaQt4Bv8wi9vFdOI5dxIQ0/8jISgy/C6mDtmhmEwN9Ix6hy32ZRqYD0QhAjNJzGRrotxO831NrZ7/rFyNE5QoGYmg6HNcm492x++b1GNmPC7t8GaeVPXcx7UaR47is9RSffKVNjKFEMjqEgyIN9MOanJKLyQ7VFJ/0w0BAWMAXEi9j2nvIx3FVTXqrxL5ZqpTzDYlaarpcmCsE9wcafiitJZRzOSQwBJJJvAEC5IFjvtjzfFRfXcZf12NeJ+XaE/MeVKhzUAwJ/9+QNrmzDMribSdPMHC4cMFKllZlaQQdRGpiJBB28gYur8bUpIJBOssVF9ozXE63EGwvviulX94JUiQSQC3eA122iL23OxxSKmlt37jOuwu9seEy06TA9LMNyYOSbE6g5ifAIm+MrTF8aL2lpk0UaAFzKBuboxuYvpadjabxnEuYx6fhl93swZ/rPQfZCoEpEExLqTJ02m195+WBQtIMy0uokyCxt4jMYt3P7YhSpBOGeswMUsswQQQzZVMbmWntjuWMFObKSv5YE66G9hvf7iMYckXbka4NUkMKU1DlcDLlMrvls7FTG2W9ibmJOMkeIAYkARceIOpvg3nnEI9VqorHJmy0kcHMqgDsIAGmg1BOpwoNYuYuTr3I/oxow4qRLJlbZTSWaljYmxIEXNiewxtOU0adJFQ1JUg9UGC0kwo7GCZFrTOMkiOAWAJ8x/H764c8tp1TRDuzqEkF6hCiRJ92A3VJFiTYRbS48UuqPNIPhn0y4GVCsEiMpnXWYnbaYEdsVcRSSqcwIgW6he2v3nFVOulT/AE3sQekZc0iw9Ja09iCdsEGooJArU7G/Vvvq3y+WMlOLvubOpS12J8tcjhuHTL/qEwe5FQuBbQWMzJifQqucZlq06tWmeoKTnMrUYKAzECCu35R4Ai/DiAtFUDsSBnE/CgyN02kyZBMDQ/VfzUUwymnUaoCJLFYgn41vtEfa5jGvFFqb92/X+e3YxZJLpXtXz3B61QqxH5bi4BJvP1JGowGVOv8AdsEcRprO38/fEAkKPOo+kY2LRleyOWcav/p41Va4NGt7uoi9L5c1veJmWNywJF9dLYytI30Pn5a4K4DjalF89NijaSProbHTfthcnVXl5GhSezce1vMW4mmgrKn4lHIerkpq9RIhXcKZtA2i+2mMovD3yjdZ+pB+0/Y4+8TzN36mIZp1gA6AaqB2/XviyhULDYzab2i8euuIXKtl0o3o0PJqhyIP+0kZiJEMDK/aPQ7a40NLjghApZbFZORyXJ6umD1AxF9ZiwjCblJYrTlQomJzA3AYCQBv6/XGublY92G0JXveSPGx/fGDMk+TREqqc0UJmVi+dWIIWMhldgLyVgE9QA7RhVS5i7Eg2Maidb2wx92RTyzmaIuADIIjTTSJm+uFP4NiVOU31j9u1v0wMbSVHSRpOV8eyEEEz+nn9sPl54xp5SSZ1M+mMenB1R1ZYJH/AHa20M+Z+uD0R5EEwNd4HiB8r4qsrXDJvGmNeQ80y8Ucx0U2Py0wdzTjA1WlUA+Auf8A5SRv3/bCMcGTePnMCbf3644q1NTmJ03mbabX1wJZ5VSGWFXY44Lnb0w6FHYMCAc2gixBMmbm5OkYyPs/y+vwpY5BUziCJuCJ12a59NsdxnN6kQn1I+n74TcZzGubmow79rjSB6afbC/eyVN6D0wizZ85qmqtVsyo/u8qkgglyDOmjRN/PgHGe9m+VpTU06rhS8NMqRMFQpIJgg3vb74ynENVYmSTvrE212v/AG+BPwz31G2ov/YxzwOUXFy5E6ul2kb/APBqtQmUbISCS4EglWBUT1dTEaW+VshxHLiGORSyrnmFMEgZluoIicBUaNXMFWZnSYtufSNTth3xHB13UJBM9rj+6ajDf9aqzo3PZvec/wDUtOFApBfxLoozVcwVc8dUAAyBMa9+2PO/a3214jjBDNFOD0pYEanN3+Hfv5wBx/Jq6/EhP9ttiz2e5M9SCwIA6WEbGADf1/8A640fbdUbbEWNJ6Qt9nuIZqwRpCpoAY7zHzOuNfxtKKtNUVQKtMj3hkwVI6QACCxFvyz1R2xQ/JPdOHIhigWPUg9tiNfHbDziOEJWlXRuqijBVFiZgXO1xOh7YlllCSb+WNFSi0I+aO1KiclRFqHaCCVlgRlLQIE3MjL3mcIeBVmLIDob2AAg3m9rftOmNrQ5G2bMrk53JVGJMBogHS12uNj6jFPC8MaQZSil3zCFDQWnUMczGTvtlBxlhOotR2W72ef+1NMLAUgrnMQIjUEWtbQRbCOgvWPXGp9uVy+4URpUNh3KwAdwP3+Qz/BLNRZ0MTGPWwP7pP8AExZd5DX8bRb8BWWD1oo0sCtZCJjSQpGmpHfGVp+8ojLcAQ0ZtxBBtvMGe42jGrZqxowitUWSJXQRuSO1j2sJxn+YcMVL0yQXVjnaZLEZpy3IAgLcnXcARiOKbdxfqVnFKpIV8VxVRh1sxEz1EmTpN94tPYRhjyOjmWs7qoVEJBZgASMtiPibUQBqSBInAVZR8IPqZMbGL9v2xwqCG0zGBeTpoJOny7YvNdUaRKOpWMuW8wFVWFZkRVjKsBb30jfc2j9CBxHNGY6CCIhrzexPmAPpgY0j6CYv+/jXFVRDdotb/jHRxQUm/iOllnSRdyk9cG6xBmdJnbSfUa64e8AqFP8AIrE7QCRHgyN5xn+DYq4YRuJaIuCDM2iDgv8AGA/FTpsRaSWFhbQGAN7QL4OWHUzsU+lGj9xHCoZ+JVBEgEErIIkWaDcjuJsMZ73BlhG0jbTwd76dpw4qLAAPUcuoGh8/Yf8AAxA8LFNWzDNpEem+/wCkR6Yz45dN+5eceoXV+DyoZnQGO14P6D5YBSlb7x50I9bj+nD+mhIIe3SSRbtPmLSY8YBfgypNyVIsSbibiexOuLRyepGUPQpNHabQT9Rf+cCNIEECRv8A36YavSutum9h6f36YVEnNETPzv8AvJ2w0XYslR9YWB37YM4evCkdUE6ZraQNQdP73wPR4AEwWjv4jx9sHcIEWCQwmQfB0ws5KvUaCdj3lHEFMsjcw1+3gxf9ceg8l41WUI8dMWI7W7eNfJx53SCQIcz6CNNNJ+vbDBOLykgsCf8Ax1N7HfUeuPLzR6zfFJI9CUpeI/W83wNU5jkGVUA7SbX2v/Z9MZHh+bVDCg5RsZMqbbgeI9LYO4es7QzNPqO1x66nGfoa5G6UzU8JxeaDlHmxvA84ZJxE2gDW37zN+9sY5eKWmCdgDETBa8C9p/Y4q4znZbpWZmwB73WSPrH6YaEJMWUYo3DV13Yd/wCP7/GFnF8XR9T3i/8AOMcectcS31mIHYj17RgY8zIAMg+sbY1wiokXs0yrRJjKI7kf7SPlGLHo0ArCD1a2O0/ycZQ80aYJE9mAEeL4+pzMxaWG8aXIAHSTF/1w4tDc8HT1IfcTrP1GuPh4CgQIZ9Yi0/QXwnPNIMMCD2Ig7dx88XpxqsIm8WmJ2HYT6Y4I34TgUzymukMLiDczIve2t/TDbiRmSReD62ganza1reMZ2rxoULJBEQBIOhuLGN/zSI+32rzOms6G0iDO9haItY2nEMkOspCXTyG8RzqOlhN4a1pE2v64nS5xSEwqi8k6ba+fpvhRX4+lUBViEAuTOptmi8xE+cDV+HoCSKgSbZNCPr1WPcYgsXS+6KdKfBokdTpla43mBEWESInFHMuIvlCkglRaIBkFj2vA++M7VpVBDU3lR+beBeYuLD9cB0+J4hsxCsZGseRvtisY+rFcaNm3EkOrbqjS1xElQLfQnxpqMV1uZA5QIzIrXkTJXpN9LNcfsJGTTnTqwDICTIK6NoNe4PbEafMUdiDFzc/KCNQbxEYZYqXALQP7V8IW9xPUchFvBAB8zlAnz6YS8NwxBBWOkak2M31+uG3MaoZ6dRTBUX89WYekGbYDpDKzZXyASfhzb6X0sJ+ZxuxvyJGWcfPZOrxgULmzZoYoyEgU80AQkCIGabSZHbCfiOJyswBJmIOVbxBvKmRaY73wbxlW4OaWEWiLDxGngzqbRiDuCrHUsNIGs6/8YaOt0c96sXIZ2iO+/wBf2xTXp7i3bzuDg4ZWtBMm/wB+/wDTgh6K5QFg9MXHnW59L/pivXTJ9FoH4ZS9Pq1WbmRIA7nYT2vfFdLhwe5E327b9rnF70uoKScoiSPF9vXzrixBlMyNJCreLT+8fXC9XoHp9RWaUnp+Q/X1/wB8XBdjtb6YMFKCDHkesyfpiVHIB1ZgT2AbfvI/u+Gc7AoUHFJYBSSSx1BUHaQe2LeCV36QJtFzaOnKPSYsMRShKspZiRdAiKSdTciLA9p/kfh6VTKZQlR8R/QfcYzaLWXcO5ClnmCTGxJIIP8AJPpix2DqIaD/ANoBiIkjeTiv8K2bMLzfS2sGYH91wc3I3CoxN2Aa2ipcX0vOw/jCynFd6Gipegt4SqDZh/R/f1xI8OrvOXz58AThz/8AxfSsFSGJALDLfcGLx63uLYM4TkZJJKQC0gXGVdQQWBldrxrvics0VsqsT4M3S4VWm2UCLmeq8GNZjsMGLy4iIUOpAllWNSD8TWEfTXGifhVCsmYOwAWMn5T8QWVk6yHBgXjXH3iDTpgBSQqflZSReADcAiRNtDrOJvNJ8IZYkuRRV5YiqIGY6kgHp0GgO99cQ4ZJGWF7ExBH1sf5wxWuGzBHQpAzAgAyLmAeo9rX0wv47m8SBSBFhBldBBiL9v3nborI1TQW8adjWvCD4GEbmwEi+17b+MCVudR0LBLDYqAfBGgntbU4z9epUqBn0UGB8QmdidDAjXH2nSpEMWkNPSFBK6f+Rzel/Xy8fDpfVsR52+Bi3MmIOa8eJGhBAMf2NcVfjWtKgDteCB4J9Ti7hW4enTIK1WqNBUmmoWNxDMcw8x9MB8NlEvmIIuFyAyfrAExePlh0lukJb9QhmJzZjFpk2naLWPr4xDiCRqQTMEZpJJOKuljJIQHsC0fL+Dgc0CCZ2vcMJ02ibzN4tgqIGyb1rtIEjYn/AHBOBjxBNp9MF8SFYggbXAXLe/lgR9P3MWpohUrNS3WjKVHkAq0keen0xRUTZVUqbAaaxv51In0tj5+LI7iLj1t/GLaVdZP+K26iowB9dWO2+2Bfw7MTlUneACbDU4ZV3AyR4s7WHn/jHDjXvfX+27YrCW0HreT94+2JwYFrDQwPWD3+eDSBslSrNB/ymT+UT97gfSfli3hq9emRTyHqiFywb2FyAd9yRiBqnIF2E2IUxP8A2yJHm+JUEqEQqMw16Vk28gTAnCvjhBWnyHpz0rZlCuCQYW48GI3tAn+TzxSOJzkE6FgVN9T1DSTEnv8APGeNPNN/WSB+uL+JUkBA65JklUyCRAvCgmLXIm+IywxfGi0cslzsdfhPeLnAEGwJiOkEnQiTE2AJsNcLjy//ALAGi8gGVkZhImdjciPXFHEe9Coweo17VMrAQP8AzkkxGhFsFcLxmWHaurEC6mm2ebiASjBhBOrKL4CxyitMZ5Iye0U1uBYMA2Qg3BUmNYMyBcQZtiDUmEwQI0kjuBbvf9sMzx7MQ7sjK3TGYe+IGkgKSCQbGCLayBiHOCzkAKykH/8AYsSu0Gw+w10Fsdc7SYKjVoU1eWOys8EqDBcCYIiBPzH1wvywYv8AIa9/THplGrUKIAadNACMiyZMxEyBMKDJO8Xwhr8D1hFySpgKRnZQxJnoAzAwSAT384XF4pyuLDPBWzKtwrRED0k6Tp2/jB/B8GWUwA2VvsRbx+XDyly1SAWYLJJIZCJF8oAWOonYNF9RYGk11zZWhCR0iIsBqABB1ib6YZ529IVYqYn/AADwSASs5s2Xp7mI9IxGvIK6kgi2hEzbtF/oPXDuiWcTMpoATr4AIg3G1tMBVqFzB376dtP9sFZLeznCloXvTJlhcXIG4Otu0/rFsVVaZMRpG8zqdctpwyFAoJsBcY6pwqOZmBePQknt5xRZEI4jl+C4fMpL+6NjJkg3AYAWiSDe+ttYxoE4BHqCpQrFdFH+MZSBsSCNI+uA6XIYbLUVykEhwA69cAKIkxAOsC/rgrlnEU6AC06qUyZCyZElrEZzGWPuMeXNyf0Nt/qtmtKK3wVU6DZuoAKxgkLBmb2MraBJFsHvwfuXyxUdW6SFOaAwAOUqogWDSQbzbTE6fLPeHKahELamCpHggj8p1jfvbAfF/ieF0FBxmJNRgYUEZWJiCupgBjprjoeaXSuQynSIUKdNc4ap1DQFgrXMAQ0yY3vaNL4I5fzCkys9NVXLOVwVMERrmsReTfSTvhU9GrxFN2UQM5CtLCW/P8TSRbS3zwm4z2ZcIai1abkHqAdVgbGXcX8fc40LFBupPf7EnOVaGfN2Zkj3jQxh6a1KWtzfKHPZotba2EtTj6U/6bltD/nJB8nPOu4I9RhbGW5AaTubyPKmfuR9sWJxbJlZAyXsyFhLAWNjrr9cbI41FfEZ3NtnVSSJkhfFssicoi0GbRHoMdwq3JDqpiILOkjxkifSfkcRHGMGzN1vsWLEi/rf5ziHD1AW6lkdgQn3II+2GpgC+EqFZPvSttuonaIJB/vzxVw5UtLvlm5OWfsMXUeEDucqPl3ObMEnQsyoQBINyNvE4H42iUcrEFGINw1xqJAAOF1dBC+I5iSnu/eF0WQmZFsDrEyyz+wwP+J6QuRbSMwzBmkz1XgxtbA78QzTmP2j9MWUO/2x3SlwdZatLTWd8GfhwRmFNgo+JgCYtrsB3ucUBvGL6BFgRv8AFEx4jtv3wrTCmUMsSAbfSR5F8X0AoB6ZbZs0R4gfv9sG1+EW3u3zncAEAf8AyAP2xU/DksciMFm2ZlJ+ZAF/ljjgbiazORnYsAIGa8DtimpSm/2yqB9hhpV4Z2C2QQPygA/+4gXPm+Bl4N2GwPkn91wUBgBpDHFR2AGm/wAzczO/9jDFeA/8l+V8QPANBM+lvp6YNgFxp4+NSBA1Pe2naP6MFNwzDEHpn+/84ICp2a17DTt6+vnHxCZnMBEkTpfWBEYkWjE6BQ5s7MpAlcqhpPYywgeb+mCdZ1Pi3KlC6qrTmJGtxYlFLH4RHbEXpBVWFJm5YrKntlkBrb3+Qi9eJUiB1AD5hTM+GBB+mBXoG/UpSpluLMNCCRH0v8wRhnTWvXVkpMzJqyF40F/9ViPPxX+WA6dJ61QKAuZjACqiDttCj+nBzezdZawp1KZmxMECxE2YgjeJg3tgSlGP1NHK3wV8MijKtWqBTsZp5XaSNDBzAC/fSwM4aqeH6fdIeLq/mOV0KxEASAXmCQIMRhpzr2bpLw7PTpqGpiRldzIF3JL2MeFGmMUCLX+n7YljyY866oOx31Q0xtR5k+b4ym2RixVfQZhl0EW2GGHNGJCPWIdWU9VNmIgMemSSQZ7EHW+EKVVPS7vlmdJv3gkDTfEvxEDIrMqmLTEibegvt/GGeJWmFZGNOHpcPJXpVVQ5GNMuc35bAkZtOprbm9sD8VmdjlDVQouTkQgDfWDE6ADTSIijh+NqUj0sVMaMiEazowI1vMYtq8yZiKpZ/eKZlUpBZEZbxI72jCvG7tfPn4hWQIXkNY01qMhyHS/Vq0ysaiOwFxscEn2UqkCFZra/DHiC33wubn1dmz1KjuVFjKrA3uFmYJEi8HBFL2pJAze8nvmzT5lgD8oxHJDPflqh4zhWzQ80r1BlfhUQe6aSXyg5Ygx7w/CQSJubYz/G80p53B4Wkc7B/wDHVWRIGcBokTBMWu2mA+J5nFNUlpBINyoi2oQAE/8AqBIte+BDxIIBUgDsHHy0Ab5nximLwyhGn/lP9bJTyXv5/A2PEKXpNSovkQAZavFrRFidh1EEESwIzRgXj6HvajMiEVTCilQBYERchjOYmdbab64WDi2737ip/IBHrg/guNQtkqEIG/8A3BXlNY6UcBhMaqSJm+NKj0rRNuwavQqcP8VN6bTBLMGvF1+GARMxr6Y5OT13gikzDcoM5BPcJoddYFtcWcVw9HVOIDj/AM0qIT2gFSIA8j0wtqMBYEGBAIH830wU74/gD0Xc0ppTOUVlqX+ErUUgjch1jxZjgAVI3j7YtSFIIC/NQR8wQQfmMW8RxRqRnay6ZUURpbpAEYcWwUH1x9LGMMDXorSdEolnYqVqu0MgEEqFUZTN7zvpbATLPbHHWWcLxlRPgqOk65HZZ7TlInEaksczNmJ1YmSfUm5xDL/f6cSptl0P6eh1x1A6ixaQ+mGfKkpdRrSRFgrANPiQQfQxodcK1M+nrhvw3OMihRw/DGN3pZmPqWb/AHwslaoZMGRx8vOCeHfuR9MU8Txpc/AiTqKaBRYyNL/8DH2k/e+FaDYz4cxeT52/TBnvfP8AfnOFlCrixa4wjQ1haFhqQe1x/wDUYkW7SvfT564DNT64nRqsIlpjWRf6j+NsAJcKhE3J+g/TEGY/2P8AbF/4umIzUql984y21kBC0T6xgN+LWelRB0uTbzMR8/OO2cV8RTJ0MfLAlTgyfz/YftgmowGob/5H/wC36YgKg2JH3+zThkCgdOXjucRbg1G/9+WCXfW+ITO49CQP1wbZ1IjXallC+7YEfn95mJ3iCuUD0E73wETH/GL8wzZc49Zn59Mn6YnxQVcpDh8uxRhN7m4uNpscFaFYTyrnCUhehTqEHMHlldSI0ZTpbSN8Dcw5xWqOXNRhJkANlAjQCIFvTFHF8SjA5aKUzOqtU09Hcj6AegwGamAsUW+pr9dndbXDDeI55WZSjOWU66H7/wAYBqV52A9Af3viLPipjikYRjwqEcmwg8R/YGCqXNqi5YqOMnwgMwCnxBt2thZnx8NTDdJ3UNk4pWn3jsNTIXOSTqTnqLc9/wCgxFYIXp58uh61TMPKq5aNv3xnhVv/AD/tOGvDJw6oap4pTUUErTFGr1MBYZ2AAvF8JKNDRkdT4ogFQSoNyASAfWNcVM39nAI4gYkaw3OG6Tuob8LzFkfMRTq2gB06R5hYvte2K+I4ou7O2SWMkKigD0Ef747HYXpV2Gz5kaJCtHcIY+1v+cCsxO/r/NtsdjsCErs6SoqVZIBMDcxP6SftiDqAbMDfz9YIx2OxUQ+llG8+gP7jE1W2bKxH/pN4uRa2mOx2Fk+lBiuphA4+2UUqYOs5OoH/ANzGfQyPGKQZifsP4EY7HYNJAssp2MhVY7BhI+xE/PFn4piQqUqUm1qYYk+LfzjsdhX6hTfBHiODqgZ3p1ApPxFGVfEWA+QxSRGtjAP109MdjsJjn1I5qiYOCaTgETJG8RMeJt9cdjsOzkHcUqKR7ti4iTKZSPFiQcUive+Yeik2+WOx2Jjlwa9jPyxItO8emv747HYAThR3BY/+43HoMcEC/DadcdjsccSA84rqORBUA+sx+hx2OxxwVxPHK+Ue6o0u5pqxM+Oof798fa3AcPIjixpvRq69iQDfHY7AUa4ObsUPTUSJB8jQ+kgHA7gbR+n7Y7HYohSpoxUxvGOx2HQrKycfGx2OwwpGRimp4+847HYZCkJ9f4/vpi9uEcIKhACHQllveNJn7Y7HYWcmnGu7GjFNP2HfsfWoU2d6+XMAPdhtL6m9saytwHD1j7w0VcnUgH//ACcdjseR/wAlB439rGTt65PR8G1JODS0f//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p:nvSpPr>
        <p:spPr>
          <a:xfrm>
            <a:off x="881781" y="338753"/>
            <a:ext cx="7319504" cy="923330"/>
          </a:xfrm>
          <a:prstGeom prst="rect">
            <a:avLst/>
          </a:prstGeom>
          <a:noFill/>
        </p:spPr>
        <p:txBody>
          <a:bodyPr wrap="none" lIns="91440" tIns="45720" rIns="91440" bIns="45720">
            <a:spAutoFit/>
          </a:bodyPr>
          <a:lstStyle/>
          <a:p>
            <a:pPr algn="ctr"/>
            <a:r>
              <a:rPr lang="en-US" sz="5400" b="1" cap="none" spc="0" dirty="0" smtClean="0">
                <a:ln w="1905"/>
                <a:solidFill>
                  <a:schemeClr val="tx2">
                    <a:lumMod val="50000"/>
                  </a:schemeClr>
                </a:solidFill>
                <a:effectLst>
                  <a:innerShdw blurRad="69850" dist="43180" dir="5400000">
                    <a:srgbClr val="000000">
                      <a:alpha val="65000"/>
                    </a:srgbClr>
                  </a:innerShdw>
                </a:effectLst>
              </a:rPr>
              <a:t>Reflections on Interview </a:t>
            </a:r>
            <a:endParaRPr lang="en-US" sz="5400" b="1" cap="none" spc="0" dirty="0">
              <a:ln w="1905"/>
              <a:solidFill>
                <a:schemeClr val="tx2">
                  <a:lumMod val="50000"/>
                </a:schemeClr>
              </a:solidFill>
              <a:effectLst>
                <a:innerShdw blurRad="69850" dist="43180" dir="5400000">
                  <a:srgbClr val="000000">
                    <a:alpha val="65000"/>
                  </a:srgbClr>
                </a:innerShdw>
              </a:effectLst>
            </a:endParaRPr>
          </a:p>
        </p:txBody>
      </p:sp>
      <p:sp>
        <p:nvSpPr>
          <p:cNvPr id="11" name="AutoShape 6" descr="Image result for fall incidents among elderly graph"/>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8" descr="data:image/jpeg;base64,/9j/4AAQSkZJRgABAQAAAQABAAD/2wCEAAkGBw4QEBUSEBAUFBMUFBUYEBcUEhQWHBUWFRgWFxgUGBobHCkhGR4mHRQXITEhJSksLi8uFyAzRDMwNygtLisBCgoKDg0OGxAQGy4mHyQsLCwsKy4uLC0tNzQsNCwsLDcsLDIyLCw0LDcsLCwsLzQsLCwsMiwsLy8sLCwsNCw3LP/AABEIAIUBYAMBIgACEQEDEQH/xAAcAAEAAQUBAQAAAAAAAAAAAAAABgECAwQFBwj/xABFEAACAQIDBQQFBwsEAQUAAAABAgMAEQQSIQUGEyIxFEFRYSMycZPRB0JSU4GRoRYzQ0RUYnKCscHhJJKi0hUXNGOj8P/EABoBAQACAwEAAAAAAAAAAAAAAAADBAECBQb/xAArEQACAQMBBwQCAwEAAAAAAAAAAQIDBBESEyExQVGBkSIyYfAFcSOh0TP/2gAMAwEAAhEDEQA/APUMZiVjzNJIEUE3ZmCga95JsKw4PaEUwJhnSQA2JjkVwD1sSpNjXJ+UPDvJgMQkaszG2UIpZjzjoADeuXvvjNowqEwxmdhFLIsqxNIWkVkywlYlCi4JN289CaAmWZvE/fVnHGbLn5rXy5tct7ZrdbX0vUFSTEwviikc4M+NQ5jHOwSF4YRxQEF3swK2BBFtbAVs7nnFyYiKXFRyBzs9UkZ4yl5Ene4bSwNiD530oCZ5j4n76Zj4n76882vtbavEn4Uc6DhYsIiwSvleMoIHDkFWLjMQFFh0NzW62J2gk5jY4g4cTRZ5BGzOEeBiQpVbleIqgkAkXt7AJpFOHGZHzKehVrg/aKuzHxP31CNnR4uHYuGWJZkmDQKwEZzqrSgPdStxyk30061jmxm0VaRGOJEKPjFR0iZnZlSJsONEOZbtIA1rEqAT4gTvMfE/fWKHGI5YJKrFDZwrhsrfRax0PkahGExO1s2aXjBu14aNkVDkEUkaCVhZegZic17AjrXOWXaOF2fFHBFiBJkxMpbhTOTIJQREVA5S4Ja7eehvQHp2ZvE/fVnHGbLn5rXy5tbXte3W1++oLA+JgGLZY5+JNjYSDkmISKWPDq04Ci7ZSGBUEGy20rPuccXJiVmxUcgY4Noy7xNHmMWJmtmB9UlCjWPUN360B6RssnKb/S/sK3a09l+qf4v7CtygFKUoBSlKAUpSgFKUoBSlKAUpSgFKUoBSlKAUpSgFKUoBSlKAUpSgFKUoBSlKAUpSgIhvbtU4LCz4kJnMSswXoCb2F/K51rAdvRRyR4eZx2h1uAAFDMFL2yZ2ZdFPXw610Nv7LjxcEuHkLBJQVYoQGAJ7rgju8K5k26kDYntHFlBM/HKAx5TJwjDc3TNbISLZqA1N0d5JcawV40W+Ew0/Lm9acyXXU9BkFZIt64VB4uYtmxOURxPcJhSokLAnqMw6de6tzYW7UGDYNE0hIgjg5ypukRYoTZRzc5GmnlWL8k8PmLcSW5GLHrJ0xhUyfN7sgy/jegMcm9ECTMGb0Qjw7JaNyx7Q5RGvexUm3mLG9ZjvRheNwVEryB5EypEx1iEZf7Bxk1865qbnh5JRIzJFwMNDAVZTJfDOziUnLlBuV0IPQ6V0NmbqwwYjtHGmkkzTsS5jsTOIg2ioOnBW3tPXuAwYXe2DhF5SSRx2fhxP6OKGRoy7gm4sVIJ7yrEaV0tl7aw+JZ1gYvwzZmA5b2U2v7GB865i7lYQMGV3zDi3JEL3WWVpipDxkCzO1iLEA9a6GD3fiixT4oO5d0yBTwwqpe4UBUBIHdmJtc0Bgxu9WCheSOSQhoY2kcCzHImXMbKSR6w0NjrVg3uwWYh2eOzMrF0KhWWMzFSe48MFvZbvrWxG4mGfOONOFcYgZQ0Vl7UweW147kllBFybWt0rPidzMJIWzmRg8xldcy2JbD9mKerfKU8737+6gMh3rwgAvxQxMIRDGQzdoJWJgPBmBF/Gscm+OBAvmc29cCMkx+lMHP8AR9IrL9h7qJufBmV3mmkdGwxRnaO4XCPnji5UAy5iSdMxv1rk7Q3LkSYPhub1mXjNGyiR8QZ2LoY7sq35bG9/voD0jZo5T7f7CtutTZ3qn2/2FbdAKUryz5QN7XeYQ4Z7LC4ZmU+tIpuAPJT+Psqe3t5Vp6YkFxcRoQ1SPU6Vxd09vJjsOJBYOOWZfot8D1FdqopwcJOMuKJYTU4qUeDFKUrU2FKUoBSlKAUpSgFK5OP3iwsLvG7EvFGJHVVJsrMFUX6XJYaedbmzsfHiE4kRJQmym1r2628bG49oNAbVK521tsRYYorrIxcOVEaZjaMBmNvIH21ji3iwLLm7TCFLKqsZowGZlDhRzdbMDY2NAdWlc+LbWFfEnCpKrTKjO6qwYoFKKc9jyn0i6GuhQClKUApSlAKUpQClKUApSlAKUpQEM352lLhcJJNE4Rg6DMQpADOFY82nQnrUZn3mxgcoJh2fjYhY8WViUOI44WjBYrwjd5JRcAZuEQNb1Otr7OhxKNFMuZCwJAZl1Vgw1Bv1ArauaAgMO8G0eKqSlFm4uEQQImYSxSgcbEKxGey3Y6WC5NetcPEbexWL2awMvaBLgDLicqR+glEqAJ6MC2ZS3K1yMt+hr1mtbZmAiw0KQQjLHGoWMXJsB3XOpoCMbJ2zjJsYULIAJ51khbICsKXEcqADOS1lNycpD6dNdHbeKnTayuQriMYZMLEyvdxiGZZ5oiGAzIAMxIay/RBvU+pQEH3diEGMkhwjJOjJNLMzIqGKZp2PCZ1XNY3PK1yMoPQipNsJsWYVOLVVl7wrX7z10AH2XrpUtQFtqWqulVtQFtqWq61LVkG5gPVPt/sK2q1sD6p9vwrZrAItvjtvIUwcMgWefTMb+jU3GbTvPQffXl2F2G0kkaCQDiR8S7KwyjmsG8L2Fj35h4ivTdrbiQTStMJpRKxvmLXse61gLWqLbU3L2un5iXiKLZbTEEaEfOtYWJ767NpWpU4aYyw+eepxrujVqT1SjlcsdCzYcE2y5WmMgaNQBOgVhmGfI1r96k3HjrXpkESSR5kmcrJZlYP3HUZT3CvNsF8ne05R/qcYqKbZlGaQ2HTqQNK9B3b2KMFAIRNJKASQXy6X6hQALC+tjfqaq3dWE96eZfotWlKcPS44j+ze7PzE531W1s2g8wPHzqi4W2X0knL+9638XjWxSqOpl7SjWOE0I4knMb3z6jyHgKuOH5ic76ra2bQeYHj51npTUxpRrrhbZfSScvi3rfxeNUOE0I4kmpvfPqPIeArZpTUxpRgOH5ic76ra2bQeYHcfOkeGtl53OW/Vr5r/AEvGs9KZYwjl4/Y4llMhcawPCVKBhZ2Vi2p19W1qxbE2AuGhaAyNJGWOQHMMqaAL6x8OosPIV2aVgycbbWxZJmiaGYRNEsqgmMycsqhTbnFmAGhNx5GuIfk/iD5kmGXIseSWPiLwhFDEVsHW7WgBzG41IKmppSgI5sPdg4WfiCYNGq4hYk4WVh2iZZmLvm57FbDlGh1vUjpSgFKUoBSlKAUpSgFKUoBSlKAUpSgOa41PtNW2rI41PtqlqyCy1LVfalqAstS1X2pagLLVHt5MbJnWGMkFrXt1JY2Av/8AutSS1RXebkxMUnkp+1Gv8KrXTap7iKs2onS2VsQQNnLlmtY6aa/jXVtV9LVNCEYLETeMVFYRZalqvtS1bmxkXEJFE8kjBUS5YnuAFQbG/KVC2iRSr4G6i/n1rmfKFvGZG7LE3o1N5SPnOPm+wf19lQvDqpdQ5IUkZiLXA7yLm1dmzsIuGuouJxLz8hJT0Uu5KsZvtM3qPKv8wrkS7zbQJ0xUo/mroPuugWZhK3o7FOUHNdFfuPN61rpcd/TWtPbewxBLFGjluJpcgaHOU6gkd17dRexANXIK34Jf13KdR3Pub/vsaT7wbUPTGyj+Y1gbbe1+7aEo/mNSA7tQAZzM+TimH82L8UPlJ62yag+NaO19irAhIkLPG6pKCthd0zjKb3IHTWtNlbTeMG+0uqazknW4W+OIxK8DEcNsSvqNcoJVHXSxs4Hh11OlTctLc8q2ty8xuW8CLaDzr57wmIeJ1kjOV0IZT4EV7puvttMbh1lWwbpKv0XHUew9R7a519aKjiUFuOjYXjrZjN+o31abluqa/nOc6fw8uv4VQvPY8iZs2gztbL4k5evlWzSudn4Olj5MBaW7WVbW5OY3LeBFtB561RWm5bqn/wAnOdP4eXX8K2KUyMfJrF58p5EzZtBna2Xxvl6+VZFMmY3C5LCxDG9++4tp99ZaUyMEPZ5u3TnDRzBgmQcVcSsUruyM8odkMdkUWUA6ksOmtcbZUO0IzhZHTEPcsmIRhLe/EkaNmYA6coPqgC4u1mtXpNKwZMR4hcgheHl63ObN4Wta1u+9QuLBYuPaDiFZUibEEZspYcNcLE4VWkDKitKCCR3lh1qc0oDzhtsbZGHLEYjiMVBC4RgYZBHKzpY4c8SIsEUFQdbelsavmx+0kMjIcWOLNG7k4Vn4UTYUMBEBAx/OjIwIYrl1AJLV6JSgIRs6faD46AYkzXQyCQJh3SArwFtLxMpuzOW5C+nS1xc0lxG1FxEoQyiNHkdf9OhEnpYQqFsmq5Ge2Wx5QbmxvOKUBEN4Fk7eCVkMXZwFy4bEygyZ20DRHLE2q6sDpWLcJcQqIWjxChcFhhOJ1kUviwvpColsb9zMNCSNTY1NKUB51hdrbYlBUDFR6M93wq5h6BnWEloFRrSKF5V1vYE3Brf2Pi8fNj4mxCzoFXEZ4+A6QopEJiYSZbOzDNoXNjcWFjU2pQHn+Cl2pCuUtiDG7SM7dnDvAva3X0YyEueGwIDBjYAgEaHXxO39pxqplbELnMIzLg7cNWnjTmVojmmdHuApaxuCgsL+kVa6BtCAdQdRfUag0B56ZtpyBmlbFIithWR48MBI0YxE4LFOExLGMRsyBbi/QA2rJHtLaMs7K8eKWITwMl4HBQceRHUMsSh1CmNvn6XOYgGvQKUB5qu0troqrEcTnSB2dZMFdHkLMERCsIsQoLG79SgANzWXG4zajKqM+JMbZTE0eDcPIwnQGOc8EGNQmobLHcMdeWvRaUBz53ChmY2Cglj4Aak1oQbYw74XtefLBkLlnBWyLe7EHUdOnWuoev21H5N2s2FGEM7cIROjjInOWYMrknUZbEZQbHMb91Ab6bTh4CzuwijYA3lITLm6BrmwPlesA3gwRtkxEUhLKtkmiJu17fO/dbQamxsKxx7uqIBCZP1hZyVQKMyyiXIqXsq3FuprWTdGMMp4raFTbKNcs8k9uvjIR9lAbGD3lwsuXKxXNwsucol+LGZVtmbU5VJIFzoaz/lBgMobtcGViQp40dmIykgG+p5l/wBw8a5CbkR8LhNO7IUjRuRQSI4nhve+l1fw6ir5NzVfiGTEFnlikiYiNVAV4o4gQt9CBGD5k+QFASSRlUEsQAOpJsB7aim3phipY0g58t7kA25iO/wFutSqfDq6FHF1IsdSL/aKiu04TgZkaFiFe91Jv6pFx7LEVVus6d/t59SCvnHxzJYq2AHgKraqjXXxqtqtE5bauPvRiMUkBGFiZ5X5QVHqA9W9vhXbtWtiMTk7r1JT3STxk0qb4tZwePfkntI69lkPj0+NZIN1tqIwZcI9wbi6oR9oOhr1B94eH+jv9v8AitGffcL+gP8Av/xXXV5cS4QX3ucZ2VtHjN/exDuw7dsR2dhfpaKIZQVEZCacgygLy20pNs/bThs+FYlhYEJGuUl1kZwFtzEqOapDP8pQX9WPvB8K1W+VUD9UPvB8KzquOOyj97jTbcNrL72OScJt69+A3s4UVs2YtnAtYPck5uta2M2LtqVAkmHkIFj6qAsQMoLEasQNLm9dtvlbA/VD7wfCsTfLAo/Uz70fCtNvXjv2cfvc22FCW7aS+9iOfkjtP9kk/D41INzMDtTA4gMcLLwn5ZhYdO5hr1H9L1RvllUfqR96PhWP/wBakB1wTW77Sjp91R1b2rKLjKKw/vUkpWNGMlKEnlfeh63So5uxvvs7aGkEwEltYn5XHsB9YeYvUhzjxGnXXpXKOsXUqmYeIqmceI16a0BdSrc48Rp116VXMOl6ArSuPtLeGLDSiOaORFKu3FPCyBI0zu5s+ZVUaXKjWw1uL4k3qwxaJMsgaZA8YKC5ubKpF7hjYnytqQdKA7tKVw/ynhWUxzI8GVgpaZ8Oq5mUuqi0pLEqrEAA9De1Adylc87cwYzf6mHk/OekXl1I1101Uj7DWOLeHBs0q8dBwSgkJZQBxAGWxvrfMPvoDqUrlSbxYMPCizI7TsoiCMrXDK7h9D6pEba1WTeDBqzLJiIkKuU5pYxdgqsVtmuCA63BAOo7iDQHUpXLx+20inTDiOSSSRC4CGIAKrKpJLuve40FzWPY+8UOJYKqSIWRni4iqOIiPkdlKsejEAg2PMNNaA7FK5su38CgJfFQqA2UlpUFmszZTc9bKxt4KfCqttzC8aOASq0klyqqysQAmfM1jcAjofMUB0aVz5NuYJSwbEwgo2WS8qcra8ra6HQ6eVY13gwlmLTIiq5TM7KoYhVa6knUWYG9AdSlaEm28GpYNiYgUIDgyKCpYkAEX0uVI+w1WTbOEUsrYiIFBeQGRQVAIBLa6asB9ooDepWpsvaMWJj4sRuhZ1B8cjFCR4gldD4Vt0BqsNaparyKWoCy1LVfalqAstS1X2pagLLVFN7ufEQxjrYf82t/apdaohvUDHiopSLryH7Ua5H9Pvqtd/8APuiGv7CWBbaCrZHVQWYgKASxOgAGpJqzC42GUDhurX1sDr9o7q8/+UfeW5OEhbQf+4Yd5+r+P3VftqLrzUY+TW4uI0aet9jg72bzy4qcmJ2SJNIwpK3He5t3n+lq4Zxs31r/AO9vjWCleohShCKilwPL1K05ycm+JlOJk+m3+41TO51uxA66msddbA4teyyQFrF5Yigy+0Mb27tNCf71mW5bkYh6nhs53CkIzZWKk2BsbX8L+NDhpLkGNrqLsMp5R4nTSu6JY4sO8IxiluKAAVm5ER7h0AQrcsS3XoPE2rqDbuGBUmfVOGZcqzETBI3UxKWXMbkr+ct6x10FQutJcI58k8aEHxljwQxIWYEhSQurELew8T4Vd2OS4HDa5FwMh1HiNOnnUk2XioMKuR5/VYSOoR/Sq8BHB0BFwzWOYgdTW8duYazL2o5mlEivkl5Ezxkw+re5CnQDLoNdaxKtLO6OV3/wzGhDG+WH2IPlHgPupkHgPuFbGPlV5ZHUWVnZlHgCSRWCrC4cCq20+Ij5WDLowN1I0II7wa9i3H23BjoWSVE44txxlHpLHSS3f5+deO1t7L2hLhplmiazobjzHep8iNKr3Vsq0MLc+RZtbp0Z5e9cz6B7NHfNkXNly3sL5fo+yrRg4gFAjWym6DKOU+I8K093dtRY2BZY9O5170YdQf7eVdOvNSUovS+KPTxcZLUuDMDYOIhgY1s5u/KOY3vc+OtXDDoGzBRmAyg2F7eF/CstK1yzbCOPtTd+PEtMZHPpYOCBYciklmIv1zHLcHTkFc19y0ZADMQwleUFI1UK0jXbKoOgtoBfQ3Ot6lVKwZMPZkzByoLqCFY9QD11rlYrd1JMQJzIQRPFMFsLXiikiC/aJSfsrt0oCILuLGqZFmtZtCIUzMl5CY5WFjILyA62F41Njre5NyVESR8fMI+zsmaIH0mHjEKswuAVKDVfE3BFrVLaUBF8FuckMkTJKFSOWOVkWFFDSpC8JIy2CKQ5YqB1+0G/aG6Ec0kzmVhx1mBGUHLxooYTb2CEH+Y1JaUBx8bsQviY8Qkiho4mjs8WcEMyOWHMCrcg18zWHYW7Ywzq7TNJw45I4RlChVlkEjk6nMxKoL9wXpqb96lARDCbjqkvEbEu5zKxzIt2KJiUBZr3YkYprn90WAra2NukMK8RWcskNiqmNbl+AuHJLDust7W6nrawElpQEax26Mcg/OcwxE0wLxK63mUqylTobA6Hy8LitebcWAtcMuUZ1WNoI3RY5EhRkCHQfmFtpYAkWIqW0oCIPuQM8rjEayKyqWju0d5DIrK4cEMmYhSLAADTxqu40QJYSjMJTLE5gjLrI0qzMWe12BZbWGXQ+IBEupQGjsfAdniyF85LyOzZct2kdnNh3C7Gt6lKAwkUtV5FUtQFtqWq61LUBbalqutS1AW2rDi8JHKuWRQy+B/qD3VsWrU2pj4sNC00psqC58Se5R5mmnV6cZyYk0ll8DUwmwIIWLRl1JUrfMDa/eLjrUcxO5GzQdeOxOpPFHX25da50nymk/q3/wBn+K1JflALfq//AD/xXSt7K4o7oLH6aOXVurSSxufY6Em6uyx8yf3q/wDWtWTYOyl/R4j3q/8AWudLvpm/Q/8AL/Faku8+b9F/y/xV2NKvzb8lSVa35JeDpybN2Sv6LE+9T/rWtJFsdf0GJ96n/WuVLtrN8z8a1Jcdm+b+NTxoz5t+SvKvDkl4R13n2MP1fFe+T4VjOM2L+z4r3yfCuFI16xFKkdH5flkar/C8I75x+xf2bF++j+FWHaWxf2bF++j+FcEw+dWHC+dRujPk35JY14c0vB3ztbYn7Li/fR/CrDtnYn7Li/fR/CuAcF+9+FWHZ3734VFKlX5N+SWNahzS8EgO3NifsuM99H8Kt/KDYf7JjPfR/Co8dl/v/hVh2OPp/hULpXXJvyTRrWnNLwe2/J4dkveTZ+IkJItLFI4DD+JCL6dzDTzqcV8uYbZrxOJIp2R11VkupHsINetbg754mUjDYqRXlItBKy5c5HzZMul7dCAL28etKtaXDzOSz4LtG8tt0IPHxhnpNKwDjXHqWtz+tfN5eVIuLpnydTmy5ultLX771SwXsmelRLF7PmGJxmJEWdkVDhgY1LMyw/ona+Xm8jrXCkTacoLSpOxAIVuEULImKw8q3VQNeGHtoCcpFr6VgyelUqNbYO0+OBCxCDD4hwERMryq0QhjcuCQSGfpboa4sb7UDLM3HmIixCp6AQsjskJAIykEZlezFe6wvoSBP6V51HLte4mPaDKsGOjhvAgV34sbYcyJlGW6C4Jy+rYkEkG7HNtV0KPJiHjdHyFMIqM0geICKXluqWzkMFTv10FwPQ6VFtvR444uPgNIkbRorukULZL4iLPZnQkXjzXBuNL2uK5OG2htATRlnd5Ehg7YohhLheOykkKmYFk5io9oAoCf0qB4f/y80TNK8wsuHKxmCDmJnfiZgYyfzYTQWt1661jXF7aEbSPJNnVlzQJg1uTeW8UUmRhlIy87AjReYFjQHoFKoKrQClKUApSlAKUpQFLUtVaUBS1LVWlAUtS1VpQFp06145v9vN2ybhxN6CM8tvnt3v7O4f5qWfKPtyZU7Lh0cs49Myqxsp+YCB1Pf5e2vMOwT/Uye7b4V2fx1sl/LPscX8lcyf8AFDua1K2OwT/Uye7b4U7BP9TJ7tvhXX1LqcbRLoa9K2OwT/Uye7b4U7BP9TJ7tvhTUuo0S6GvW7gMPC6SmRmUohKEZbFvmqQdTc2GnTU1i7BP9TJ7tvhWaKDFKrKsUgDgBxwibgG46jTUd1Yk01uZtCLT3o6Wzt2HmgSYNZWE5PkYxaMfzPcfYauk3dRUYmQ3VZTpqPRxRyDqoOvE8O6tSDE7RQKqCUKmXKBEbDIzOumXXmdjr41d2vaNiMshBvcGAG4KCMj1ehUAW8h3ioGqmfcsFlbLC9LyZ5t1pc5VXjvrkUs13ChC7DktYZx1sdDobVgxG7sqI78WJlRS11MhzWZ0YAZLizIQSQF6a1d/5Daeuklyb34AuPVuAcl1ByLcCwNtb1jGJx9iMj6q637OtwshYuA2S63LtexHWi2vOSMNUuUWcilbPYJ/qZPdt8Kp2Cf6mT3bfCrGpdSrol0NelbHYJ/qZPdt8Kdgn+pk923wpqXUaJdDXq5HKkFSQQQQR1BHQis3YJ/qZPdt8Kr2Cf6mT3bfCmpdRol0PZdyN4hjcOMxHGjsJR4+DjyP9b1I68J3dxOLweIWZIZbDR1yNzoeqnT7faBXuGDxKyxrIt8rAEXBB17iD0NedvrdUp5jwZ6WxuHVhiXuRmpSlUS8KUpQClKUAqgUAkgC56+dVpQClKUApSlAKUpQClKUApSlAKUpQClKUApSlAUtS1KUAtS1KUAtS1KUAtS1VpQFLUtVaUBS1LVWlAUtS1VpQFLUtVaUBS1LVWlAUtVaUoBSlKAUpSgFKUoBSlKAUpSgFKUoBSlKAUpSgFKUoD//2Q=="/>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46" name="Picture 2" descr="http://previews.123rf.com/images/melpomen/melpomen1207/melpomen120700020/14396894-Happy-senior-woman-holding-hands-with-caretaker-Stock-Photo-elderly-people-ol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17450" y="3962400"/>
            <a:ext cx="4106053" cy="273526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07975" y="1077417"/>
            <a:ext cx="8074025" cy="523220"/>
          </a:xfrm>
          <a:prstGeom prst="rect">
            <a:avLst/>
          </a:prstGeom>
          <a:noFill/>
        </p:spPr>
        <p:txBody>
          <a:bodyPr wrap="square" rtlCol="0">
            <a:spAutoFit/>
          </a:bodyPr>
          <a:lstStyle/>
          <a:p>
            <a:pPr algn="ctr"/>
            <a:r>
              <a:rPr lang="en-US" sz="2800" b="1" i="1" u="sng" dirty="0" smtClean="0"/>
              <a:t>ADDITIONAL FACTS</a:t>
            </a:r>
            <a:endParaRPr lang="en-US" sz="2800" b="1" i="1" u="sng" dirty="0"/>
          </a:p>
        </p:txBody>
      </p:sp>
      <p:sp>
        <p:nvSpPr>
          <p:cNvPr id="14" name="Content Placeholder 1"/>
          <p:cNvSpPr>
            <a:spLocks noGrp="1"/>
          </p:cNvSpPr>
          <p:nvPr/>
        </p:nvSpPr>
        <p:spPr>
          <a:xfrm>
            <a:off x="295570" y="1600637"/>
            <a:ext cx="8686801" cy="4191000"/>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Clr>
                <a:schemeClr val="tx1">
                  <a:lumMod val="65000"/>
                  <a:lumOff val="35000"/>
                </a:schemeClr>
              </a:buClr>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tx1">
                  <a:lumMod val="65000"/>
                  <a:lumOff val="35000"/>
                </a:schemeClr>
              </a:buClr>
              <a:buSzPct val="80000"/>
              <a:buFont typeface="Arial" pitchFamily="34" charset="0"/>
              <a:buChar char="•"/>
              <a:defRPr sz="1800" kern="1200">
                <a:solidFill>
                  <a:schemeClr val="tx1"/>
                </a:solidFill>
                <a:latin typeface="+mn-lt"/>
                <a:ea typeface="+mn-ea"/>
                <a:cs typeface="+mn-cs"/>
              </a:defRPr>
            </a:lvl2pPr>
            <a:lvl3pPr marL="77724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solidFill>
                <a:latin typeface="+mn-lt"/>
                <a:ea typeface="+mn-ea"/>
                <a:cs typeface="+mn-cs"/>
              </a:defRPr>
            </a:lvl4pPr>
            <a:lvl5pPr marL="1097280" indent="-13716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solidFill>
                <a:latin typeface="+mn-lt"/>
                <a:ea typeface="+mn-ea"/>
                <a:cs typeface="+mn-cs"/>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a:lstStyle>
          <a:p>
            <a:r>
              <a:rPr lang="en-US" b="1" dirty="0">
                <a:solidFill>
                  <a:srgbClr val="0070C0"/>
                </a:solidFill>
              </a:rPr>
              <a:t>Accidental falls are the most common causes of nonfatal injury in older adults over the age of 65*</a:t>
            </a:r>
          </a:p>
          <a:p>
            <a:r>
              <a:rPr lang="en-US" b="1" dirty="0" smtClean="0">
                <a:solidFill>
                  <a:srgbClr val="0070C0"/>
                </a:solidFill>
              </a:rPr>
              <a:t>Falls are a very common phenomenon in elderly people.</a:t>
            </a:r>
            <a:endParaRPr lang="en-US" b="1" dirty="0">
              <a:solidFill>
                <a:srgbClr val="0070C0"/>
              </a:solidFill>
            </a:endParaRPr>
          </a:p>
          <a:p>
            <a:r>
              <a:rPr lang="en-GB" b="1" dirty="0" smtClean="0">
                <a:solidFill>
                  <a:srgbClr val="0070C0"/>
                </a:solidFill>
              </a:rPr>
              <a:t>Higher death rates in males over the age of </a:t>
            </a:r>
            <a:r>
              <a:rPr lang="en-GB" b="1" dirty="0">
                <a:solidFill>
                  <a:srgbClr val="0070C0"/>
                </a:solidFill>
              </a:rPr>
              <a:t>85 </a:t>
            </a:r>
            <a:r>
              <a:rPr lang="en-GB" b="1" dirty="0" smtClean="0">
                <a:solidFill>
                  <a:srgbClr val="0070C0"/>
                </a:solidFill>
              </a:rPr>
              <a:t>years (</a:t>
            </a:r>
            <a:r>
              <a:rPr lang="en-GB" b="1" dirty="0">
                <a:solidFill>
                  <a:srgbClr val="0070C0"/>
                </a:solidFill>
              </a:rPr>
              <a:t>Gaffey, 2015</a:t>
            </a:r>
            <a:r>
              <a:rPr lang="en-GB" b="1" dirty="0" smtClean="0">
                <a:solidFill>
                  <a:srgbClr val="0070C0"/>
                </a:solidFill>
              </a:rPr>
              <a:t>).</a:t>
            </a:r>
            <a:endParaRPr lang="en-US" b="1" dirty="0" smtClean="0">
              <a:solidFill>
                <a:srgbClr val="0070C0"/>
              </a:solidFill>
            </a:endParaRPr>
          </a:p>
          <a:p>
            <a:r>
              <a:rPr lang="en-US" b="1" dirty="0" smtClean="0">
                <a:solidFill>
                  <a:srgbClr val="0070C0"/>
                </a:solidFill>
              </a:rPr>
              <a:t>For </a:t>
            </a:r>
            <a:r>
              <a:rPr lang="en-US" b="1" dirty="0">
                <a:solidFill>
                  <a:srgbClr val="0070C0"/>
                </a:solidFill>
              </a:rPr>
              <a:t>older adults over the age of 85, these numbers shift dramatically upward, with males experiencing higher rates of death from </a:t>
            </a:r>
            <a:r>
              <a:rPr lang="en-US" b="1" dirty="0" smtClean="0">
                <a:solidFill>
                  <a:srgbClr val="0070C0"/>
                </a:solidFill>
              </a:rPr>
              <a:t>falls.</a:t>
            </a:r>
          </a:p>
          <a:p>
            <a:r>
              <a:rPr lang="en-GB" b="1" dirty="0" smtClean="0">
                <a:solidFill>
                  <a:srgbClr val="0070C0"/>
                </a:solidFill>
              </a:rPr>
              <a:t>Need for increased government and community involvement (</a:t>
            </a:r>
            <a:r>
              <a:rPr lang="en-US" b="1" dirty="0" smtClean="0">
                <a:solidFill>
                  <a:srgbClr val="0070C0"/>
                </a:solidFill>
              </a:rPr>
              <a:t>Gielen</a:t>
            </a:r>
            <a:r>
              <a:rPr lang="en-US" b="1" dirty="0">
                <a:solidFill>
                  <a:srgbClr val="0070C0"/>
                </a:solidFill>
              </a:rPr>
              <a:t>, McDonald, &amp;Shields, 2015</a:t>
            </a:r>
            <a:r>
              <a:rPr lang="en-US" b="1" dirty="0" smtClean="0">
                <a:solidFill>
                  <a:srgbClr val="0070C0"/>
                </a:solidFill>
              </a:rPr>
              <a:t>)</a:t>
            </a:r>
            <a:endParaRPr lang="en-GB" b="1" dirty="0" smtClean="0">
              <a:solidFill>
                <a:srgbClr val="0070C0"/>
              </a:solidFill>
            </a:endParaRPr>
          </a:p>
          <a:p>
            <a:r>
              <a:rPr lang="en-GB" b="1" dirty="0" smtClean="0">
                <a:solidFill>
                  <a:srgbClr val="0070C0"/>
                </a:solidFill>
              </a:rPr>
              <a:t>Lack of cohesion on a national scale</a:t>
            </a:r>
          </a:p>
          <a:p>
            <a:r>
              <a:rPr lang="en-GB" b="1" dirty="0" smtClean="0">
                <a:solidFill>
                  <a:srgbClr val="0070C0"/>
                </a:solidFill>
              </a:rPr>
              <a:t>Interventions required on a national scale</a:t>
            </a:r>
          </a:p>
          <a:p>
            <a:r>
              <a:rPr lang="en-GB" b="1" dirty="0" smtClean="0">
                <a:solidFill>
                  <a:srgbClr val="0070C0"/>
                </a:solidFill>
              </a:rPr>
              <a:t>Need for preventive measures</a:t>
            </a:r>
            <a:endParaRPr lang="en-US" b="1" dirty="0">
              <a:solidFill>
                <a:srgbClr val="0070C0"/>
              </a:solidFill>
            </a:endParaRPr>
          </a:p>
          <a:p>
            <a:endParaRPr lang="en-US" b="1" dirty="0">
              <a:solidFill>
                <a:srgbClr val="0070C0"/>
              </a:solidFill>
            </a:endParaRPr>
          </a:p>
        </p:txBody>
      </p:sp>
    </p:spTree>
    <p:extLst>
      <p:ext uri="{BB962C8B-B14F-4D97-AF65-F5344CB8AC3E}">
        <p14:creationId xmlns:p14="http://schemas.microsoft.com/office/powerpoint/2010/main" val="327678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http://www.vectorbg.net/wp-content/uploads/2012/03/blue-wave-background.jpg"/>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7122" y="0"/>
            <a:ext cx="9171122"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Image result for nature backgroun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QTEhUUExQWFhUXGSAbGBgYGBscHRscGxsbGxkcHyEYISggHh8lIBseIjEhJikrLi4uHCAzODMsNygtLisBCgoKDg0OGxAQGywkICYxLywsLC80NCwsLC8sLDQsLDQ0LCwsLCwsLDQsLCwsLCw0LCwsLCwsLCwsLCwsLCwsLP/AABEIAKgBLAMBIgACEQEDEQH/xAAbAAACAwEBAQAAAAAAAAAAAAAEBQIDBgAHAf/EAD4QAAIBAgQFAQYGAQMDBAIDAAECEQMhABIxQQQFIlFhcQYTMoGRoRRCscHR8CMz4fEHUmJygpLSJEMVosL/xAAaAQADAQEBAQAAAAAAAAAAAAABAgMEAAUG/8QAMBEAAgICAQIFAQgCAwEAAAAAAAECEQMhMRJBBCJRYfAyEyNxgZGhseHB0QUzQhT/2gAMAwEAAhEDEQA/APIuHEvlYkAj001+l8W+4YqWFNoUXbMIMtG/kxA8YGQ9UgiRcfLa+CSwIKsSGPlt7xAMAYzy0aFspDWMiI1t8v76YraCf5nDLguF96yjM41BkK8EWMAkEwGFrntOyQtM+uGjsEtFhot6g9sTBEX1/s4pDnvg7hKYZG1zzYyI0No1kmL9vXBelsWKt6LeWZSwn9JgwY+8Yt9pSM1M2uD+ojABkeDtG/fT+iMdx3Eu+RXiUEeT5Pf13xPo+8UinXUHE1Ps/wAOavCsIJCggGRAMnKTeYmbxtjOc14pqj5Z6U6VjcAmD5MYd8koNToe/RhORsynQBZDRtOW8H/lBwFKWJIEAE+BAnEcSqc5fPcpkk3GMRj7Pcrz1GLKSFAiI+IiR9BJ+XyxpqPBPJyo5g6GASoA0O8Cbf8AGIez9NKNEZqdmkuWEDMDIKnuMqwfGHfC8UsFwTkdTJp5s3TEiy2YwCRYm4i1sHiM8nN618/s2YcajD3EVE6HIZ1Bg5fhkmTIFwRBN8s9sDc0rZCyAAlmUKSxhXDKWXcAQZkRAPmCPxZq0qSVErMBVZjlACgNY6ISAbzBA8CxxV7Pkfi6T1C9TexhswBCgHYghWzSIjW2Lwx1c+Uv8Ep5W10j3heXmWTKrmC5LlQSGhWAUnpALTE2DpN7YziZmqaAgeJ32PbzpjX+13GZikoFqqCsWcCmVUNosFR0i5YSxjSyr2c4IOt3/wAhIhCJkTufqY0Jy6zGDCbUXKar2Eat0mXLUILUw4ZZswmDfaPIHaPXBvuHsQoKhSLTILyRpBEtt++COZ0qCszUlCK5KKRJ/wBMdbAMQmYsGGukEajAysGDVGgIxEBtDaQANriQQdotAJxyd+ZKka4S1T5ICqVKZQ06zmOmmbWwY21A9YOKuYcz98x92p6lRakdS2KiTqItv3OmuGHC8PQnrDSWs4eRbYwL2K/ICBAjCmpSZKs0nZjmNh8UAypOWwDXtM2PfDQUG77izbIcHwXu3/yrvBuDEHbs1pBsbg4tqqKRVc02JBdbkC+U6xYyBe2IUuZVHkZRMH4VUHSO14m3rbC+twzVagWSzselJPTYkXa0RPynvilNy87pAtRXlQXU5llPTJN9Ldo+Xi2GXsdzLNVyEtnYkhcxg6lvSB8/PYbgvZtjBqOIOuUMTIF4BAkREG+ptbDzlXLvduU4f3Kk/nZizZQd0i2YXMECWixjGbPPD0OK59R4/aNpsb06Y92pZs0Dq6bEX+KTGs948RjqHENSViOnMfhVRBJMgtLagJHVHYbA0iqKAYlWqR8KiwtmaSCY1EWBP1GEA5x+IqKPfkLUGVaSsSwkqpztDBVJa9wYiAN8mLFKdtcFZzUdMMXmb8O1SrUmu+YpQpoHE01I6TAgEq0gkSfd+gw9/F+8LZSRlaIEEwIP5o+GdL62O5yTcsqMazI7ZqbUnUqQzNnyIalyBlAVsp2AnDbh+WVawValdfeqIViSGqUyCU6UMABxEyZvpAm2aGN1bV9/09PT97b/ACnCTXYQf9XMn/4rJcH3lwxYapa5NxcWt9MZrk/MaNGmSFPvSt2m+vwjssRfUmdonS/9UeBalS4cVCc2d/NgANRC7DQCd8edg3x6/gscZ+FjF8b/AJZgzZHDM5L5o2PIOcZ6rFiAqRkXKLzK3G9jPb6DGh4XnlSmhSnq8ksSQROwggRGg9SLsYyfstbNoDIIMXttfYyL+muGvMlptANRiC85hACgWmBqdoAGpxHLFLK1HXY0425Y05b7n1+Jp1KudmzXOZEDEg7RYyT6/PAvFlsxAFQNF1AYkAqQZ9QT/tgk5c000YdUKCdCdPhXU3PcQMWVOIMs5MTMmBIVZgAaBpMfTTCqovQztrZluH5dVYwqGSe2l4k+O+Nly32WoqUYkuVaSxkK0dl8ev10wJyWjB0YZgCBq0k6W07zcm42w4qcQMoUfBeI3JJLE+ZJvrifivEZJPpi6/AbB4eC2yvjuHKAvTCkEmA1omZuZsD4NsKX4KpJNOqqK18rCYsBa2lraHDHia6GmwCyEPTJJEi1yxmfOLGziLA28YhCcor/AGaHFSPNwZMW/wCJFo3wVUZSpmfeGI0AgengR3nzgehGYTa4M6wPnrrg16yEEj3jZYy2DKskSX1JOt4G2PflyeHHgoTMMpGYSxAeWAM2/wBzgBhcgaTbDSjUzdBBgSbECTck6dtv/V3wHxNL3bkQdiJ7f39MGL3QJR7gwF74N4OM0DdSL3vGo82+WBonB3KnFN5LFVIIMbg7HwY0wZ8AhyfCSOkjt+vnbAvGtLk9419AP2xdSrFiBAgm3i+npj5zDh8raW7+b/Px8jhY6expO0aN+ISny1Iem1SqGXJMsozkEwLLaNSSSBFrEP2bow4JBIJgAZTJ1uGIBFtJExGABxuajTpRZGZjFrHS+mrNqLY0vsty1qoXKwUzaQTJIsRsIib2uMZctY8cr7tl4eaS9kHq6MQoQ5SwlRGWNSoBmRImAYv9SOCdQDOZFSSuRB/jIUiSACYEA+JYz2O4H2dlglYKFmwFQZtJ3gD4rESpJg+c6atfhxUUx0sVVlAgnXMDrBBVhH/jbUYwuCmqXyzV19Ig452djWZqcuQWyEambRqN/wCcF8r4lqVRHpyWnKoyhgWaRlykGZ/t8dxlEA9YyqRZoaNp2GL+Xl6dWm0MrFgUkXMiBEwLg/fG1yXQZkvMXrxAqfiGqDNVqK8sY1IspzSQFgkReQvrgrlvGIvB0qQs+c52grkBqHKWb80rIEXFo+EyTzziKbJSygSRlmPzM1MSSfyiTE/vjP8ABV1CVkCqalRsqm0gGx21mDtvrOJR88b9/wCNDvysfct4mkanvK4psqqqIiqIUAyZXRYnICZNrTiNPmtI1Q1NaagtKsyEhdIGUMREzJPiIjCfiJpqt0IK5Sqkmcsk5j5JI6TqcC0Kczf4dT+g73jA+xi/Nft7DKbWjTvxJzALVX3aGzRljpJAAsSl8s6dWxwHzQ+8fNTADMoMKBqdpMSSddfBN4W/i2nNm2+FhptYDsDb52wW/MARamEMQGsJB1AB9d7/AFxP7NxdofqTVM6pwrBrkq30AiB6RobfbFdKoqMGLQQZkXYkH0gTfquRAOKnqgqFjTQg3ubzGto/pwDUXbU+s/K+KxhemCUq4NJy7mb1XK5qVJSyyzkEwbBeoy5iFAgjexvh2af4dxTUEQn57ogVei5NyN4zR2WTjC8vRvfUyMqnPlDPBUEdQJG8RpafrjR8HzFuJrLSq0WcBhvABGWGYo0uIUnKAD063MZs+Cnr6a2vnPz82hlvnk0fNeJhAWkZl68wIGViGY5kGQMJlQYBuJJtjOrWpU6StTqioSy/4CEzQoDGYCkAQZZpBgR2K3mLVKVZuHCPCMAKd3kGJIAgnNIYD8pI3Ehl7PKo4YP7oNlk1W1ZgJAUwCVAJExBhbThVhWLHfNv278fL/Puj19cqNB7LPlpl2ZKrGpmbK8kwD0DNBJVSAB3mB3a0K4nN1BssS+XTVmhdvI6bW3OMNxvCS3vOFysqkFKjOwGckHLLQxJJIltRMaW2VPhKKU7U/iaagYx1GFaQTqcx7ki5mcY/EY4p9V7f6r9y2OTejNf9V67tw9NDJAdXzdMDpZCIGhm87zjzDh6RZoFzj1D275PT/BPXosSoydOeVAZx1ATvnAg6eMeecs4hUJlZJGs6X2Fu2Pa/wCPlXh/Lv8AY8/xMU82zW8Bwp92BDB2UZyIK7hVUC4Im89+2B8r0zAVXXZhcAg+CYi4nf7kunx9NaSN7vNUCwWYlgTluMswwkgX76ExgKm4qN/kn3jXyoAIywBaIiNBOo10xnXU221o1WqSTCKVTKygDNuRPxEi8ADwPPbBPE8NBT3soHOXJTYWBA+IyIW94832M+QN7sVa2QqrdIc7aSLnS1yBe3zX8f7w56qZjFhABm8sRuL+O+J85KWvf3/wU/8ANmj4D3NNQuQEjQCCTcgXMG3++F1Th2UtkJy9mIkGbDqMkCZ+gnHzktZxTOaTFxmVMxnckeg+vri+hUWrEjLuFm5Hf9MZ6cJS7+vcsqlFdhcKdjlEakj/ALpN9L6322wCvFOZPv8ALeMrKCRFtvSfnhrxCCYXLBkxMls0D1xnyi0eh8p3GdHJjTZhGhtjZhqSf+rM+VuNf7FnLUZ6igCZIkFSRlW5kLeIE+k4Z1uDDSvv1Kqmaw6VJF0nuCoGvaw0xL2Z5RUqOGSm7KDkkAmXIJVRCnqZRaYiQScB8TwdSC5Vgt7mFJhihkEyWzAiNbfPHpyVuzzYOlQN+HZSYK2UGxBF9uk7/wB1GKOOql2kgWEW01J11MTFyTEXwQkwQEJBgkkE7kDWw1gfPvgBnMkf3vh48iS4PkRhhQTMJAMg3H8fXAmWRgrgajpJUA2uCJkHX++uBPjQYc7OpcKQ3wsADuCNRbXEudJLIdygkRpFot4gzbX5m5uNZmWYEAC1ukaADQbj54jzqscyQYBSYBO8g698Ti5dSseSjWgfhqMqdtPrI/3xvOS1vcwqhtJzC0EFVI0v+0DvjLcm4aVBIJgki+8TMdgAThrRUM0ZiASYZrQPlvG+Mviqmull8Hl2Mq/PnVjTqo1QCc1SnZiG6hmWzADMTlmBmgW1G9rqSPw1GvReULNTKxcNBN/PS2vcYuGZCcv+QDryGc+v5iNWAmRNpt4HrcZQIJYKSwtILZZN7G5InWRvfEI6knFcenf/AEUltPZnjTJyySVP9MfX74ecfxQq0KbuzF16WDEkjab72k+WPpivl3A5yMtzpHa9o7+uCuWcAk11qK4YBsjBgACAZRrGQSVETv6YvKUW99iaTSAqrM65kkimqsxiPhg5u8dJ07YW8NQJrFQJOYgRa5MA3jSd484dDg//AMV3+IKxQbFZEggwelizAiwJjXTFHKeEzFiTlDOig5ekS19O0gx2nDRkknQGm2rKOL4E5XaMoGu5BFhN51i+0jA9LhAtRkcwVYgkXuLSNj4PnGh5xTRgVUMWA6rQJAloBGh1XQwdAbYUUuFgtck7A76yMJGbpplHG3oqZVFmtmP5iwg5bEBekzp/zgj2d4Q11cFGcLOhWcxAgkn8ogC3zwy4fly1KLgKrFlkZiAQbSRNolltuAO0Y+exVH/GXBgyQbsI0IFh/tp2xOeX7uTXKoZQ869AKry2c0FjB0HSbSGBBk5pB328gCvhOBFQNDXVZGabgEzAW9iD9RjanlZzdSkg7aAmbMouQCI+IYmOSrTLVaLZSFJIqQVI/NmB238QfEZ//sSXJR4tmN5nyar7oSQL5lbN0kzYbyb2tabxIBUcRcKUYywJKiZUyVIPmPse1z6bzqvXrUAvuVzHpZ1YMASwUQoBYD4iT+URqdPO+JdqFZ0qBiy1GKCWX45B7NJtsCfGNPhcsskbdXvS2QypJiwMzMZkzIMkk6QLn5D0x6D7JcZRThlpsYeRKq4kk6mATewMdheMYCgwmRGsjLIEakdV/wB7b640XsxRKVlmmHnqVTAJyyvTmuReTHZdZw/jcanjp9ti+HlUh/xlOnwtZlPDipRqgLTyXYynWSBHZoy6AbTf7T5LWdTlqPRrq0o/vS5a7dLAEgKQNb7g2thv7UufwpNNQHp/5qeqiEEsOkXJBIABEkzoDinhXXjKRZgaZKgkq3UoHUbjqaLWI30EifIjkn0Rlx2be+ONN1tcmulbRl+f80p1eAq02phOJR1ByrtTKAlj2FwBf4bGMefJYzjR875bX4dWWo1GCgaKcHMraGfiiZsYvOM7TaCDAPg6fPH0HhMcYQajxdnnZ5NyVmq4Mqfw7EAoQWKqYgh4XS8AybgCdME8wqnVsgG4BuItBiNRF9d95wt4LiKjjOFIEFZAN/8AuuBbXQXG2LTSTO8qWJX4jMgCw1gkwAP5xmlCpb+bNUZ3HRVx/HowyCbaszHLJ1ufTbW18EqRUNNllAkZmtfMsZY+t4HjAxqU91O2wAFrxET++CafGUlUZA4YtqIMACQx0nUW3vgyVKopnRe7k0M3fOVUHpEWAsdCfJjS+L6tUZTFrQSxAgfmuf2m5HqEvF8wpKykywKmYFwW1INhNza0bYX1Ock0np5AZMqSTAC9huxNyTuTiC8NKVa+dysvERjezUvxiU/zLI6ioa9yAp77j6jCDm+erUzqVAIGpIPe4Ika6fzhZyziaiMXWoc5ESSZvEb62ET2GDaVCqZKsxky2/VvrBxeGBYpXZGWZ5VVD72B46tR4esyOEGeM15DlQoi8GxIAF+r0xb7QcI1astCmzO4AAVqoeZZy8MCTUcMQcozNbKIIy4K/wCmXLq9Sm3ugHmoQKZUBS+WmZNQiBCgkrewECTfWe0vslQ4eg2fhc7tDM6/6sIDdfcp7unlABY5VU5okkCaQi3lnNvSf5cfyRlJKEYpb/c8p4xH4Z2p9QZDDZssHTLAvteCTqO2M8xLOTuSfGuNC1JVZwAi3ZYUltIgAgsCt4Daki5GEIH13840Y6t0SyXqyVUQP73wby/iSoYm4ymJ2Jtb64Dca7f3+/bBFGnohNmi8dxPrgzpqmCDaei4VVbLIv3+Ufxgj2hoELQYxBQi3ggx9GGBvw8CAw76af74N4yoXoomuW+keLd7R9MStJpopTp2H+zL9BQXOVj5FoMfWfOm+HHBcnZoaorIhZVeVymZIMa6C59Zi10Hs1TvtdgJ/wDVrf0n743fHczatwyhqYJpn3aVOq2TLmhSTBKKA0WFtm6s+RW2Vi6SFj8Wqr7oMz0iZVST/jJuINiw1gE3AGhJwt55w9L/ABsgIYqc4Opv0trGlvEDDZOXMCqtALLKlmUSutiTBvaASdexOO5pyjK6oYDmJygkZTMWAxng6kVfBHk1L4MtO2+51Ug31nt2ww9peV1EP4hJXP01FtaRlBtaWAg+vk4v5RyyalPWZC5tAe0zsYxreZ8Gr0alMLBiREQWUzbvcYErUk0deqPMEqkUKqWu6GO4IYzbsVH19MVrwyCkuVzLAtUUjS9iL3t+/fB9fg9fP7Yv4rhwIQad4vEa6fbwcUaoBnGfKZYmGsT2mCrftvi3liklhCloJINhGpNr21xPjqAVoI6CI+vfWNJxZ7O0AgzujOAII7EE3872Eb3wJPy2Fc0W8BTyh1ytBuAGnLBDbgAm5Exp9cF+wvLjCs6gLmIIaReJmBe2nqdMLuM4j3R97SzFA4JlibG2pvpbKRIt64bew3EoEamo6cxOcLfQW9R2B3xDL1fZSa70OmupI1POKtRaeYA9UBX6XnWD8YJt9Re0Yo4Sm7wHXIVAH/iSYBYMwuPvr64pp8zLZKTZw12Jb8w+ERcdXSN46lIkzgCtxHunepT4kAMZFFwdVkOJUggT1Rb4jpM489wf0fH+l+/9Fk9WaUUGP+nknvmMyQTPSSYsZMWkWvjzDnPJSOMRWLVHZDUquCBMVGZ2liYCJa5npGmmNU1Di2ys+pGaYJgXUDQgb2jQnGS9s+Xs/FUaQ/yM6qOgGSWJsAYGYAeBa51bHreFhUqWtbMmaWt7E3A0Q9dlVehWJtJkA23kAgd9ybbaz2k5Sr8P7yioDUSXBpgywvIFswAuZnY2tOEi8B7ni69Ia03gQRoJJkraNNLY0FKiahakylyetm8A5gWsSWUwthAib3w/iJOOSLT4+MGNJwa9Rzy/mLCihcrUzUxnSQBBAEwRdZtJBJtin8aKS1noqhFQ/wCm5IAEGbX6QFbpAEncXOEBApVCU/yjMCpBY3AkA2CiCZi/g3wTR42mG6c3VlLSCTmMkySRbb0B9cYPsUnaWmartGf9peHalwtPrZs9QhizSTAJFzBN5JsIMYyQF8bH2x43PQppqFqE6kxIa1+wgH5bzjIAY9vwjf2e+bf8nm+IXno1nKaZXgvee7Q/5SBUkZh0rYWm0A66k9xgfi5kNUJEnU6zsLDUx9sMuRL7zl1SmVHRVzSSBFhJMxIE99J9QJT4l0zFlDAxMEwSJggj4TrqJ20N87+t/iXX0oBzFCwjMdSeoGJuPHrgOtUIkTffecG1XYgsyrkJgk3M62BMzI+IW/TAFXhwzxmnLNwCCfrp3vi8Eu5KTfYqYAiJBM+bRr64pNMjqbNGg2m8EE7b4kGCyLHb07/XDPh+Q1nGuVWhgPX0v9cUlOMPqdISMXPhWz5yblwzZ2yhLwJBOsCZvFiL64a12MiM4ttv52x95bySlT6jciRmcjUakDt9cMMtIf6lY0ybx0iRsepgfttjz8uZSna38/M34sTjCnoe/wDTaoDwOQ2ZqjsDkDFyEI1MBAFG5IlZvMYM5p7McbXpe9rINsi0yzEaQAlNIJIb4mIM5hABUBB7GcMV4BqqS9dn6KQywy5tSWIysAjj83SywOzXlnty6PxFDI6hs2cFwXNSmQvRBUAsbG5nKPM2ipfaSXKv1X7r5+BmbXRF9/wZned+zvEUS+cKzFCwVVc51CsSbLC2pizZWMg3m2N4Slm6mIRdCxntJ+EST49MezcLzmnxVGpQo5FrAoxJQfFDIxLtKM7GoUgqWMMSSIjxV6BXMGMMpKld5W36/vjVjVJojN27LEWVJKsQF/Kd/M7Y6ixkBdzEmBraT8/0xBakaTpGwsbH69/GGfI+W1q9cUaFItUgnIQDAi582M7nfbDMVEqtIqDMTqQdba+YxbwTwyz8LSptsdY+n1wZz7l3uFpFlVHh1dQY6kjL0N1KGBBzE9RzQBEssHUtheQde98QaosnY99mOFAqVFMkqDYWB6TlPrOg9Mez8t4RaIZ6RXrJHumOVCMkLIRertLEWI1I6vG+UdLBplqg1k2ysCSdzaPNtLY9W4fm5a1lCuVzswXNF7a3GbTtHzw58mSE1OHo9foVUFKNMQ8t9nar1Ka1WdQYYJJ6RmE2N4ltZBkXM4I9ruSvQrUizZgyhQRaAhgfYjGm5hWylUWTU6gjKRAnWRMgWzT4MjCr2n5h7xqKSHKK3Upn4shEnuIN/TTFcfS8fU+RHKXUl2O5Ly/MUXUyfuDjXpykKALkbmP2HnCT2VqnOoIH9B7Y2juMpJiwxpw4YyjbI5ckk6R5VzPlR94ABdmjwJMAYt4jkk8SiNABUiVIOkkk9tN/n41QytxNPwZsOwJx3O+HDcRw4ECc8RaDe9vIwksaqx1kfBgPaXkopB1On5WP5rAiI331Ov1zvBVRTpkH8xsL31O2t7EefXHovNfZOqxY07rlIOVoJsLQxIiw+mMp7O8r9572ArEFVXNoCSTOh7REXzWGMjjSdo0RmnwzIcz4hyjCIW2aBrt+Wx28Ww39h+HyioSBlgOc2mUNlM/l2mZ0Wb40PNfZhwCigEshkKbANMiASBEEwAI/RJ7Ej3dN3Ydso3B1B6TYayNZN9cI5qWJpa2hq8yfIy4zhKa8PSamoVoOQrMn3cjKNYkSIETMXwg4ClTTic1U9JYbsSSZyA6mdJB++7OjxDUqYVCLZwma9g5AUqCDBAMHzjOV60tnXKrZ1MKNCBCsJkfEoN52mcPiTt+n9izeje8SEpIDRNR6bORlqAxpmIClSuaQt4Bv8wi9vFdOI5dxIQ0/8jISgy/C6mDtmhmEwN9Ix6hy32ZRqYD0QhAjNJzGRrotxO831NrZ7/rFyNE5QoGYmg6HNcm492x++b1GNmPC7t8GaeVPXcx7UaR47is9RSffKVNjKFEMjqEgyIN9MOanJKLyQ7VFJ/0w0BAWMAXEi9j2nvIx3FVTXqrxL5ZqpTzDYlaarpcmCsE9wcafiitJZRzOSQwBJJJvAEC5IFjvtjzfFRfXcZf12NeJ+XaE/MeVKhzUAwJ/9+QNrmzDMribSdPMHC4cMFKllZlaQQdRGpiJBB28gYur8bUpIJBOssVF9ozXE63EGwvviulX94JUiQSQC3eA122iL23OxxSKmlt37jOuwu9seEy06TA9LMNyYOSbE6g5ifAIm+MrTF8aL2lpk0UaAFzKBuboxuYvpadjabxnEuYx6fhl93swZ/rPQfZCoEpEExLqTJ02m195+WBQtIMy0uokyCxt4jMYt3P7YhSpBOGeswMUsswQQQzZVMbmWntjuWMFObKSv5YE66G9hvf7iMYckXbka4NUkMKU1DlcDLlMrvls7FTG2W9ibmJOMkeIAYkARceIOpvg3nnEI9VqorHJmy0kcHMqgDsIAGmg1BOpwoNYuYuTr3I/oxow4qRLJlbZTSWaljYmxIEXNiewxtOU0adJFQ1JUg9UGC0kwo7GCZFrTOMkiOAWAJ8x/H764c8tp1TRDuzqEkF6hCiRJ92A3VJFiTYRbS48UuqPNIPhn0y4GVCsEiMpnXWYnbaYEdsVcRSSqcwIgW6he2v3nFVOulT/AE3sQekZc0iw9Ja09iCdsEGooJArU7G/Vvvq3y+WMlOLvubOpS12J8tcjhuHTL/qEwe5FQuBbQWMzJifQqucZlq06tWmeoKTnMrUYKAzECCu35R4Ai/DiAtFUDsSBnE/CgyN02kyZBMDQ/VfzUUwymnUaoCJLFYgn41vtEfa5jGvFFqb92/X+e3YxZJLpXtXz3B61QqxH5bi4BJvP1JGowGVOv8AdsEcRprO38/fEAkKPOo+kY2LRleyOWcav/p41Va4NGt7uoi9L5c1veJmWNywJF9dLYytI30Pn5a4K4DjalF89NijaSProbHTfthcnVXl5GhSezce1vMW4mmgrKn4lHIerkpq9RIhXcKZtA2i+2mMovD3yjdZ+pB+0/Y4+8TzN36mIZp1gA6AaqB2/XviyhULDYzab2i8euuIXKtl0o3o0PJqhyIP+0kZiJEMDK/aPQ7a40NLjghApZbFZORyXJ6umD1AxF9ZiwjCblJYrTlQomJzA3AYCQBv6/XGublY92G0JXveSPGx/fGDMk+TREqqc0UJmVi+dWIIWMhldgLyVgE9QA7RhVS5i7Eg2Maidb2wx92RTyzmaIuADIIjTTSJm+uFP4NiVOU31j9u1v0wMbSVHSRpOV8eyEEEz+nn9sPl54xp5SSZ1M+mMenB1R1ZYJH/AHa20M+Z+uD0R5EEwNd4HiB8r4qsrXDJvGmNeQ80y8Ucx0U2Py0wdzTjA1WlUA+Auf8A5SRv3/bCMcGTePnMCbf3644q1NTmJ03mbabX1wJZ5VSGWFXY44Lnb0w6FHYMCAc2gixBMmbm5OkYyPs/y+vwpY5BUziCJuCJ12a59NsdxnN6kQn1I+n74TcZzGubmow79rjSB6afbC/eyVN6D0wizZ85qmqtVsyo/u8qkgglyDOmjRN/PgHGe9m+VpTU06rhS8NMqRMFQpIJgg3vb74ynENVYmSTvrE212v/AG+BPwz31G2ov/YxzwOUXFy5E6ul2kb/APBqtQmUbISCS4EglWBUT1dTEaW+VshxHLiGORSyrnmFMEgZluoIicBUaNXMFWZnSYtufSNTth3xHB13UJBM9rj+6ajDf9aqzo3PZvec/wDUtOFApBfxLoozVcwVc8dUAAyBMa9+2PO/a3214jjBDNFOD0pYEanN3+Hfv5wBx/Jq6/EhP9ttiz2e5M9SCwIA6WEbGADf1/8A640fbdUbbEWNJ6Qt9nuIZqwRpCpoAY7zHzOuNfxtKKtNUVQKtMj3hkwVI6QACCxFvyz1R2xQ/JPdOHIhigWPUg9tiNfHbDziOEJWlXRuqijBVFiZgXO1xOh7YlllCSb+WNFSi0I+aO1KiclRFqHaCCVlgRlLQIE3MjL3mcIeBVmLIDob2AAg3m9rftOmNrQ5G2bMrk53JVGJMBogHS12uNj6jFPC8MaQZSil3zCFDQWnUMczGTvtlBxlhOotR2W72ef+1NMLAUgrnMQIjUEWtbQRbCOgvWPXGp9uVy+4URpUNh3KwAdwP3+Qz/BLNRZ0MTGPWwP7pP8AExZd5DX8bRb8BWWD1oo0sCtZCJjSQpGmpHfGVp+8ojLcAQ0ZtxBBtvMGe42jGrZqxowitUWSJXQRuSO1j2sJxn+YcMVL0yQXVjnaZLEZpy3IAgLcnXcARiOKbdxfqVnFKpIV8VxVRh1sxEz1EmTpN94tPYRhjyOjmWs7qoVEJBZgASMtiPibUQBqSBInAVZR8IPqZMbGL9v2xwqCG0zGBeTpoJOny7YvNdUaRKOpWMuW8wFVWFZkRVjKsBb30jfc2j9CBxHNGY6CCIhrzexPmAPpgY0j6CYv+/jXFVRDdotb/jHRxQUm/iOllnSRdyk9cG6xBmdJnbSfUa64e8AqFP8AIrE7QCRHgyN5xn+DYq4YRuJaIuCDM2iDgv8AGA/FTpsRaSWFhbQGAN7QL4OWHUzsU+lGj9xHCoZ+JVBEgEErIIkWaDcjuJsMZ73BlhG0jbTwd76dpw4qLAAPUcuoGh8/Yf8AAxA8LFNWzDNpEem+/wCkR6Yz45dN+5eceoXV+DyoZnQGO14P6D5YBSlb7x50I9bj+nD+mhIIe3SSRbtPmLSY8YBfgypNyVIsSbibiexOuLRyepGUPQpNHabQT9Rf+cCNIEECRv8A36YavSutum9h6f36YVEnNETPzv8AvJ2w0XYslR9YWB37YM4evCkdUE6ZraQNQdP73wPR4AEwWjv4jx9sHcIEWCQwmQfB0ws5KvUaCdj3lHEFMsjcw1+3gxf9ceg8l41WUI8dMWI7W7eNfJx53SCQIcz6CNNNJ+vbDBOLykgsCf8Ax1N7HfUeuPLzR6zfFJI9CUpeI/W83wNU5jkGVUA7SbX2v/Z9MZHh+bVDCg5RsZMqbbgeI9LYO4es7QzNPqO1x66nGfoa5G6UzU8JxeaDlHmxvA84ZJxE2gDW37zN+9sY5eKWmCdgDETBa8C9p/Y4q4znZbpWZmwB73WSPrH6YaEJMWUYo3DV13Yd/wCP7/GFnF8XR9T3i/8AOMcectcS31mIHYj17RgY8zIAMg+sbY1wiokXs0yrRJjKI7kf7SPlGLHo0ArCD1a2O0/ycZQ80aYJE9mAEeL4+pzMxaWG8aXIAHSTF/1w4tDc8HT1IfcTrP1GuPh4CgQIZ9Yi0/QXwnPNIMMCD2Ig7dx88XpxqsIm8WmJ2HYT6Y4I34TgUzymukMLiDczIve2t/TDbiRmSReD62ganza1reMZ2rxoULJBEQBIOhuLGN/zSI+32rzOms6G0iDO9haItY2nEMkOspCXTyG8RzqOlhN4a1pE2v64nS5xSEwqi8k6ba+fpvhRX4+lUBViEAuTOptmi8xE+cDV+HoCSKgSbZNCPr1WPcYgsXS+6KdKfBokdTpla43mBEWESInFHMuIvlCkglRaIBkFj2vA++M7VpVBDU3lR+beBeYuLD9cB0+J4hsxCsZGseRvtisY+rFcaNm3EkOrbqjS1xElQLfQnxpqMV1uZA5QIzIrXkTJXpN9LNcfsJGTTnTqwDICTIK6NoNe4PbEafMUdiDFzc/KCNQbxEYZYqXALQP7V8IW9xPUchFvBAB8zlAnz6YS8NwxBBWOkak2M31+uG3MaoZ6dRTBUX89WYekGbYDpDKzZXyASfhzb6X0sJ+ZxuxvyJGWcfPZOrxgULmzZoYoyEgU80AQkCIGabSZHbCfiOJyswBJmIOVbxBvKmRaY73wbxlW4OaWEWiLDxGngzqbRiDuCrHUsNIGs6/8YaOt0c96sXIZ2iO+/wBf2xTXp7i3bzuDg4ZWtBMm/wB+/wDTgh6K5QFg9MXHnW59L/pivXTJ9FoH4ZS9Pq1WbmRIA7nYT2vfFdLhwe5E327b9rnF70uoKScoiSPF9vXzrixBlMyNJCreLT+8fXC9XoHp9RWaUnp+Q/X1/wB8XBdjtb6YMFKCDHkesyfpiVHIB1ZgT2AbfvI/u+Gc7AoUHFJYBSSSx1BUHaQe2LeCV36QJtFzaOnKPSYsMRShKspZiRdAiKSdTciLA9p/kfh6VTKZQlR8R/QfcYzaLWXcO5ClnmCTGxJIIP8AJPpix2DqIaD/ANoBiIkjeTiv8K2bMLzfS2sGYH91wc3I3CoxN2Aa2ipcX0vOw/jCynFd6Gipegt4SqDZh/R/f1xI8OrvOXz58AThz/8AxfSsFSGJALDLfcGLx63uLYM4TkZJJKQC0gXGVdQQWBldrxrvics0VsqsT4M3S4VWm2UCLmeq8GNZjsMGLy4iIUOpAllWNSD8TWEfTXGifhVCsmYOwAWMn5T8QWVk6yHBgXjXH3iDTpgBSQqflZSReADcAiRNtDrOJvNJ8IZYkuRRV5YiqIGY6kgHp0GgO99cQ4ZJGWF7ExBH1sf5wxWuGzBHQpAzAgAyLmAeo9rX0wv47m8SBSBFhBldBBiL9v3nborI1TQW8adjWvCD4GEbmwEi+17b+MCVudR0LBLDYqAfBGgntbU4z9epUqBn0UGB8QmdidDAjXH2nSpEMWkNPSFBK6f+Rzel/Xy8fDpfVsR52+Bi3MmIOa8eJGhBAMf2NcVfjWtKgDteCB4J9Ti7hW4enTIK1WqNBUmmoWNxDMcw8x9MB8NlEvmIIuFyAyfrAExePlh0lukJb9QhmJzZjFpk2naLWPr4xDiCRqQTMEZpJJOKuljJIQHsC0fL+Dgc0CCZ2vcMJ02ibzN4tgqIGyb1rtIEjYn/AHBOBjxBNp9MF8SFYggbXAXLe/lgR9P3MWpohUrNS3WjKVHkAq0keen0xRUTZVUqbAaaxv51In0tj5+LI7iLj1t/GLaVdZP+K26iowB9dWO2+2Bfw7MTlUneACbDU4ZV3AyR4s7WHn/jHDjXvfX+27YrCW0HreT94+2JwYFrDQwPWD3+eDSBslSrNB/ymT+UT97gfSfli3hq9emRTyHqiFywb2FyAd9yRiBqnIF2E2IUxP8A2yJHm+JUEqEQqMw16Vk28gTAnCvjhBWnyHpz0rZlCuCQYW48GI3tAn+TzxSOJzkE6FgVN9T1DSTEnv8APGeNPNN/WSB+uL+JUkBA65JklUyCRAvCgmLXIm+IywxfGi0cslzsdfhPeLnAEGwJiOkEnQiTE2AJsNcLjy//ALAGi8gGVkZhImdjciPXFHEe9Coweo17VMrAQP8AzkkxGhFsFcLxmWHaurEC6mm2ebiASjBhBOrKL4CxyitMZ5Iye0U1uBYMA2Qg3BUmNYMyBcQZtiDUmEwQI0kjuBbvf9sMzx7MQ7sjK3TGYe+IGkgKSCQbGCLayBiHOCzkAKykH/8AYsSu0Gw+w10Fsdc7SYKjVoU1eWOys8EqDBcCYIiBPzH1wvywYv8AIa9/THplGrUKIAadNACMiyZMxEyBMKDJO8Xwhr8D1hFySpgKRnZQxJnoAzAwSAT384XF4pyuLDPBWzKtwrRED0k6Tp2/jB/B8GWUwA2VvsRbx+XDyly1SAWYLJJIZCJF8oAWOonYNF9RYGk11zZWhCR0iIsBqABB1ib6YZ529IVYqYn/AADwSASs5s2Xp7mI9IxGvIK6kgi2hEzbtF/oPXDuiWcTMpoATr4AIg3G1tMBVqFzB376dtP9sFZLeznCloXvTJlhcXIG4Otu0/rFsVVaZMRpG8zqdctpwyFAoJsBcY6pwqOZmBePQknt5xRZEI4jl+C4fMpL+6NjJkg3AYAWiSDe+ttYxoE4BHqCpQrFdFH+MZSBsSCNI+uA6XIYbLUVykEhwA69cAKIkxAOsC/rgrlnEU6AC06qUyZCyZElrEZzGWPuMeXNyf0Nt/qtmtKK3wVU6DZuoAKxgkLBmb2MraBJFsHvwfuXyxUdW6SFOaAwAOUqogWDSQbzbTE6fLPeHKahELamCpHggj8p1jfvbAfF/ieF0FBxmJNRgYUEZWJiCupgBjprjoeaXSuQynSIUKdNc4ap1DQFgrXMAQ0yY3vaNL4I5fzCkys9NVXLOVwVMERrmsReTfSTvhU9GrxFN2UQM5CtLCW/P8TSRbS3zwm4z2ZcIai1abkHqAdVgbGXcX8fc40LFBupPf7EnOVaGfN2Zkj3jQxh6a1KWtzfKHPZotba2EtTj6U/6bltD/nJB8nPOu4I9RhbGW5AaTubyPKmfuR9sWJxbJlZAyXsyFhLAWNjrr9cbI41FfEZ3NtnVSSJkhfFssicoi0GbRHoMdwq3JDqpiILOkjxkifSfkcRHGMGzN1vsWLEi/rf5ziHD1AW6lkdgQn3II+2GpgC+EqFZPvSttuonaIJB/vzxVw5UtLvlm5OWfsMXUeEDucqPl3ObMEnQsyoQBINyNvE4H42iUcrEFGINw1xqJAAOF1dBC+I5iSnu/eF0WQmZFsDrEyyz+wwP+J6QuRbSMwzBmkz1XgxtbA78QzTmP2j9MWUO/2x3SlwdZatLTWd8GfhwRmFNgo+JgCYtrsB3ucUBvGL6BFgRv8AFEx4jtv3wrTCmUMsSAbfSR5F8X0AoB6ZbZs0R4gfv9sG1+EW3u3zncAEAf8AyAP2xU/DksciMFm2ZlJ+ZAF/ljjgbiazORnYsAIGa8DtimpSm/2yqB9hhpV4Z2C2QQPygA/+4gXPm+Bl4N2GwPkn91wUBgBpDHFR2AGm/wAzczO/9jDFeA/8l+V8QPANBM+lvp6YNgFxp4+NSBA1Pe2naP6MFNwzDEHpn+/84ICp2a17DTt6+vnHxCZnMBEkTpfWBEYkWjE6BQ5s7MpAlcqhpPYywgeb+mCdZ1Pi3KlC6qrTmJGtxYlFLH4RHbEXpBVWFJm5YrKntlkBrb3+Qi9eJUiB1AD5hTM+GBB+mBXoG/UpSpluLMNCCRH0v8wRhnTWvXVkpMzJqyF40F/9ViPPxX+WA6dJ61QKAuZjACqiDttCj+nBzezdZawp1KZmxMECxE2YgjeJg3tgSlGP1NHK3wV8MijKtWqBTsZp5XaSNDBzAC/fSwM4aqeH6fdIeLq/mOV0KxEASAXmCQIMRhpzr2bpLw7PTpqGpiRldzIF3JL2MeFGmMUCLX+n7YljyY866oOx31Q0xtR5k+b4ym2RixVfQZhl0EW2GGHNGJCPWIdWU9VNmIgMemSSQZ7EHW+EKVVPS7vlmdJv3gkDTfEvxEDIrMqmLTEibegvt/GGeJWmFZGNOHpcPJXpVVQ5GNMuc35bAkZtOprbm9sD8VmdjlDVQouTkQgDfWDE6ADTSIijh+NqUj0sVMaMiEazowI1vMYtq8yZiKpZ/eKZlUpBZEZbxI72jCvG7tfPn4hWQIXkNY01qMhyHS/Vq0ysaiOwFxscEn2UqkCFZra/DHiC33wubn1dmz1KjuVFjKrA3uFmYJEi8HBFL2pJAze8nvmzT5lgD8oxHJDPflqh4zhWzQ80r1BlfhUQe6aSXyg5Ygx7w/CQSJubYz/G80p53B4Wkc7B/wDHVWRIGcBokTBMWu2mA+J5nFNUlpBINyoi2oQAE/8AqBIte+BDxIIBUgDsHHy0Ab5nximLwyhGn/lP9bJTyXv5/A2PEKXpNSovkQAZavFrRFidh1EEESwIzRgXj6HvajMiEVTCilQBYERchjOYmdbab64WDi2737ip/IBHrg/guNQtkqEIG/8A3BXlNY6UcBhMaqSJm+NKj0rRNuwavQqcP8VN6bTBLMGvF1+GARMxr6Y5OT13gikzDcoM5BPcJoddYFtcWcVw9HVOIDj/AM0qIT2gFSIA8j0wtqMBYEGBAIH830wU74/gD0Xc0ppTOUVlqX+ErUUgjch1jxZjgAVI3j7YtSFIIC/NQR8wQQfmMW8RxRqRnay6ZUURpbpAEYcWwUH1x9LGMMDXorSdEolnYqVqu0MgEEqFUZTN7zvpbATLPbHHWWcLxlRPgqOk65HZZ7TlInEaksczNmJ1YmSfUm5xDL/f6cSptl0P6eh1x1A6ixaQ+mGfKkpdRrSRFgrANPiQQfQxodcK1M+nrhvw3OMihRw/DGN3pZmPqWb/AHwslaoZMGRx8vOCeHfuR9MU8Txpc/AiTqKaBRYyNL/8DH2k/e+FaDYz4cxeT52/TBnvfP8AfnOFlCrixa4wjQ1haFhqQe1x/wDUYkW7SvfT564DNT64nRqsIlpjWRf6j+NsAJcKhE3J+g/TEGY/2P8AbF/4umIzUql984y21kBC0T6xgN+LWelRB0uTbzMR8/OO2cV8RTJ0MfLAlTgyfz/YftgmowGob/5H/wC36YgKg2JH3+zThkCgdOXjucRbg1G/9+WCXfW+ITO49CQP1wbZ1IjXallC+7YEfn95mJ3iCuUD0E73wETH/GL8wzZc49Zn59Mn6YnxQVcpDh8uxRhN7m4uNpscFaFYTyrnCUhehTqEHMHlldSI0ZTpbSN8Dcw5xWqOXNRhJkANlAjQCIFvTFHF8SjA5aKUzOqtU09Hcj6AegwGamAsUW+pr9dndbXDDeI55WZSjOWU66H7/wAYBqV52A9Af3viLPipjikYRjwqEcmwg8R/YGCqXNqi5YqOMnwgMwCnxBt2thZnx8NTDdJ3UNk4pWn3jsNTIXOSTqTnqLc9/wCgxFYIXp58uh61TMPKq5aNv3xnhVv/AD/tOGvDJw6oap4pTUUErTFGr1MBYZ2AAvF8JKNDRkdT4ogFQSoNyASAfWNcVM39nAI4gYkaw3OG6Tuob8LzFkfMRTq2gB06R5hYvte2K+I4ou7O2SWMkKigD0Ef747HYXpV2Gz5kaJCtHcIY+1v+cCsxO/r/NtsdjsCErs6SoqVZIBMDcxP6SftiDqAbMDfz9YIx2OxUQ+llG8+gP7jE1W2bKxH/pN4uRa2mOx2Fk+lBiuphA4+2UUqYOs5OoH/ANzGfQyPGKQZifsP4EY7HYNJAssp2MhVY7BhI+xE/PFn4piQqUqUm1qYYk+LfzjsdhX6hTfBHiODqgZ3p1ApPxFGVfEWA+QxSRGtjAP109MdjsJjn1I5qiYOCaTgETJG8RMeJt9cdjsOzkHcUqKR7ti4iTKZSPFiQcUive+Yeik2+WOx2Jjlwa9jPyxItO8emv747HYAThR3BY/+43HoMcEC/DadcdjsccSA84rqORBUA+sx+hx2OxxwVxPHK+Ue6o0u5pqxM+Oof798fa3AcPIjixpvRq69iQDfHY7AUa4ObsUPTUSJB8jQ+kgHA7gbR+n7Y7HYohSpoxUxvGOx2HQrKycfGx2OwwpGRimp4+847HYZCkJ9f4/vpi9uEcIKhACHQllveNJn7Y7HYWcmnGu7GjFNP2HfsfWoU2d6+XMAPdhtL6m9saytwHD1j7w0VcnUgH//ACcdjseR/wAlB439rGTt65PR8G1JODS0f//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p:nvSpPr>
        <p:spPr>
          <a:xfrm>
            <a:off x="881781" y="338753"/>
            <a:ext cx="7319504" cy="923330"/>
          </a:xfrm>
          <a:prstGeom prst="rect">
            <a:avLst/>
          </a:prstGeom>
          <a:noFill/>
        </p:spPr>
        <p:txBody>
          <a:bodyPr wrap="none" lIns="91440" tIns="45720" rIns="91440" bIns="45720">
            <a:spAutoFit/>
          </a:bodyPr>
          <a:lstStyle/>
          <a:p>
            <a:pPr algn="ctr"/>
            <a:r>
              <a:rPr lang="en-US" sz="5400" b="1" cap="none" spc="0" dirty="0" smtClean="0">
                <a:ln w="1905"/>
                <a:solidFill>
                  <a:schemeClr val="tx2">
                    <a:lumMod val="50000"/>
                  </a:schemeClr>
                </a:solidFill>
                <a:effectLst>
                  <a:innerShdw blurRad="69850" dist="43180" dir="5400000">
                    <a:srgbClr val="000000">
                      <a:alpha val="65000"/>
                    </a:srgbClr>
                  </a:innerShdw>
                </a:effectLst>
              </a:rPr>
              <a:t>Reflections on Interview </a:t>
            </a:r>
            <a:endParaRPr lang="en-US" sz="5400" b="1" cap="none" spc="0" dirty="0">
              <a:ln w="1905"/>
              <a:solidFill>
                <a:schemeClr val="tx2">
                  <a:lumMod val="50000"/>
                </a:schemeClr>
              </a:solidFill>
              <a:effectLst>
                <a:innerShdw blurRad="69850" dist="43180" dir="5400000">
                  <a:srgbClr val="000000">
                    <a:alpha val="65000"/>
                  </a:srgbClr>
                </a:innerShdw>
              </a:effectLst>
            </a:endParaRPr>
          </a:p>
        </p:txBody>
      </p:sp>
      <p:sp>
        <p:nvSpPr>
          <p:cNvPr id="11" name="AutoShape 6" descr="Image result for fall incidents among elderly graph"/>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8" descr="data:image/jpeg;base64,/9j/4AAQSkZJRgABAQAAAQABAAD/2wCEAAkGBw4QEBUSEBAUFBMUFBUYEBcUEhQWHBUWFRgWFxgUGBobHCkhGR4mHRQXITEhJSksLi8uFyAzRDMwNygtLisBCgoKDg0OGxAQGy4mHyQsLCwsKy4uLC0tNzQsNCwsLDcsLDIyLCw0LDcsLCwsLzQsLCwsMiwsLy8sLCwsNCw3LP/AABEIAIUBYAMBIgACEQEDEQH/xAAcAAEAAQUBAQAAAAAAAAAAAAAABgECAwQFBwj/xABFEAACAQIDBQQFBwsEAQUAAAABAgMAEQQSIQUGEyIxFEFRYSMycZPRB0JSU4GRoRYzQ0RUYnKCscHhJJKi0hUXNGOj8P/EABoBAQACAwEAAAAAAAAAAAAAAAADBAECBQb/xAArEQACAQMBBwQCAwEAAAAAAAAAAQIDBBESEyExQVGBkSIyYfAFcSOh0TP/2gAMAwEAAhEDEQA/APUMZiVjzNJIEUE3ZmCga95JsKw4PaEUwJhnSQA2JjkVwD1sSpNjXJ+UPDvJgMQkaszG2UIpZjzjoADeuXvvjNowqEwxmdhFLIsqxNIWkVkywlYlCi4JN289CaAmWZvE/fVnHGbLn5rXy5tct7ZrdbX0vUFSTEwviikc4M+NQ5jHOwSF4YRxQEF3swK2BBFtbAVs7nnFyYiKXFRyBzs9UkZ4yl5Ene4bSwNiD530oCZ5j4n76Zj4n76882vtbavEn4Uc6DhYsIiwSvleMoIHDkFWLjMQFFh0NzW62J2gk5jY4g4cTRZ5BGzOEeBiQpVbleIqgkAkXt7AJpFOHGZHzKehVrg/aKuzHxP31CNnR4uHYuGWJZkmDQKwEZzqrSgPdStxyk30061jmxm0VaRGOJEKPjFR0iZnZlSJsONEOZbtIA1rEqAT4gTvMfE/fWKHGI5YJKrFDZwrhsrfRax0PkahGExO1s2aXjBu14aNkVDkEUkaCVhZegZic17AjrXOWXaOF2fFHBFiBJkxMpbhTOTIJQREVA5S4Ja7eehvQHp2ZvE/fVnHGbLn5rXy5tbXte3W1++oLA+JgGLZY5+JNjYSDkmISKWPDq04Ci7ZSGBUEGy20rPuccXJiVmxUcgY4Noy7xNHmMWJmtmB9UlCjWPUN360B6RssnKb/S/sK3a09l+qf4v7CtygFKUoBSlKAUpSgFKUoBSlKAUpSgFKUoBSlKAUpSgFKUoBSlKAUpSgFKUoBSlKAUpSgIhvbtU4LCz4kJnMSswXoCb2F/K51rAdvRRyR4eZx2h1uAAFDMFL2yZ2ZdFPXw610Nv7LjxcEuHkLBJQVYoQGAJ7rgju8K5k26kDYntHFlBM/HKAx5TJwjDc3TNbISLZqA1N0d5JcawV40W+Ew0/Lm9acyXXU9BkFZIt64VB4uYtmxOURxPcJhSokLAnqMw6de6tzYW7UGDYNE0hIgjg5ypukRYoTZRzc5GmnlWL8k8PmLcSW5GLHrJ0xhUyfN7sgy/jegMcm9ECTMGb0Qjw7JaNyx7Q5RGvexUm3mLG9ZjvRheNwVEryB5EypEx1iEZf7Bxk1865qbnh5JRIzJFwMNDAVZTJfDOziUnLlBuV0IPQ6V0NmbqwwYjtHGmkkzTsS5jsTOIg2ioOnBW3tPXuAwYXe2DhF5SSRx2fhxP6OKGRoy7gm4sVIJ7yrEaV0tl7aw+JZ1gYvwzZmA5b2U2v7GB865i7lYQMGV3zDi3JEL3WWVpipDxkCzO1iLEA9a6GD3fiixT4oO5d0yBTwwqpe4UBUBIHdmJtc0Bgxu9WCheSOSQhoY2kcCzHImXMbKSR6w0NjrVg3uwWYh2eOzMrF0KhWWMzFSe48MFvZbvrWxG4mGfOONOFcYgZQ0Vl7UweW147kllBFybWt0rPidzMJIWzmRg8xldcy2JbD9mKerfKU8737+6gMh3rwgAvxQxMIRDGQzdoJWJgPBmBF/Gscm+OBAvmc29cCMkx+lMHP8AR9IrL9h7qJufBmV3mmkdGwxRnaO4XCPnji5UAy5iSdMxv1rk7Q3LkSYPhub1mXjNGyiR8QZ2LoY7sq35bG9/voD0jZo5T7f7CtutTZ3qn2/2FbdAKUryz5QN7XeYQ4Z7LC4ZmU+tIpuAPJT+Psqe3t5Vp6YkFxcRoQ1SPU6Vxd09vJjsOJBYOOWZfot8D1FdqopwcJOMuKJYTU4qUeDFKUrU2FKUoBSlKAUpSgFK5OP3iwsLvG7EvFGJHVVJsrMFUX6XJYaedbmzsfHiE4kRJQmym1r2628bG49oNAbVK521tsRYYorrIxcOVEaZjaMBmNvIH21ji3iwLLm7TCFLKqsZowGZlDhRzdbMDY2NAdWlc+LbWFfEnCpKrTKjO6qwYoFKKc9jyn0i6GuhQClKUApSlAKUpQClKUApSlAKUpQEM352lLhcJJNE4Rg6DMQpADOFY82nQnrUZn3mxgcoJh2fjYhY8WViUOI44WjBYrwjd5JRcAZuEQNb1Otr7OhxKNFMuZCwJAZl1Vgw1Bv1ArauaAgMO8G0eKqSlFm4uEQQImYSxSgcbEKxGey3Y6WC5NetcPEbexWL2awMvaBLgDLicqR+glEqAJ6MC2ZS3K1yMt+hr1mtbZmAiw0KQQjLHGoWMXJsB3XOpoCMbJ2zjJsYULIAJ51khbICsKXEcqADOS1lNycpD6dNdHbeKnTayuQriMYZMLEyvdxiGZZ5oiGAzIAMxIay/RBvU+pQEH3diEGMkhwjJOjJNLMzIqGKZp2PCZ1XNY3PK1yMoPQipNsJsWYVOLVVl7wrX7z10AH2XrpUtQFtqWqulVtQFtqWq61LVkG5gPVPt/sK2q1sD6p9vwrZrAItvjtvIUwcMgWefTMb+jU3GbTvPQffXl2F2G0kkaCQDiR8S7KwyjmsG8L2Fj35h4ivTdrbiQTStMJpRKxvmLXse61gLWqLbU3L2un5iXiKLZbTEEaEfOtYWJ767NpWpU4aYyw+eepxrujVqT1SjlcsdCzYcE2y5WmMgaNQBOgVhmGfI1r96k3HjrXpkESSR5kmcrJZlYP3HUZT3CvNsF8ne05R/qcYqKbZlGaQ2HTqQNK9B3b2KMFAIRNJKASQXy6X6hQALC+tjfqaq3dWE96eZfotWlKcPS44j+ze7PzE531W1s2g8wPHzqi4W2X0knL+9638XjWxSqOpl7SjWOE0I4knMb3z6jyHgKuOH5ic76ra2bQeYHj51npTUxpRrrhbZfSScvi3rfxeNUOE0I4kmpvfPqPIeArZpTUxpRgOH5ic76ra2bQeYHcfOkeGtl53OW/Vr5r/AEvGs9KZYwjl4/Y4llMhcawPCVKBhZ2Vi2p19W1qxbE2AuGhaAyNJGWOQHMMqaAL6x8OosPIV2aVgycbbWxZJmiaGYRNEsqgmMycsqhTbnFmAGhNx5GuIfk/iD5kmGXIseSWPiLwhFDEVsHW7WgBzG41IKmppSgI5sPdg4WfiCYNGq4hYk4WVh2iZZmLvm57FbDlGh1vUjpSgFKUoBSlKAUpSgFKUoBSlKAUpSgOa41PtNW2rI41PtqlqyCy1LVfalqAstS1X2pagLLVHt5MbJnWGMkFrXt1JY2Av/8AutSS1RXebkxMUnkp+1Gv8KrXTap7iKs2onS2VsQQNnLlmtY6aa/jXVtV9LVNCEYLETeMVFYRZalqvtS1bmxkXEJFE8kjBUS5YnuAFQbG/KVC2iRSr4G6i/n1rmfKFvGZG7LE3o1N5SPnOPm+wf19lQvDqpdQ5IUkZiLXA7yLm1dmzsIuGuouJxLz8hJT0Uu5KsZvtM3qPKv8wrkS7zbQJ0xUo/mroPuugWZhK3o7FOUHNdFfuPN61rpcd/TWtPbewxBLFGjluJpcgaHOU6gkd17dRexANXIK34Jf13KdR3Pub/vsaT7wbUPTGyj+Y1gbbe1+7aEo/mNSA7tQAZzM+TimH82L8UPlJ62yag+NaO19irAhIkLPG6pKCthd0zjKb3IHTWtNlbTeMG+0uqazknW4W+OIxK8DEcNsSvqNcoJVHXSxs4Hh11OlTctLc8q2ty8xuW8CLaDzr57wmIeJ1kjOV0IZT4EV7puvttMbh1lWwbpKv0XHUew9R7a519aKjiUFuOjYXjrZjN+o31abluqa/nOc6fw8uv4VQvPY8iZs2gztbL4k5evlWzSudn4Olj5MBaW7WVbW5OY3LeBFtB561RWm5bqn/wAnOdP4eXX8K2KUyMfJrF58p5EzZtBna2Xxvl6+VZFMmY3C5LCxDG9++4tp99ZaUyMEPZ5u3TnDRzBgmQcVcSsUruyM8odkMdkUWUA6ksOmtcbZUO0IzhZHTEPcsmIRhLe/EkaNmYA6coPqgC4u1mtXpNKwZMR4hcgheHl63ObN4Wta1u+9QuLBYuPaDiFZUibEEZspYcNcLE4VWkDKitKCCR3lh1qc0oDzhtsbZGHLEYjiMVBC4RgYZBHKzpY4c8SIsEUFQdbelsavmx+0kMjIcWOLNG7k4Vn4UTYUMBEBAx/OjIwIYrl1AJLV6JSgIRs6faD46AYkzXQyCQJh3SArwFtLxMpuzOW5C+nS1xc0lxG1FxEoQyiNHkdf9OhEnpYQqFsmq5Ge2Wx5QbmxvOKUBEN4Fk7eCVkMXZwFy4bEygyZ20DRHLE2q6sDpWLcJcQqIWjxChcFhhOJ1kUviwvpColsb9zMNCSNTY1NKUB51hdrbYlBUDFR6M93wq5h6BnWEloFRrSKF5V1vYE3Brf2Pi8fNj4mxCzoFXEZ4+A6QopEJiYSZbOzDNoXNjcWFjU2pQHn+Cl2pCuUtiDG7SM7dnDvAva3X0YyEueGwIDBjYAgEaHXxO39pxqplbELnMIzLg7cNWnjTmVojmmdHuApaxuCgsL+kVa6BtCAdQdRfUag0B56ZtpyBmlbFIithWR48MBI0YxE4LFOExLGMRsyBbi/QA2rJHtLaMs7K8eKWITwMl4HBQceRHUMsSh1CmNvn6XOYgGvQKUB5qu0troqrEcTnSB2dZMFdHkLMERCsIsQoLG79SgANzWXG4zajKqM+JMbZTE0eDcPIwnQGOc8EGNQmobLHcMdeWvRaUBz53ChmY2Cglj4Aak1oQbYw74XtefLBkLlnBWyLe7EHUdOnWuoev21H5N2s2FGEM7cIROjjInOWYMrknUZbEZQbHMb91Ab6bTh4CzuwijYA3lITLm6BrmwPlesA3gwRtkxEUhLKtkmiJu17fO/dbQamxsKxx7uqIBCZP1hZyVQKMyyiXIqXsq3FuprWTdGMMp4raFTbKNcs8k9uvjIR9lAbGD3lwsuXKxXNwsucol+LGZVtmbU5VJIFzoaz/lBgMobtcGViQp40dmIykgG+p5l/wBw8a5CbkR8LhNO7IUjRuRQSI4nhve+l1fw6ir5NzVfiGTEFnlikiYiNVAV4o4gQt9CBGD5k+QFASSRlUEsQAOpJsB7aim3phipY0g58t7kA25iO/wFutSqfDq6FHF1IsdSL/aKiu04TgZkaFiFe91Jv6pFx7LEVVus6d/t59SCvnHxzJYq2AHgKraqjXXxqtqtE5bauPvRiMUkBGFiZ5X5QVHqA9W9vhXbtWtiMTk7r1JT3STxk0qb4tZwePfkntI69lkPj0+NZIN1tqIwZcI9wbi6oR9oOhr1B94eH+jv9v8AitGffcL+gP8Av/xXXV5cS4QX3ucZ2VtHjN/exDuw7dsR2dhfpaKIZQVEZCacgygLy20pNs/bThs+FYlhYEJGuUl1kZwFtzEqOapDP8pQX9WPvB8K1W+VUD9UPvB8KzquOOyj97jTbcNrL72OScJt69+A3s4UVs2YtnAtYPck5uta2M2LtqVAkmHkIFj6qAsQMoLEasQNLm9dtvlbA/VD7wfCsTfLAo/Uz70fCtNvXjv2cfvc22FCW7aS+9iOfkjtP9kk/D41INzMDtTA4gMcLLwn5ZhYdO5hr1H9L1RvllUfqR96PhWP/wBakB1wTW77Sjp91R1b2rKLjKKw/vUkpWNGMlKEnlfeh63So5uxvvs7aGkEwEltYn5XHsB9YeYvUhzjxGnXXpXKOsXUqmYeIqmceI16a0BdSrc48Rp116VXMOl6ArSuPtLeGLDSiOaORFKu3FPCyBI0zu5s+ZVUaXKjWw1uL4k3qwxaJMsgaZA8YKC5ubKpF7hjYnytqQdKA7tKVw/ynhWUxzI8GVgpaZ8Oq5mUuqi0pLEqrEAA9De1Adylc87cwYzf6mHk/OekXl1I1101Uj7DWOLeHBs0q8dBwSgkJZQBxAGWxvrfMPvoDqUrlSbxYMPCizI7TsoiCMrXDK7h9D6pEba1WTeDBqzLJiIkKuU5pYxdgqsVtmuCA63BAOo7iDQHUpXLx+20inTDiOSSSRC4CGIAKrKpJLuve40FzWPY+8UOJYKqSIWRni4iqOIiPkdlKsejEAg2PMNNaA7FK5su38CgJfFQqA2UlpUFmszZTc9bKxt4KfCqttzC8aOASq0klyqqysQAmfM1jcAjofMUB0aVz5NuYJSwbEwgo2WS8qcra8ra6HQ6eVY13gwlmLTIiq5TM7KoYhVa6knUWYG9AdSlaEm28GpYNiYgUIDgyKCpYkAEX0uVI+w1WTbOEUsrYiIFBeQGRQVAIBLa6asB9ooDepWpsvaMWJj4sRuhZ1B8cjFCR4gldD4Vt0BqsNaparyKWoCy1LVfalqAstS1X2pagLLVFN7ufEQxjrYf82t/apdaohvUDHiopSLryH7Ua5H9Pvqtd/8APuiGv7CWBbaCrZHVQWYgKASxOgAGpJqzC42GUDhurX1sDr9o7q8/+UfeW5OEhbQf+4Yd5+r+P3VftqLrzUY+TW4uI0aet9jg72bzy4qcmJ2SJNIwpK3He5t3n+lq4Zxs31r/AO9vjWCleohShCKilwPL1K05ycm+JlOJk+m3+41TO51uxA66msddbA4teyyQFrF5Yigy+0Mb27tNCf71mW5bkYh6nhs53CkIzZWKk2BsbX8L+NDhpLkGNrqLsMp5R4nTSu6JY4sO8IxiluKAAVm5ER7h0AQrcsS3XoPE2rqDbuGBUmfVOGZcqzETBI3UxKWXMbkr+ct6x10FQutJcI58k8aEHxljwQxIWYEhSQurELew8T4Vd2OS4HDa5FwMh1HiNOnnUk2XioMKuR5/VYSOoR/Sq8BHB0BFwzWOYgdTW8duYazL2o5mlEivkl5Ezxkw+re5CnQDLoNdaxKtLO6OV3/wzGhDG+WH2IPlHgPupkHgPuFbGPlV5ZHUWVnZlHgCSRWCrC4cCq20+Ij5WDLowN1I0II7wa9i3H23BjoWSVE44txxlHpLHSS3f5+deO1t7L2hLhplmiazobjzHep8iNKr3Vsq0MLc+RZtbp0Z5e9cz6B7NHfNkXNly3sL5fo+yrRg4gFAjWym6DKOU+I8K093dtRY2BZY9O5170YdQf7eVdOvNSUovS+KPTxcZLUuDMDYOIhgY1s5u/KOY3vc+OtXDDoGzBRmAyg2F7eF/CstK1yzbCOPtTd+PEtMZHPpYOCBYciklmIv1zHLcHTkFc19y0ZADMQwleUFI1UK0jXbKoOgtoBfQ3Ot6lVKwZMPZkzByoLqCFY9QD11rlYrd1JMQJzIQRPFMFsLXiikiC/aJSfsrt0oCILuLGqZFmtZtCIUzMl5CY5WFjILyA62F41Njre5NyVESR8fMI+zsmaIH0mHjEKswuAVKDVfE3BFrVLaUBF8FuckMkTJKFSOWOVkWFFDSpC8JIy2CKQ5YqB1+0G/aG6Ec0kzmVhx1mBGUHLxooYTb2CEH+Y1JaUBx8bsQviY8Qkiho4mjs8WcEMyOWHMCrcg18zWHYW7Ywzq7TNJw45I4RlChVlkEjk6nMxKoL9wXpqb96lARDCbjqkvEbEu5zKxzIt2KJiUBZr3YkYprn90WAra2NukMK8RWcskNiqmNbl+AuHJLDust7W6nrawElpQEax26Mcg/OcwxE0wLxK63mUqylTobA6Hy8LitebcWAtcMuUZ1WNoI3RY5EhRkCHQfmFtpYAkWIqW0oCIPuQM8rjEayKyqWju0d5DIrK4cEMmYhSLAADTxqu40QJYSjMJTLE5gjLrI0qzMWe12BZbWGXQ+IBEupQGjsfAdniyF85LyOzZct2kdnNh3C7Gt6lKAwkUtV5FUtQFtqWq61LUBbalqutS1AW2rDi8JHKuWRQy+B/qD3VsWrU2pj4sNC00psqC58Se5R5mmnV6cZyYk0ll8DUwmwIIWLRl1JUrfMDa/eLjrUcxO5GzQdeOxOpPFHX25da50nymk/q3/wBn+K1JflALfq//AD/xXSt7K4o7oLH6aOXVurSSxufY6Em6uyx8yf3q/wDWtWTYOyl/R4j3q/8AWudLvpm/Q/8AL/Faku8+b9F/y/xV2NKvzb8lSVa35JeDpybN2Sv6LE+9T/rWtJFsdf0GJ96n/WuVLtrN8z8a1Jcdm+b+NTxoz5t+SvKvDkl4R13n2MP1fFe+T4VjOM2L+z4r3yfCuFI16xFKkdH5flkar/C8I75x+xf2bF++j+FWHaWxf2bF++j+FcEw+dWHC+dRujPk35JY14c0vB3ztbYn7Li/fR/CrDtnYn7Li/fR/CuAcF+9+FWHZ3734VFKlX5N+SWNahzS8EgO3NifsuM99H8Kt/KDYf7JjPfR/Co8dl/v/hVh2OPp/hULpXXJvyTRrWnNLwe2/J4dkveTZ+IkJItLFI4DD+JCL6dzDTzqcV8uYbZrxOJIp2R11VkupHsINetbg754mUjDYqRXlItBKy5c5HzZMul7dCAL28etKtaXDzOSz4LtG8tt0IPHxhnpNKwDjXHqWtz+tfN5eVIuLpnydTmy5ultLX771SwXsmelRLF7PmGJxmJEWdkVDhgY1LMyw/ona+Xm8jrXCkTacoLSpOxAIVuEULImKw8q3VQNeGHtoCcpFr6VgyelUqNbYO0+OBCxCDD4hwERMryq0QhjcuCQSGfpboa4sb7UDLM3HmIixCp6AQsjskJAIykEZlezFe6wvoSBP6V51HLte4mPaDKsGOjhvAgV34sbYcyJlGW6C4Jy+rYkEkG7HNtV0KPJiHjdHyFMIqM0geICKXluqWzkMFTv10FwPQ6VFtvR444uPgNIkbRorukULZL4iLPZnQkXjzXBuNL2uK5OG2htATRlnd5Ehg7YohhLheOykkKmYFk5io9oAoCf0qB4f/y80TNK8wsuHKxmCDmJnfiZgYyfzYTQWt1661jXF7aEbSPJNnVlzQJg1uTeW8UUmRhlIy87AjReYFjQHoFKoKrQClKUApSlAKUpQFLUtVaUBS1LVWlAUtS1VpQFp06145v9vN2ybhxN6CM8tvnt3v7O4f5qWfKPtyZU7Lh0cs49Myqxsp+YCB1Pf5e2vMOwT/Uye7b4V2fx1sl/LPscX8lcyf8AFDua1K2OwT/Uye7b4U7BP9TJ7tvhXX1LqcbRLoa9K2OwT/Uye7b4U7BP9TJ7tvhTUuo0S6GvW7gMPC6SmRmUohKEZbFvmqQdTc2GnTU1i7BP9TJ7tvhWaKDFKrKsUgDgBxwibgG46jTUd1Yk01uZtCLT3o6Wzt2HmgSYNZWE5PkYxaMfzPcfYauk3dRUYmQ3VZTpqPRxRyDqoOvE8O6tSDE7RQKqCUKmXKBEbDIzOumXXmdjr41d2vaNiMshBvcGAG4KCMj1ehUAW8h3ioGqmfcsFlbLC9LyZ5t1pc5VXjvrkUs13ChC7DktYZx1sdDobVgxG7sqI78WJlRS11MhzWZ0YAZLizIQSQF6a1d/5Daeuklyb34AuPVuAcl1ByLcCwNtb1jGJx9iMj6q637OtwshYuA2S63LtexHWi2vOSMNUuUWcilbPYJ/qZPdt8Kp2Cf6mT3bfCrGpdSrol0NelbHYJ/qZPdt8Kdgn+pk923wpqXUaJdDXq5HKkFSQQQQR1BHQis3YJ/qZPdt8Kr2Cf6mT3bfCmpdRol0PZdyN4hjcOMxHGjsJR4+DjyP9b1I68J3dxOLweIWZIZbDR1yNzoeqnT7faBXuGDxKyxrIt8rAEXBB17iD0NedvrdUp5jwZ6WxuHVhiXuRmpSlUS8KUpQClKUAqgUAkgC56+dVpQClKUApSlAKUpQClKUApSlAKUpQClKUApSlAUtS1KUAtS1KUAtS1KUAtS1VpQFLUtVaUBS1LVWlAUtS1VpQFLUtVaUBS1LVWlAUtVaUoBSlKAUpSgFKUoBSlKAUpSgFKUoBSlKAUpSgFKUoD//2Q=="/>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46" name="Picture 2" descr="http://previews.123rf.com/images/melpomen/melpomen1207/melpomen120700020/14396894-Happy-senior-woman-holding-hands-with-caretaker-Stock-Photo-elderly-people-ol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17450" y="3962400"/>
            <a:ext cx="4106053" cy="273526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07975" y="1077417"/>
            <a:ext cx="8074025" cy="523220"/>
          </a:xfrm>
          <a:prstGeom prst="rect">
            <a:avLst/>
          </a:prstGeom>
          <a:noFill/>
        </p:spPr>
        <p:txBody>
          <a:bodyPr wrap="square" rtlCol="0">
            <a:spAutoFit/>
          </a:bodyPr>
          <a:lstStyle/>
          <a:p>
            <a:pPr algn="ctr"/>
            <a:r>
              <a:rPr lang="en-US" sz="2800" b="1" i="1" u="sng" dirty="0" smtClean="0"/>
              <a:t>IMPORTANCE TO NURSING </a:t>
            </a:r>
            <a:endParaRPr lang="en-US" sz="2800" b="1" i="1" u="sng" dirty="0"/>
          </a:p>
        </p:txBody>
      </p:sp>
      <p:sp>
        <p:nvSpPr>
          <p:cNvPr id="13" name="Content Placeholder 1"/>
          <p:cNvSpPr>
            <a:spLocks noGrp="1"/>
          </p:cNvSpPr>
          <p:nvPr/>
        </p:nvSpPr>
        <p:spPr>
          <a:xfrm>
            <a:off x="155575" y="1642301"/>
            <a:ext cx="8686801" cy="4191000"/>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Clr>
                <a:schemeClr val="tx1">
                  <a:lumMod val="65000"/>
                  <a:lumOff val="35000"/>
                </a:schemeClr>
              </a:buClr>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tx1">
                  <a:lumMod val="65000"/>
                  <a:lumOff val="35000"/>
                </a:schemeClr>
              </a:buClr>
              <a:buSzPct val="80000"/>
              <a:buFont typeface="Arial" pitchFamily="34" charset="0"/>
              <a:buChar char="•"/>
              <a:defRPr sz="1800" kern="1200">
                <a:solidFill>
                  <a:schemeClr val="tx1"/>
                </a:solidFill>
                <a:latin typeface="+mn-lt"/>
                <a:ea typeface="+mn-ea"/>
                <a:cs typeface="+mn-cs"/>
              </a:defRPr>
            </a:lvl2pPr>
            <a:lvl3pPr marL="77724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solidFill>
                <a:latin typeface="+mn-lt"/>
                <a:ea typeface="+mn-ea"/>
                <a:cs typeface="+mn-cs"/>
              </a:defRPr>
            </a:lvl4pPr>
            <a:lvl5pPr marL="1097280" indent="-13716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solidFill>
                <a:latin typeface="+mn-lt"/>
                <a:ea typeface="+mn-ea"/>
                <a:cs typeface="+mn-cs"/>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a:lstStyle>
          <a:p>
            <a:r>
              <a:rPr lang="en-GB" sz="2800" b="1" dirty="0">
                <a:solidFill>
                  <a:srgbClr val="002060"/>
                </a:solidFill>
                <a:latin typeface="Agency FB" pitchFamily="34" charset="0"/>
              </a:rPr>
              <a:t>Nurse-to-patient staffing ratios are essential in falls prevention</a:t>
            </a:r>
          </a:p>
          <a:p>
            <a:r>
              <a:rPr lang="en-GB" sz="2800" b="1" dirty="0">
                <a:solidFill>
                  <a:srgbClr val="002060"/>
                </a:solidFill>
                <a:latin typeface="Agency FB" pitchFamily="34" charset="0"/>
              </a:rPr>
              <a:t>Higher ratios often translate into reduced fall </a:t>
            </a:r>
            <a:r>
              <a:rPr lang="en-GB" sz="2800" b="1" dirty="0" smtClean="0">
                <a:solidFill>
                  <a:srgbClr val="002060"/>
                </a:solidFill>
                <a:latin typeface="Agency FB" pitchFamily="34" charset="0"/>
              </a:rPr>
              <a:t>rates </a:t>
            </a:r>
            <a:r>
              <a:rPr lang="en-GB" sz="2800" b="1" dirty="0">
                <a:solidFill>
                  <a:srgbClr val="002060"/>
                </a:solidFill>
                <a:latin typeface="Agency FB" pitchFamily="34" charset="0"/>
              </a:rPr>
              <a:t>(Cmica et.al, 2013</a:t>
            </a:r>
            <a:r>
              <a:rPr lang="en-GB" sz="2800" b="1" dirty="0" smtClean="0">
                <a:solidFill>
                  <a:srgbClr val="002060"/>
                </a:solidFill>
                <a:latin typeface="Agency FB" pitchFamily="34" charset="0"/>
              </a:rPr>
              <a:t>)</a:t>
            </a:r>
            <a:endParaRPr lang="en-GB" sz="2800" b="1" dirty="0">
              <a:solidFill>
                <a:srgbClr val="002060"/>
              </a:solidFill>
              <a:latin typeface="Agency FB" pitchFamily="34" charset="0"/>
            </a:endParaRPr>
          </a:p>
          <a:p>
            <a:r>
              <a:rPr lang="en-GB" sz="2800" b="1" dirty="0">
                <a:solidFill>
                  <a:srgbClr val="002060"/>
                </a:solidFill>
                <a:latin typeface="Agency FB" pitchFamily="34" charset="0"/>
              </a:rPr>
              <a:t>Mortality rates associated with falls may be preventable through nursing-related activities</a:t>
            </a:r>
          </a:p>
          <a:p>
            <a:r>
              <a:rPr lang="en-GB" sz="2800" b="1" dirty="0">
                <a:solidFill>
                  <a:srgbClr val="002060"/>
                </a:solidFill>
                <a:latin typeface="Agency FB" pitchFamily="34" charset="0"/>
              </a:rPr>
              <a:t>Unanticipated events, such as physiologic events, may occur and require continuous </a:t>
            </a:r>
            <a:r>
              <a:rPr lang="en-GB" sz="2800" b="1" dirty="0" smtClean="0">
                <a:solidFill>
                  <a:srgbClr val="002060"/>
                </a:solidFill>
                <a:latin typeface="Agency FB" pitchFamily="34" charset="0"/>
              </a:rPr>
              <a:t>monitoring</a:t>
            </a:r>
            <a:r>
              <a:rPr lang="en-GB" sz="2800" b="1" dirty="0">
                <a:solidFill>
                  <a:srgbClr val="002060"/>
                </a:solidFill>
                <a:latin typeface="Agency FB" pitchFamily="34" charset="0"/>
              </a:rPr>
              <a:t> (Gielen et.al, 2015</a:t>
            </a:r>
            <a:r>
              <a:rPr lang="en-GB" sz="2800" b="1" dirty="0" smtClean="0">
                <a:solidFill>
                  <a:srgbClr val="002060"/>
                </a:solidFill>
                <a:latin typeface="Agency FB" pitchFamily="34" charset="0"/>
              </a:rPr>
              <a:t>).</a:t>
            </a:r>
            <a:endParaRPr lang="en-GB" sz="2800" b="1" dirty="0">
              <a:solidFill>
                <a:srgbClr val="002060"/>
              </a:solidFill>
              <a:latin typeface="Agency FB" pitchFamily="34" charset="0"/>
            </a:endParaRPr>
          </a:p>
          <a:p>
            <a:r>
              <a:rPr lang="en-GB" sz="2800" b="1" dirty="0">
                <a:solidFill>
                  <a:srgbClr val="002060"/>
                </a:solidFill>
                <a:latin typeface="Agency FB" pitchFamily="34" charset="0"/>
              </a:rPr>
              <a:t>Fall-related injuries in nursing homes may be reduced with increased staffing levels for </a:t>
            </a:r>
            <a:r>
              <a:rPr lang="en-GB" sz="2800" b="1" dirty="0" smtClean="0">
                <a:solidFill>
                  <a:srgbClr val="002060"/>
                </a:solidFill>
                <a:latin typeface="Agency FB" pitchFamily="34" charset="0"/>
              </a:rPr>
              <a:t>nurses</a:t>
            </a:r>
            <a:r>
              <a:rPr lang="en-GB" sz="2800" b="1" dirty="0">
                <a:solidFill>
                  <a:srgbClr val="002060"/>
                </a:solidFill>
                <a:latin typeface="Agency FB" pitchFamily="34" charset="0"/>
              </a:rPr>
              <a:t> </a:t>
            </a:r>
            <a:r>
              <a:rPr lang="en-GB" sz="2800" b="1" dirty="0" smtClean="0">
                <a:solidFill>
                  <a:srgbClr val="002060"/>
                </a:solidFill>
                <a:latin typeface="Agency FB" pitchFamily="34" charset="0"/>
              </a:rPr>
              <a:t>(Gaffey</a:t>
            </a:r>
            <a:r>
              <a:rPr lang="en-GB" sz="2800" b="1" dirty="0">
                <a:solidFill>
                  <a:srgbClr val="002060"/>
                </a:solidFill>
                <a:latin typeface="Agency FB" pitchFamily="34" charset="0"/>
              </a:rPr>
              <a:t>, </a:t>
            </a:r>
            <a:r>
              <a:rPr lang="en-GB" sz="2800" b="1" dirty="0" smtClean="0">
                <a:solidFill>
                  <a:srgbClr val="002060"/>
                </a:solidFill>
                <a:latin typeface="Agency FB" pitchFamily="34" charset="0"/>
              </a:rPr>
              <a:t>2015).</a:t>
            </a:r>
            <a:endParaRPr lang="en-GB" sz="2800" b="1" dirty="0">
              <a:solidFill>
                <a:srgbClr val="002060"/>
              </a:solidFill>
              <a:latin typeface="Agency FB" pitchFamily="34" charset="0"/>
            </a:endParaRPr>
          </a:p>
          <a:p>
            <a:endParaRPr lang="en-US" sz="2800" b="1" dirty="0">
              <a:solidFill>
                <a:srgbClr val="002060"/>
              </a:solidFill>
              <a:latin typeface="Agency FB" pitchFamily="34" charset="0"/>
            </a:endParaRPr>
          </a:p>
        </p:txBody>
      </p:sp>
    </p:spTree>
    <p:extLst>
      <p:ext uri="{BB962C8B-B14F-4D97-AF65-F5344CB8AC3E}">
        <p14:creationId xmlns:p14="http://schemas.microsoft.com/office/powerpoint/2010/main" val="27460056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http://www.vectorbg.net/wp-content/uploads/2012/03/blue-wave-background.jpg"/>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7122" y="0"/>
            <a:ext cx="9171122"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Image result for nature backgroun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QTEhUUExQWFhUXGSAbGBgYGBscHRscGxsbGxkcHyEYISggHh8lIBseIjEhJikrLi4uHCAzODMsNygtLisBCgoKDg0OGxAQGywkICYxLywsLC80NCwsLC8sLDQsLDQ0LCwsLCwsLDQsLCwsLCw0LCwsLCwsLCwsLCwsLCwsLP/AABEIAKgBLAMBIgACEQEDEQH/xAAbAAACAwEBAQAAAAAAAAAAAAAEBQIDBgAHAf/EAD4QAAIBAgQFAQYGAQMDBAIDAAECEQMhABIxQQQFIlFhcQYTMoGRoRRCscHR8CMz4fEHUmJygpLSJEMVosL/xAAaAQADAQEBAQAAAAAAAAAAAAABAgMEAAUG/8QAMBEAAgICAQIFAQgCAwEAAAAAAAECEQMhMRJBBCJRYfAyEyNxgZGhseHB0QUzQhT/2gAMAwEAAhEDEQA/APIuHEvlYkAj001+l8W+4YqWFNoUXbMIMtG/kxA8YGQ9UgiRcfLa+CSwIKsSGPlt7xAMAYzy0aFspDWMiI1t8v76YraCf5nDLguF96yjM41BkK8EWMAkEwGFrntOyQtM+uGjsEtFhot6g9sTBEX1/s4pDnvg7hKYZG1zzYyI0No1kmL9vXBelsWKt6LeWZSwn9JgwY+8Yt9pSM1M2uD+ojABkeDtG/fT+iMdx3Eu+RXiUEeT5Pf13xPo+8UinXUHE1Ps/wAOavCsIJCggGRAMnKTeYmbxtjOc14pqj5Z6U6VjcAmD5MYd8koNToe/RhORsynQBZDRtOW8H/lBwFKWJIEAE+BAnEcSqc5fPcpkk3GMRj7Pcrz1GLKSFAiI+IiR9BJ+XyxpqPBPJyo5g6GASoA0O8Cbf8AGIez9NKNEZqdmkuWEDMDIKnuMqwfGHfC8UsFwTkdTJp5s3TEiy2YwCRYm4i1sHiM8nN618/s2YcajD3EVE6HIZ1Bg5fhkmTIFwRBN8s9sDc0rZCyAAlmUKSxhXDKWXcAQZkRAPmCPxZq0qSVErMBVZjlACgNY6ISAbzBA8CxxV7Pkfi6T1C9TexhswBCgHYghWzSIjW2Lwx1c+Uv8Ep5W10j3heXmWTKrmC5LlQSGhWAUnpALTE2DpN7YziZmqaAgeJ32PbzpjX+13GZikoFqqCsWcCmVUNosFR0i5YSxjSyr2c4IOt3/wAhIhCJkTufqY0Jy6zGDCbUXKar2Eat0mXLUILUw4ZZswmDfaPIHaPXBvuHsQoKhSLTILyRpBEtt++COZ0qCszUlCK5KKRJ/wBMdbAMQmYsGGukEajAysGDVGgIxEBtDaQANriQQdotAJxyd+ZKka4S1T5ICqVKZQ06zmOmmbWwY21A9YOKuYcz98x92p6lRakdS2KiTqItv3OmuGHC8PQnrDSWs4eRbYwL2K/ICBAjCmpSZKs0nZjmNh8UAypOWwDXtM2PfDQUG77izbIcHwXu3/yrvBuDEHbs1pBsbg4tqqKRVc02JBdbkC+U6xYyBe2IUuZVHkZRMH4VUHSO14m3rbC+twzVagWSzselJPTYkXa0RPynvilNy87pAtRXlQXU5llPTJN9Ldo+Xi2GXsdzLNVyEtnYkhcxg6lvSB8/PYbgvZtjBqOIOuUMTIF4BAkREG+ptbDzlXLvduU4f3Kk/nZizZQd0i2YXMECWixjGbPPD0OK59R4/aNpsb06Y92pZs0Dq6bEX+KTGs948RjqHENSViOnMfhVRBJMgtLagJHVHYbA0iqKAYlWqR8KiwtmaSCY1EWBP1GEA5x+IqKPfkLUGVaSsSwkqpztDBVJa9wYiAN8mLFKdtcFZzUdMMXmb8O1SrUmu+YpQpoHE01I6TAgEq0gkSfd+gw9/F+8LZSRlaIEEwIP5o+GdL62O5yTcsqMazI7ZqbUnUqQzNnyIalyBlAVsp2AnDbh+WVawValdfeqIViSGqUyCU6UMABxEyZvpAm2aGN1bV9/09PT97b/ACnCTXYQf9XMn/4rJcH3lwxYapa5NxcWt9MZrk/MaNGmSFPvSt2m+vwjssRfUmdonS/9UeBalS4cVCc2d/NgANRC7DQCd8edg3x6/gscZ+FjF8b/AJZgzZHDM5L5o2PIOcZ6rFiAqRkXKLzK3G9jPb6DGh4XnlSmhSnq8ksSQROwggRGg9SLsYyfstbNoDIIMXttfYyL+muGvMlptANRiC85hACgWmBqdoAGpxHLFLK1HXY0425Y05b7n1+Jp1KudmzXOZEDEg7RYyT6/PAvFlsxAFQNF1AYkAqQZ9QT/tgk5c000YdUKCdCdPhXU3PcQMWVOIMs5MTMmBIVZgAaBpMfTTCqovQztrZluH5dVYwqGSe2l4k+O+Nly32WoqUYkuVaSxkK0dl8ev10wJyWjB0YZgCBq0k6W07zcm42w4qcQMoUfBeI3JJLE+ZJvrifivEZJPpi6/AbB4eC2yvjuHKAvTCkEmA1omZuZsD4NsKX4KpJNOqqK18rCYsBa2lraHDHia6GmwCyEPTJJEi1yxmfOLGziLA28YhCcor/AGaHFSPNwZMW/wCJFo3wVUZSpmfeGI0AgengR3nzgehGYTa4M6wPnrrg16yEEj3jZYy2DKskSX1JOt4G2PflyeHHgoTMMpGYSxAeWAM2/wBzgBhcgaTbDSjUzdBBgSbECTck6dtv/V3wHxNL3bkQdiJ7f39MGL3QJR7gwF74N4OM0DdSL3vGo82+WBonB3KnFN5LFVIIMbg7HwY0wZ8AhyfCSOkjt+vnbAvGtLk9419AP2xdSrFiBAgm3i+npj5zDh8raW7+b/Px8jhY6expO0aN+ISny1Iem1SqGXJMsozkEwLLaNSSSBFrEP2bow4JBIJgAZTJ1uGIBFtJExGABxuajTpRZGZjFrHS+mrNqLY0vsty1qoXKwUzaQTJIsRsIib2uMZctY8cr7tl4eaS9kHq6MQoQ5SwlRGWNSoBmRImAYv9SOCdQDOZFSSuRB/jIUiSACYEA+JYz2O4H2dlglYKFmwFQZtJ3gD4rESpJg+c6atfhxUUx0sVVlAgnXMDrBBVhH/jbUYwuCmqXyzV19Ig452djWZqcuQWyEambRqN/wCcF8r4lqVRHpyWnKoyhgWaRlykGZ/t8dxlEA9YyqRZoaNp2GL+Xl6dWm0MrFgUkXMiBEwLg/fG1yXQZkvMXrxAqfiGqDNVqK8sY1IspzSQFgkReQvrgrlvGIvB0qQs+c52grkBqHKWb80rIEXFo+EyTzziKbJSygSRlmPzM1MSSfyiTE/vjP8ABV1CVkCqalRsqm0gGx21mDtvrOJR88b9/wCNDvysfct4mkanvK4psqqqIiqIUAyZXRYnICZNrTiNPmtI1Q1NaagtKsyEhdIGUMREzJPiIjCfiJpqt0IK5Sqkmcsk5j5JI6TqcC0Kczf4dT+g73jA+xi/Nft7DKbWjTvxJzALVX3aGzRljpJAAsSl8s6dWxwHzQ+8fNTADMoMKBqdpMSSddfBN4W/i2nNm2+FhptYDsDb52wW/MARamEMQGsJB1AB9d7/AFxP7NxdofqTVM6pwrBrkq30AiB6RobfbFdKoqMGLQQZkXYkH0gTfquRAOKnqgqFjTQg3ubzGto/pwDUXbU+s/K+KxhemCUq4NJy7mb1XK5qVJSyyzkEwbBeoy5iFAgjexvh2af4dxTUEQn57ogVei5NyN4zR2WTjC8vRvfUyMqnPlDPBUEdQJG8RpafrjR8HzFuJrLSq0WcBhvABGWGYo0uIUnKAD063MZs+Cnr6a2vnPz82hlvnk0fNeJhAWkZl68wIGViGY5kGQMJlQYBuJJtjOrWpU6StTqioSy/4CEzQoDGYCkAQZZpBgR2K3mLVKVZuHCPCMAKd3kGJIAgnNIYD8pI3Ehl7PKo4YP7oNlk1W1ZgJAUwCVAJExBhbThVhWLHfNv278fL/Puj19cqNB7LPlpl2ZKrGpmbK8kwD0DNBJVSAB3mB3a0K4nN1BssS+XTVmhdvI6bW3OMNxvCS3vOFysqkFKjOwGckHLLQxJJIltRMaW2VPhKKU7U/iaagYx1GFaQTqcx7ki5mcY/EY4p9V7f6r9y2OTejNf9V67tw9NDJAdXzdMDpZCIGhm87zjzDh6RZoFzj1D275PT/BPXosSoydOeVAZx1ATvnAg6eMeecs4hUJlZJGs6X2Fu2Pa/wCPlXh/Lv8AY8/xMU82zW8Bwp92BDB2UZyIK7hVUC4Im89+2B8r0zAVXXZhcAg+CYi4nf7kunx9NaSN7vNUCwWYlgTluMswwkgX76ExgKm4qN/kn3jXyoAIywBaIiNBOo10xnXU221o1WqSTCKVTKygDNuRPxEi8ADwPPbBPE8NBT3soHOXJTYWBA+IyIW94832M+QN7sVa2QqrdIc7aSLnS1yBe3zX8f7w56qZjFhABm8sRuL+O+J85KWvf3/wU/8ANmj4D3NNQuQEjQCCTcgXMG3++F1Th2UtkJy9mIkGbDqMkCZ+gnHzktZxTOaTFxmVMxnckeg+vri+hUWrEjLuFm5Hf9MZ6cJS7+vcsqlFdhcKdjlEakj/ALpN9L6322wCvFOZPv8ALeMrKCRFtvSfnhrxCCYXLBkxMls0D1xnyi0eh8p3GdHJjTZhGhtjZhqSf+rM+VuNf7FnLUZ6igCZIkFSRlW5kLeIE+k4Z1uDDSvv1Kqmaw6VJF0nuCoGvaw0xL2Z5RUqOGSm7KDkkAmXIJVRCnqZRaYiQScB8TwdSC5Vgt7mFJhihkEyWzAiNbfPHpyVuzzYOlQN+HZSYK2UGxBF9uk7/wB1GKOOql2kgWEW01J11MTFyTEXwQkwQEJBgkkE7kDWw1gfPvgBnMkf3vh48iS4PkRhhQTMJAMg3H8fXAmWRgrgajpJUA2uCJkHX++uBPjQYc7OpcKQ3wsADuCNRbXEudJLIdygkRpFot4gzbX5m5uNZmWYEAC1ukaADQbj54jzqscyQYBSYBO8g698Ti5dSseSjWgfhqMqdtPrI/3xvOS1vcwqhtJzC0EFVI0v+0DvjLcm4aVBIJgki+8TMdgAThrRUM0ZiASYZrQPlvG+Mviqmull8Hl2Mq/PnVjTqo1QCc1SnZiG6hmWzADMTlmBmgW1G9rqSPw1GvReULNTKxcNBN/PS2vcYuGZCcv+QDryGc+v5iNWAmRNpt4HrcZQIJYKSwtILZZN7G5InWRvfEI6knFcenf/AEUltPZnjTJyySVP9MfX74ecfxQq0KbuzF16WDEkjab72k+WPpivl3A5yMtzpHa9o7+uCuWcAk11qK4YBsjBgACAZRrGQSVETv6YvKUW99iaTSAqrM65kkimqsxiPhg5u8dJ07YW8NQJrFQJOYgRa5MA3jSd484dDg//AMV3+IKxQbFZEggwelizAiwJjXTFHKeEzFiTlDOig5ekS19O0gx2nDRkknQGm2rKOL4E5XaMoGu5BFhN51i+0jA9LhAtRkcwVYgkXuLSNj4PnGh5xTRgVUMWA6rQJAloBGh1XQwdAbYUUuFgtck7A76yMJGbpplHG3oqZVFmtmP5iwg5bEBekzp/zgj2d4Q11cFGcLOhWcxAgkn8ogC3zwy4fly1KLgKrFlkZiAQbSRNolltuAO0Y+exVH/GXBgyQbsI0IFh/tp2xOeX7uTXKoZQ869AKry2c0FjB0HSbSGBBk5pB328gCvhOBFQNDXVZGabgEzAW9iD9RjanlZzdSkg7aAmbMouQCI+IYmOSrTLVaLZSFJIqQVI/NmB238QfEZ//sSXJR4tmN5nyar7oSQL5lbN0kzYbyb2tabxIBUcRcKUYywJKiZUyVIPmPse1z6bzqvXrUAvuVzHpZ1YMASwUQoBYD4iT+URqdPO+JdqFZ0qBiy1GKCWX45B7NJtsCfGNPhcsskbdXvS2QypJiwMzMZkzIMkk6QLn5D0x6D7JcZRThlpsYeRKq4kk6mATewMdheMYCgwmRGsjLIEakdV/wB7b640XsxRKVlmmHnqVTAJyyvTmuReTHZdZw/jcanjp9ti+HlUh/xlOnwtZlPDipRqgLTyXYynWSBHZoy6AbTf7T5LWdTlqPRrq0o/vS5a7dLAEgKQNb7g2thv7UufwpNNQHp/5qeqiEEsOkXJBIABEkzoDinhXXjKRZgaZKgkq3UoHUbjqaLWI30EifIjkn0Rlx2be+ONN1tcmulbRl+f80p1eAq02phOJR1ByrtTKAlj2FwBf4bGMefJYzjR875bX4dWWo1GCgaKcHMraGfiiZsYvOM7TaCDAPg6fPH0HhMcYQajxdnnZ5NyVmq4Mqfw7EAoQWKqYgh4XS8AybgCdME8wqnVsgG4BuItBiNRF9d95wt4LiKjjOFIEFZAN/8AuuBbXQXG2LTSTO8qWJX4jMgCw1gkwAP5xmlCpb+bNUZ3HRVx/HowyCbaszHLJ1ufTbW18EqRUNNllAkZmtfMsZY+t4HjAxqU91O2wAFrxET++CafGUlUZA4YtqIMACQx0nUW3vgyVKopnRe7k0M3fOVUHpEWAsdCfJjS+L6tUZTFrQSxAgfmuf2m5HqEvF8wpKykywKmYFwW1INhNza0bYX1Ock0np5AZMqSTAC9huxNyTuTiC8NKVa+dysvERjezUvxiU/zLI6ioa9yAp77j6jCDm+erUzqVAIGpIPe4Ika6fzhZyziaiMXWoc5ESSZvEb62ET2GDaVCqZKsxky2/VvrBxeGBYpXZGWZ5VVD72B46tR4esyOEGeM15DlQoi8GxIAF+r0xb7QcI1astCmzO4AAVqoeZZy8MCTUcMQcozNbKIIy4K/wCmXLq9Sm3ugHmoQKZUBS+WmZNQiBCgkrewECTfWe0vslQ4eg2fhc7tDM6/6sIDdfcp7unlABY5VU5okkCaQi3lnNvSf5cfyRlJKEYpb/c8p4xH4Z2p9QZDDZssHTLAvteCTqO2M8xLOTuSfGuNC1JVZwAi3ZYUltIgAgsCt4Daki5GEIH13840Y6t0SyXqyVUQP73wby/iSoYm4ymJ2Jtb64Dca7f3+/bBFGnohNmi8dxPrgzpqmCDaei4VVbLIv3+Ufxgj2hoELQYxBQi3ggx9GGBvw8CAw76af74N4yoXoomuW+keLd7R9MStJpopTp2H+zL9BQXOVj5FoMfWfOm+HHBcnZoaorIhZVeVymZIMa6C59Zi10Hs1TvtdgJ/wDVrf0n743fHczatwyhqYJpn3aVOq2TLmhSTBKKA0WFtm6s+RW2Vi6SFj8Wqr7oMz0iZVST/jJuINiw1gE3AGhJwt55w9L/ABsgIYqc4Opv0trGlvEDDZOXMCqtALLKlmUSutiTBvaASdexOO5pyjK6oYDmJygkZTMWAxng6kVfBHk1L4MtO2+51Ug31nt2ww9peV1EP4hJXP01FtaRlBtaWAg+vk4v5RyyalPWZC5tAe0zsYxreZ8Gr0alMLBiREQWUzbvcYErUk0deqPMEqkUKqWu6GO4IYzbsVH19MVrwyCkuVzLAtUUjS9iL3t+/fB9fg9fP7Yv4rhwIQad4vEa6fbwcUaoBnGfKZYmGsT2mCrftvi3liklhCloJINhGpNr21xPjqAVoI6CI+vfWNJxZ7O0AgzujOAII7EE3872Eb3wJPy2Fc0W8BTyh1ytBuAGnLBDbgAm5Exp9cF+wvLjCs6gLmIIaReJmBe2nqdMLuM4j3R97SzFA4JlibG2pvpbKRIt64bew3EoEamo6cxOcLfQW9R2B3xDL1fZSa70OmupI1POKtRaeYA9UBX6XnWD8YJt9Re0Yo4Sm7wHXIVAH/iSYBYMwuPvr64pp8zLZKTZw12Jb8w+ERcdXSN46lIkzgCtxHunepT4kAMZFFwdVkOJUggT1Rb4jpM489wf0fH+l+/9Fk9WaUUGP+nknvmMyQTPSSYsZMWkWvjzDnPJSOMRWLVHZDUquCBMVGZ2liYCJa5npGmmNU1Di2ys+pGaYJgXUDQgb2jQnGS9s+Xs/FUaQ/yM6qOgGSWJsAYGYAeBa51bHreFhUqWtbMmaWt7E3A0Q9dlVehWJtJkA23kAgd9ybbaz2k5Sr8P7yioDUSXBpgywvIFswAuZnY2tOEi8B7ni69Ia03gQRoJJkraNNLY0FKiahakylyetm8A5gWsSWUwthAib3w/iJOOSLT4+MGNJwa9Rzy/mLCihcrUzUxnSQBBAEwRdZtJBJtin8aKS1noqhFQ/wCm5IAEGbX6QFbpAEncXOEBApVCU/yjMCpBY3AkA2CiCZi/g3wTR42mG6c3VlLSCTmMkySRbb0B9cYPsUnaWmartGf9peHalwtPrZs9QhizSTAJFzBN5JsIMYyQF8bH2x43PQppqFqE6kxIa1+wgH5bzjIAY9vwjf2e+bf8nm+IXno1nKaZXgvee7Q/5SBUkZh0rYWm0A66k9xgfi5kNUJEnU6zsLDUx9sMuRL7zl1SmVHRVzSSBFhJMxIE99J9QJT4l0zFlDAxMEwSJggj4TrqJ20N87+t/iXX0oBzFCwjMdSeoGJuPHrgOtUIkTffecG1XYgsyrkJgk3M62BMzI+IW/TAFXhwzxmnLNwCCfrp3vi8Eu5KTfYqYAiJBM+bRr64pNMjqbNGg2m8EE7b4kGCyLHb07/XDPh+Q1nGuVWhgPX0v9cUlOMPqdISMXPhWz5yblwzZ2yhLwJBOsCZvFiL64a12MiM4ttv52x95bySlT6jciRmcjUakDt9cMMtIf6lY0ybx0iRsepgfttjz8uZSna38/M34sTjCnoe/wDTaoDwOQ2ZqjsDkDFyEI1MBAFG5IlZvMYM5p7McbXpe9rINsi0yzEaQAlNIJIb4mIM5hABUBB7GcMV4BqqS9dn6KQywy5tSWIysAjj83SywOzXlnty6PxFDI6hs2cFwXNSmQvRBUAsbG5nKPM2ipfaSXKv1X7r5+BmbXRF9/wZned+zvEUS+cKzFCwVVc51CsSbLC2pizZWMg3m2N4Slm6mIRdCxntJ+EST49MezcLzmnxVGpQo5FrAoxJQfFDIxLtKM7GoUgqWMMSSIjxV6BXMGMMpKld5W36/vjVjVJojN27LEWVJKsQF/Kd/M7Y6ixkBdzEmBraT8/0xBakaTpGwsbH69/GGfI+W1q9cUaFItUgnIQDAi582M7nfbDMVEqtIqDMTqQdba+YxbwTwyz8LSptsdY+n1wZz7l3uFpFlVHh1dQY6kjL0N1KGBBzE9RzQBEssHUtheQde98QaosnY99mOFAqVFMkqDYWB6TlPrOg9Mez8t4RaIZ6RXrJHumOVCMkLIRertLEWI1I6vG+UdLBplqg1k2ysCSdzaPNtLY9W4fm5a1lCuVzswXNF7a3GbTtHzw58mSE1OHo9foVUFKNMQ8t9nar1Ka1WdQYYJJ6RmE2N4ltZBkXM4I9ruSvQrUizZgyhQRaAhgfYjGm5hWylUWTU6gjKRAnWRMgWzT4MjCr2n5h7xqKSHKK3Upn4shEnuIN/TTFcfS8fU+RHKXUl2O5Ly/MUXUyfuDjXpykKALkbmP2HnCT2VqnOoIH9B7Y2juMpJiwxpw4YyjbI5ckk6R5VzPlR94ABdmjwJMAYt4jkk8SiNABUiVIOkkk9tN/n41QytxNPwZsOwJx3O+HDcRw4ECc8RaDe9vIwksaqx1kfBgPaXkopB1On5WP5rAiI331Ov1zvBVRTpkH8xsL31O2t7EefXHovNfZOqxY07rlIOVoJsLQxIiw+mMp7O8r9572ArEFVXNoCSTOh7REXzWGMjjSdo0RmnwzIcz4hyjCIW2aBrt+Wx28Ww39h+HyioSBlgOc2mUNlM/l2mZ0Wb40PNfZhwCigEshkKbANMiASBEEwAI/RJ7Ej3dN3Ydso3B1B6TYayNZN9cI5qWJpa2hq8yfIy4zhKa8PSamoVoOQrMn3cjKNYkSIETMXwg4ClTTic1U9JYbsSSZyA6mdJB++7OjxDUqYVCLZwma9g5AUqCDBAMHzjOV60tnXKrZ1MKNCBCsJkfEoN52mcPiTt+n9izeje8SEpIDRNR6bORlqAxpmIClSuaQt4Bv8wi9vFdOI5dxIQ0/8jISgy/C6mDtmhmEwN9Ix6hy32ZRqYD0QhAjNJzGRrotxO831NrZ7/rFyNE5QoGYmg6HNcm492x++b1GNmPC7t8GaeVPXcx7UaR47is9RSffKVNjKFEMjqEgyIN9MOanJKLyQ7VFJ/0w0BAWMAXEi9j2nvIx3FVTXqrxL5ZqpTzDYlaarpcmCsE9wcafiitJZRzOSQwBJJJvAEC5IFjvtjzfFRfXcZf12NeJ+XaE/MeVKhzUAwJ/9+QNrmzDMribSdPMHC4cMFKllZlaQQdRGpiJBB28gYur8bUpIJBOssVF9ozXE63EGwvviulX94JUiQSQC3eA122iL23OxxSKmlt37jOuwu9seEy06TA9LMNyYOSbE6g5ifAIm+MrTF8aL2lpk0UaAFzKBuboxuYvpadjabxnEuYx6fhl93swZ/rPQfZCoEpEExLqTJ02m195+WBQtIMy0uokyCxt4jMYt3P7YhSpBOGeswMUsswQQQzZVMbmWntjuWMFObKSv5YE66G9hvf7iMYckXbka4NUkMKU1DlcDLlMrvls7FTG2W9ibmJOMkeIAYkARceIOpvg3nnEI9VqorHJmy0kcHMqgDsIAGmg1BOpwoNYuYuTr3I/oxow4qRLJlbZTSWaljYmxIEXNiewxtOU0adJFQ1JUg9UGC0kwo7GCZFrTOMkiOAWAJ8x/H764c8tp1TRDuzqEkF6hCiRJ92A3VJFiTYRbS48UuqPNIPhn0y4GVCsEiMpnXWYnbaYEdsVcRSSqcwIgW6he2v3nFVOulT/AE3sQekZc0iw9Ja09iCdsEGooJArU7G/Vvvq3y+WMlOLvubOpS12J8tcjhuHTL/qEwe5FQuBbQWMzJifQqucZlq06tWmeoKTnMrUYKAzECCu35R4Ai/DiAtFUDsSBnE/CgyN02kyZBMDQ/VfzUUwymnUaoCJLFYgn41vtEfa5jGvFFqb92/X+e3YxZJLpXtXz3B61QqxH5bi4BJvP1JGowGVOv8AdsEcRprO38/fEAkKPOo+kY2LRleyOWcav/p41Va4NGt7uoi9L5c1veJmWNywJF9dLYytI30Pn5a4K4DjalF89NijaSProbHTfthcnVXl5GhSezce1vMW4mmgrKn4lHIerkpq9RIhXcKZtA2i+2mMovD3yjdZ+pB+0/Y4+8TzN36mIZp1gA6AaqB2/XviyhULDYzab2i8euuIXKtl0o3o0PJqhyIP+0kZiJEMDK/aPQ7a40NLjghApZbFZORyXJ6umD1AxF9ZiwjCblJYrTlQomJzA3AYCQBv6/XGublY92G0JXveSPGx/fGDMk+TREqqc0UJmVi+dWIIWMhldgLyVgE9QA7RhVS5i7Eg2Maidb2wx92RTyzmaIuADIIjTTSJm+uFP4NiVOU31j9u1v0wMbSVHSRpOV8eyEEEz+nn9sPl54xp5SSZ1M+mMenB1R1ZYJH/AHa20M+Z+uD0R5EEwNd4HiB8r4qsrXDJvGmNeQ80y8Ucx0U2Py0wdzTjA1WlUA+Auf8A5SRv3/bCMcGTePnMCbf3644q1NTmJ03mbabX1wJZ5VSGWFXY44Lnb0w6FHYMCAc2gixBMmbm5OkYyPs/y+vwpY5BUziCJuCJ12a59NsdxnN6kQn1I+n74TcZzGubmow79rjSB6afbC/eyVN6D0wizZ85qmqtVsyo/u8qkgglyDOmjRN/PgHGe9m+VpTU06rhS8NMqRMFQpIJgg3vb74ynENVYmSTvrE212v/AG+BPwz31G2ov/YxzwOUXFy5E6ul2kb/APBqtQmUbISCS4EglWBUT1dTEaW+VshxHLiGORSyrnmFMEgZluoIicBUaNXMFWZnSYtufSNTth3xHB13UJBM9rj+6ajDf9aqzo3PZvec/wDUtOFApBfxLoozVcwVc8dUAAyBMa9+2PO/a3214jjBDNFOD0pYEanN3+Hfv5wBx/Jq6/EhP9ttiz2e5M9SCwIA6WEbGADf1/8A640fbdUbbEWNJ6Qt9nuIZqwRpCpoAY7zHzOuNfxtKKtNUVQKtMj3hkwVI6QACCxFvyz1R2xQ/JPdOHIhigWPUg9tiNfHbDziOEJWlXRuqijBVFiZgXO1xOh7YlllCSb+WNFSi0I+aO1KiclRFqHaCCVlgRlLQIE3MjL3mcIeBVmLIDob2AAg3m9rftOmNrQ5G2bMrk53JVGJMBogHS12uNj6jFPC8MaQZSil3zCFDQWnUMczGTvtlBxlhOotR2W72ef+1NMLAUgrnMQIjUEWtbQRbCOgvWPXGp9uVy+4URpUNh3KwAdwP3+Qz/BLNRZ0MTGPWwP7pP8AExZd5DX8bRb8BWWD1oo0sCtZCJjSQpGmpHfGVp+8ojLcAQ0ZtxBBtvMGe42jGrZqxowitUWSJXQRuSO1j2sJxn+YcMVL0yQXVjnaZLEZpy3IAgLcnXcARiOKbdxfqVnFKpIV8VxVRh1sxEz1EmTpN94tPYRhjyOjmWs7qoVEJBZgASMtiPibUQBqSBInAVZR8IPqZMbGL9v2xwqCG0zGBeTpoJOny7YvNdUaRKOpWMuW8wFVWFZkRVjKsBb30jfc2j9CBxHNGY6CCIhrzexPmAPpgY0j6CYv+/jXFVRDdotb/jHRxQUm/iOllnSRdyk9cG6xBmdJnbSfUa64e8AqFP8AIrE7QCRHgyN5xn+DYq4YRuJaIuCDM2iDgv8AGA/FTpsRaSWFhbQGAN7QL4OWHUzsU+lGj9xHCoZ+JVBEgEErIIkWaDcjuJsMZ73BlhG0jbTwd76dpw4qLAAPUcuoGh8/Yf8AAxA8LFNWzDNpEem+/wCkR6Yz45dN+5eceoXV+DyoZnQGO14P6D5YBSlb7x50I9bj+nD+mhIIe3SSRbtPmLSY8YBfgypNyVIsSbibiexOuLRyepGUPQpNHabQT9Rf+cCNIEECRv8A36YavSutum9h6f36YVEnNETPzv8AvJ2w0XYslR9YWB37YM4evCkdUE6ZraQNQdP73wPR4AEwWjv4jx9sHcIEWCQwmQfB0ws5KvUaCdj3lHEFMsjcw1+3gxf9ceg8l41WUI8dMWI7W7eNfJx53SCQIcz6CNNNJ+vbDBOLykgsCf8Ax1N7HfUeuPLzR6zfFJI9CUpeI/W83wNU5jkGVUA7SbX2v/Z9MZHh+bVDCg5RsZMqbbgeI9LYO4es7QzNPqO1x66nGfoa5G6UzU8JxeaDlHmxvA84ZJxE2gDW37zN+9sY5eKWmCdgDETBa8C9p/Y4q4znZbpWZmwB73WSPrH6YaEJMWUYo3DV13Yd/wCP7/GFnF8XR9T3i/8AOMcectcS31mIHYj17RgY8zIAMg+sbY1wiokXs0yrRJjKI7kf7SPlGLHo0ArCD1a2O0/ycZQ80aYJE9mAEeL4+pzMxaWG8aXIAHSTF/1w4tDc8HT1IfcTrP1GuPh4CgQIZ9Yi0/QXwnPNIMMCD2Ig7dx88XpxqsIm8WmJ2HYT6Y4I34TgUzymukMLiDczIve2t/TDbiRmSReD62ganza1reMZ2rxoULJBEQBIOhuLGN/zSI+32rzOms6G0iDO9haItY2nEMkOspCXTyG8RzqOlhN4a1pE2v64nS5xSEwqi8k6ba+fpvhRX4+lUBViEAuTOptmi8xE+cDV+HoCSKgSbZNCPr1WPcYgsXS+6KdKfBokdTpla43mBEWESInFHMuIvlCkglRaIBkFj2vA++M7VpVBDU3lR+beBeYuLD9cB0+J4hsxCsZGseRvtisY+rFcaNm3EkOrbqjS1xElQLfQnxpqMV1uZA5QIzIrXkTJXpN9LNcfsJGTTnTqwDICTIK6NoNe4PbEafMUdiDFzc/KCNQbxEYZYqXALQP7V8IW9xPUchFvBAB8zlAnz6YS8NwxBBWOkak2M31+uG3MaoZ6dRTBUX89WYekGbYDpDKzZXyASfhzb6X0sJ+ZxuxvyJGWcfPZOrxgULmzZoYoyEgU80AQkCIGabSZHbCfiOJyswBJmIOVbxBvKmRaY73wbxlW4OaWEWiLDxGngzqbRiDuCrHUsNIGs6/8YaOt0c96sXIZ2iO+/wBf2xTXp7i3bzuDg4ZWtBMm/wB+/wDTgh6K5QFg9MXHnW59L/pivXTJ9FoH4ZS9Pq1WbmRIA7nYT2vfFdLhwe5E327b9rnF70uoKScoiSPF9vXzrixBlMyNJCreLT+8fXC9XoHp9RWaUnp+Q/X1/wB8XBdjtb6YMFKCDHkesyfpiVHIB1ZgT2AbfvI/u+Gc7AoUHFJYBSSSx1BUHaQe2LeCV36QJtFzaOnKPSYsMRShKspZiRdAiKSdTciLA9p/kfh6VTKZQlR8R/QfcYzaLWXcO5ClnmCTGxJIIP8AJPpix2DqIaD/ANoBiIkjeTiv8K2bMLzfS2sGYH91wc3I3CoxN2Aa2ipcX0vOw/jCynFd6Gipegt4SqDZh/R/f1xI8OrvOXz58AThz/8AxfSsFSGJALDLfcGLx63uLYM4TkZJJKQC0gXGVdQQWBldrxrvics0VsqsT4M3S4VWm2UCLmeq8GNZjsMGLy4iIUOpAllWNSD8TWEfTXGifhVCsmYOwAWMn5T8QWVk6yHBgXjXH3iDTpgBSQqflZSReADcAiRNtDrOJvNJ8IZYkuRRV5YiqIGY6kgHp0GgO99cQ4ZJGWF7ExBH1sf5wxWuGzBHQpAzAgAyLmAeo9rX0wv47m8SBSBFhBldBBiL9v3nborI1TQW8adjWvCD4GEbmwEi+17b+MCVudR0LBLDYqAfBGgntbU4z9epUqBn0UGB8QmdidDAjXH2nSpEMWkNPSFBK6f+Rzel/Xy8fDpfVsR52+Bi3MmIOa8eJGhBAMf2NcVfjWtKgDteCB4J9Ti7hW4enTIK1WqNBUmmoWNxDMcw8x9MB8NlEvmIIuFyAyfrAExePlh0lukJb9QhmJzZjFpk2naLWPr4xDiCRqQTMEZpJJOKuljJIQHsC0fL+Dgc0CCZ2vcMJ02ibzN4tgqIGyb1rtIEjYn/AHBOBjxBNp9MF8SFYggbXAXLe/lgR9P3MWpohUrNS3WjKVHkAq0keen0xRUTZVUqbAaaxv51In0tj5+LI7iLj1t/GLaVdZP+K26iowB9dWO2+2Bfw7MTlUneACbDU4ZV3AyR4s7WHn/jHDjXvfX+27YrCW0HreT94+2JwYFrDQwPWD3+eDSBslSrNB/ymT+UT97gfSfli3hq9emRTyHqiFywb2FyAd9yRiBqnIF2E2IUxP8A2yJHm+JUEqEQqMw16Vk28gTAnCvjhBWnyHpz0rZlCuCQYW48GI3tAn+TzxSOJzkE6FgVN9T1DSTEnv8APGeNPNN/WSB+uL+JUkBA65JklUyCRAvCgmLXIm+IywxfGi0cslzsdfhPeLnAEGwJiOkEnQiTE2AJsNcLjy//ALAGi8gGVkZhImdjciPXFHEe9Coweo17VMrAQP8AzkkxGhFsFcLxmWHaurEC6mm2ebiASjBhBOrKL4CxyitMZ5Iye0U1uBYMA2Qg3BUmNYMyBcQZtiDUmEwQI0kjuBbvf9sMzx7MQ7sjK3TGYe+IGkgKSCQbGCLayBiHOCzkAKykH/8AYsSu0Gw+w10Fsdc7SYKjVoU1eWOys8EqDBcCYIiBPzH1wvywYv8AIa9/THplGrUKIAadNACMiyZMxEyBMKDJO8Xwhr8D1hFySpgKRnZQxJnoAzAwSAT384XF4pyuLDPBWzKtwrRED0k6Tp2/jB/B8GWUwA2VvsRbx+XDyly1SAWYLJJIZCJF8oAWOonYNF9RYGk11zZWhCR0iIsBqABB1ib6YZ529IVYqYn/AADwSASs5s2Xp7mI9IxGvIK6kgi2hEzbtF/oPXDuiWcTMpoATr4AIg3G1tMBVqFzB376dtP9sFZLeznCloXvTJlhcXIG4Otu0/rFsVVaZMRpG8zqdctpwyFAoJsBcY6pwqOZmBePQknt5xRZEI4jl+C4fMpL+6NjJkg3AYAWiSDe+ttYxoE4BHqCpQrFdFH+MZSBsSCNI+uA6XIYbLUVykEhwA69cAKIkxAOsC/rgrlnEU6AC06qUyZCyZElrEZzGWPuMeXNyf0Nt/qtmtKK3wVU6DZuoAKxgkLBmb2MraBJFsHvwfuXyxUdW6SFOaAwAOUqogWDSQbzbTE6fLPeHKahELamCpHggj8p1jfvbAfF/ieF0FBxmJNRgYUEZWJiCupgBjprjoeaXSuQynSIUKdNc4ap1DQFgrXMAQ0yY3vaNL4I5fzCkys9NVXLOVwVMERrmsReTfSTvhU9GrxFN2UQM5CtLCW/P8TSRbS3zwm4z2ZcIai1abkHqAdVgbGXcX8fc40LFBupPf7EnOVaGfN2Zkj3jQxh6a1KWtzfKHPZotba2EtTj6U/6bltD/nJB8nPOu4I9RhbGW5AaTubyPKmfuR9sWJxbJlZAyXsyFhLAWNjrr9cbI41FfEZ3NtnVSSJkhfFssicoi0GbRHoMdwq3JDqpiILOkjxkifSfkcRHGMGzN1vsWLEi/rf5ziHD1AW6lkdgQn3II+2GpgC+EqFZPvSttuonaIJB/vzxVw5UtLvlm5OWfsMXUeEDucqPl3ObMEnQsyoQBINyNvE4H42iUcrEFGINw1xqJAAOF1dBC+I5iSnu/eF0WQmZFsDrEyyz+wwP+J6QuRbSMwzBmkz1XgxtbA78QzTmP2j9MWUO/2x3SlwdZatLTWd8GfhwRmFNgo+JgCYtrsB3ucUBvGL6BFgRv8AFEx4jtv3wrTCmUMsSAbfSR5F8X0AoB6ZbZs0R4gfv9sG1+EW3u3zncAEAf8AyAP2xU/DksciMFm2ZlJ+ZAF/ljjgbiazORnYsAIGa8DtimpSm/2yqB9hhpV4Z2C2QQPygA/+4gXPm+Bl4N2GwPkn91wUBgBpDHFR2AGm/wAzczO/9jDFeA/8l+V8QPANBM+lvp6YNgFxp4+NSBA1Pe2naP6MFNwzDEHpn+/84ICp2a17DTt6+vnHxCZnMBEkTpfWBEYkWjE6BQ5s7MpAlcqhpPYywgeb+mCdZ1Pi3KlC6qrTmJGtxYlFLH4RHbEXpBVWFJm5YrKntlkBrb3+Qi9eJUiB1AD5hTM+GBB+mBXoG/UpSpluLMNCCRH0v8wRhnTWvXVkpMzJqyF40F/9ViPPxX+WA6dJ61QKAuZjACqiDttCj+nBzezdZawp1KZmxMECxE2YgjeJg3tgSlGP1NHK3wV8MijKtWqBTsZp5XaSNDBzAC/fSwM4aqeH6fdIeLq/mOV0KxEASAXmCQIMRhpzr2bpLw7PTpqGpiRldzIF3JL2MeFGmMUCLX+n7YljyY866oOx31Q0xtR5k+b4ym2RixVfQZhl0EW2GGHNGJCPWIdWU9VNmIgMemSSQZ7EHW+EKVVPS7vlmdJv3gkDTfEvxEDIrMqmLTEibegvt/GGeJWmFZGNOHpcPJXpVVQ5GNMuc35bAkZtOprbm9sD8VmdjlDVQouTkQgDfWDE6ADTSIijh+NqUj0sVMaMiEazowI1vMYtq8yZiKpZ/eKZlUpBZEZbxI72jCvG7tfPn4hWQIXkNY01qMhyHS/Vq0ysaiOwFxscEn2UqkCFZra/DHiC33wubn1dmz1KjuVFjKrA3uFmYJEi8HBFL2pJAze8nvmzT5lgD8oxHJDPflqh4zhWzQ80r1BlfhUQe6aSXyg5Ygx7w/CQSJubYz/G80p53B4Wkc7B/wDHVWRIGcBokTBMWu2mA+J5nFNUlpBINyoi2oQAE/8AqBIte+BDxIIBUgDsHHy0Ab5nximLwyhGn/lP9bJTyXv5/A2PEKXpNSovkQAZavFrRFidh1EEESwIzRgXj6HvajMiEVTCilQBYERchjOYmdbab64WDi2737ip/IBHrg/guNQtkqEIG/8A3BXlNY6UcBhMaqSJm+NKj0rRNuwavQqcP8VN6bTBLMGvF1+GARMxr6Y5OT13gikzDcoM5BPcJoddYFtcWcVw9HVOIDj/AM0qIT2gFSIA8j0wtqMBYEGBAIH830wU74/gD0Xc0ppTOUVlqX+ErUUgjch1jxZjgAVI3j7YtSFIIC/NQR8wQQfmMW8RxRqRnay6ZUURpbpAEYcWwUH1x9LGMMDXorSdEolnYqVqu0MgEEqFUZTN7zvpbATLPbHHWWcLxlRPgqOk65HZZ7TlInEaksczNmJ1YmSfUm5xDL/f6cSptl0P6eh1x1A6ixaQ+mGfKkpdRrSRFgrANPiQQfQxodcK1M+nrhvw3OMihRw/DGN3pZmPqWb/AHwslaoZMGRx8vOCeHfuR9MU8Txpc/AiTqKaBRYyNL/8DH2k/e+FaDYz4cxeT52/TBnvfP8AfnOFlCrixa4wjQ1haFhqQe1x/wDUYkW7SvfT564DNT64nRqsIlpjWRf6j+NsAJcKhE3J+g/TEGY/2P8AbF/4umIzUql984y21kBC0T6xgN+LWelRB0uTbzMR8/OO2cV8RTJ0MfLAlTgyfz/YftgmowGob/5H/wC36YgKg2JH3+zThkCgdOXjucRbg1G/9+WCXfW+ITO49CQP1wbZ1IjXallC+7YEfn95mJ3iCuUD0E73wETH/GL8wzZc49Zn59Mn6YnxQVcpDh8uxRhN7m4uNpscFaFYTyrnCUhehTqEHMHlldSI0ZTpbSN8Dcw5xWqOXNRhJkANlAjQCIFvTFHF8SjA5aKUzOqtU09Hcj6AegwGamAsUW+pr9dndbXDDeI55WZSjOWU66H7/wAYBqV52A9Af3viLPipjikYRjwqEcmwg8R/YGCqXNqi5YqOMnwgMwCnxBt2thZnx8NTDdJ3UNk4pWn3jsNTIXOSTqTnqLc9/wCgxFYIXp58uh61TMPKq5aNv3xnhVv/AD/tOGvDJw6oap4pTUUErTFGr1MBYZ2AAvF8JKNDRkdT4ogFQSoNyASAfWNcVM39nAI4gYkaw3OG6Tuob8LzFkfMRTq2gB06R5hYvte2K+I4ou7O2SWMkKigD0Ef747HYXpV2Gz5kaJCtHcIY+1v+cCsxO/r/NtsdjsCErs6SoqVZIBMDcxP6SftiDqAbMDfz9YIx2OxUQ+llG8+gP7jE1W2bKxH/pN4uRa2mOx2Fk+lBiuphA4+2UUqYOs5OoH/ANzGfQyPGKQZifsP4EY7HYNJAssp2MhVY7BhI+xE/PFn4piQqUqUm1qYYk+LfzjsdhX6hTfBHiODqgZ3p1ApPxFGVfEWA+QxSRGtjAP109MdjsJjn1I5qiYOCaTgETJG8RMeJt9cdjsOzkHcUqKR7ti4iTKZSPFiQcUive+Yeik2+WOx2Jjlwa9jPyxItO8emv747HYAThR3BY/+43HoMcEC/DadcdjsccSA84rqORBUA+sx+hx2OxxwVxPHK+Ue6o0u5pqxM+Oof798fa3AcPIjixpvRq69iQDfHY7AUa4ObsUPTUSJB8jQ+kgHA7gbR+n7Y7HYohSpoxUxvGOx2HQrKycfGx2OwwpGRimp4+847HYZCkJ9f4/vpi9uEcIKhACHQllveNJn7Y7HYWcmnGu7GjFNP2HfsfWoU2d6+XMAPdhtL6m9saytwHD1j7w0VcnUgH//ACcdjseR/wAlB439rGTt65PR8G1JODS0f//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p:nvSpPr>
        <p:spPr>
          <a:xfrm>
            <a:off x="881781" y="338753"/>
            <a:ext cx="7319504" cy="923330"/>
          </a:xfrm>
          <a:prstGeom prst="rect">
            <a:avLst/>
          </a:prstGeom>
          <a:noFill/>
        </p:spPr>
        <p:txBody>
          <a:bodyPr wrap="none" lIns="91440" tIns="45720" rIns="91440" bIns="45720">
            <a:spAutoFit/>
          </a:bodyPr>
          <a:lstStyle/>
          <a:p>
            <a:pPr algn="ctr"/>
            <a:r>
              <a:rPr lang="en-US" sz="5400" b="1" cap="none" spc="0" dirty="0" smtClean="0">
                <a:ln w="1905"/>
                <a:solidFill>
                  <a:schemeClr val="tx2">
                    <a:lumMod val="50000"/>
                  </a:schemeClr>
                </a:solidFill>
                <a:effectLst>
                  <a:innerShdw blurRad="69850" dist="43180" dir="5400000">
                    <a:srgbClr val="000000">
                      <a:alpha val="65000"/>
                    </a:srgbClr>
                  </a:innerShdw>
                </a:effectLst>
              </a:rPr>
              <a:t>Reflections on Interview </a:t>
            </a:r>
            <a:endParaRPr lang="en-US" sz="5400" b="1" cap="none" spc="0" dirty="0">
              <a:ln w="1905"/>
              <a:solidFill>
                <a:schemeClr val="tx2">
                  <a:lumMod val="50000"/>
                </a:schemeClr>
              </a:solidFill>
              <a:effectLst>
                <a:innerShdw blurRad="69850" dist="43180" dir="5400000">
                  <a:srgbClr val="000000">
                    <a:alpha val="65000"/>
                  </a:srgbClr>
                </a:innerShdw>
              </a:effectLst>
            </a:endParaRPr>
          </a:p>
        </p:txBody>
      </p:sp>
      <p:sp>
        <p:nvSpPr>
          <p:cNvPr id="11" name="AutoShape 6" descr="Image result for fall incidents among elderly graph"/>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8" descr="data:image/jpeg;base64,/9j/4AAQSkZJRgABAQAAAQABAAD/2wCEAAkGBw4QEBUSEBAUFBMUFBUYEBcUEhQWHBUWFRgWFxgUGBobHCkhGR4mHRQXITEhJSksLi8uFyAzRDMwNygtLisBCgoKDg0OGxAQGy4mHyQsLCwsKy4uLC0tNzQsNCwsLDcsLDIyLCw0LDcsLCwsLzQsLCwsMiwsLy8sLCwsNCw3LP/AABEIAIUBYAMBIgACEQEDEQH/xAAcAAEAAQUBAQAAAAAAAAAAAAAABgECAwQFBwj/xABFEAACAQIDBQQFBwsEAQUAAAABAgMAEQQSIQUGEyIxFEFRYSMycZPRB0JSU4GRoRYzQ0RUYnKCscHhJJKi0hUXNGOj8P/EABoBAQACAwEAAAAAAAAAAAAAAAADBAECBQb/xAArEQACAQMBBwQCAwEAAAAAAAAAAQIDBBESEyExQVGBkSIyYfAFcSOh0TP/2gAMAwEAAhEDEQA/APUMZiVjzNJIEUE3ZmCga95JsKw4PaEUwJhnSQA2JjkVwD1sSpNjXJ+UPDvJgMQkaszG2UIpZjzjoADeuXvvjNowqEwxmdhFLIsqxNIWkVkywlYlCi4JN289CaAmWZvE/fVnHGbLn5rXy5tct7ZrdbX0vUFSTEwviikc4M+NQ5jHOwSF4YRxQEF3swK2BBFtbAVs7nnFyYiKXFRyBzs9UkZ4yl5Ene4bSwNiD530oCZ5j4n76Zj4n76882vtbavEn4Uc6DhYsIiwSvleMoIHDkFWLjMQFFh0NzW62J2gk5jY4g4cTRZ5BGzOEeBiQpVbleIqgkAkXt7AJpFOHGZHzKehVrg/aKuzHxP31CNnR4uHYuGWJZkmDQKwEZzqrSgPdStxyk30061jmxm0VaRGOJEKPjFR0iZnZlSJsONEOZbtIA1rEqAT4gTvMfE/fWKHGI5YJKrFDZwrhsrfRax0PkahGExO1s2aXjBu14aNkVDkEUkaCVhZegZic17AjrXOWXaOF2fFHBFiBJkxMpbhTOTIJQREVA5S4Ja7eehvQHp2ZvE/fVnHGbLn5rXy5tbXte3W1++oLA+JgGLZY5+JNjYSDkmISKWPDq04Ci7ZSGBUEGy20rPuccXJiVmxUcgY4Noy7xNHmMWJmtmB9UlCjWPUN360B6RssnKb/S/sK3a09l+qf4v7CtygFKUoBSlKAUpSgFKUoBSlKAUpSgFKUoBSlKAUpSgFKUoBSlKAUpSgFKUoBSlKAUpSgIhvbtU4LCz4kJnMSswXoCb2F/K51rAdvRRyR4eZx2h1uAAFDMFL2yZ2ZdFPXw610Nv7LjxcEuHkLBJQVYoQGAJ7rgju8K5k26kDYntHFlBM/HKAx5TJwjDc3TNbISLZqA1N0d5JcawV40W+Ew0/Lm9acyXXU9BkFZIt64VB4uYtmxOURxPcJhSokLAnqMw6de6tzYW7UGDYNE0hIgjg5ypukRYoTZRzc5GmnlWL8k8PmLcSW5GLHrJ0xhUyfN7sgy/jegMcm9ECTMGb0Qjw7JaNyx7Q5RGvexUm3mLG9ZjvRheNwVEryB5EypEx1iEZf7Bxk1865qbnh5JRIzJFwMNDAVZTJfDOziUnLlBuV0IPQ6V0NmbqwwYjtHGmkkzTsS5jsTOIg2ioOnBW3tPXuAwYXe2DhF5SSRx2fhxP6OKGRoy7gm4sVIJ7yrEaV0tl7aw+JZ1gYvwzZmA5b2U2v7GB865i7lYQMGV3zDi3JEL3WWVpipDxkCzO1iLEA9a6GD3fiixT4oO5d0yBTwwqpe4UBUBIHdmJtc0Bgxu9WCheSOSQhoY2kcCzHImXMbKSR6w0NjrVg3uwWYh2eOzMrF0KhWWMzFSe48MFvZbvrWxG4mGfOONOFcYgZQ0Vl7UweW147kllBFybWt0rPidzMJIWzmRg8xldcy2JbD9mKerfKU8737+6gMh3rwgAvxQxMIRDGQzdoJWJgPBmBF/Gscm+OBAvmc29cCMkx+lMHP8AR9IrL9h7qJufBmV3mmkdGwxRnaO4XCPnji5UAy5iSdMxv1rk7Q3LkSYPhub1mXjNGyiR8QZ2LoY7sq35bG9/voD0jZo5T7f7CtutTZ3qn2/2FbdAKUryz5QN7XeYQ4Z7LC4ZmU+tIpuAPJT+Psqe3t5Vp6YkFxcRoQ1SPU6Vxd09vJjsOJBYOOWZfot8D1FdqopwcJOMuKJYTU4qUeDFKUrU2FKUoBSlKAUpSgFK5OP3iwsLvG7EvFGJHVVJsrMFUX6XJYaedbmzsfHiE4kRJQmym1r2628bG49oNAbVK521tsRYYorrIxcOVEaZjaMBmNvIH21ji3iwLLm7TCFLKqsZowGZlDhRzdbMDY2NAdWlc+LbWFfEnCpKrTKjO6qwYoFKKc9jyn0i6GuhQClKUApSlAKUpQClKUApSlAKUpQEM352lLhcJJNE4Rg6DMQpADOFY82nQnrUZn3mxgcoJh2fjYhY8WViUOI44WjBYrwjd5JRcAZuEQNb1Otr7OhxKNFMuZCwJAZl1Vgw1Bv1ArauaAgMO8G0eKqSlFm4uEQQImYSxSgcbEKxGey3Y6WC5NetcPEbexWL2awMvaBLgDLicqR+glEqAJ6MC2ZS3K1yMt+hr1mtbZmAiw0KQQjLHGoWMXJsB3XOpoCMbJ2zjJsYULIAJ51khbICsKXEcqADOS1lNycpD6dNdHbeKnTayuQriMYZMLEyvdxiGZZ5oiGAzIAMxIay/RBvU+pQEH3diEGMkhwjJOjJNLMzIqGKZp2PCZ1XNY3PK1yMoPQipNsJsWYVOLVVl7wrX7z10AH2XrpUtQFtqWqulVtQFtqWq61LVkG5gPVPt/sK2q1sD6p9vwrZrAItvjtvIUwcMgWefTMb+jU3GbTvPQffXl2F2G0kkaCQDiR8S7KwyjmsG8L2Fj35h4ivTdrbiQTStMJpRKxvmLXse61gLWqLbU3L2un5iXiKLZbTEEaEfOtYWJ767NpWpU4aYyw+eepxrujVqT1SjlcsdCzYcE2y5WmMgaNQBOgVhmGfI1r96k3HjrXpkESSR5kmcrJZlYP3HUZT3CvNsF8ne05R/qcYqKbZlGaQ2HTqQNK9B3b2KMFAIRNJKASQXy6X6hQALC+tjfqaq3dWE96eZfotWlKcPS44j+ze7PzE531W1s2g8wPHzqi4W2X0knL+9638XjWxSqOpl7SjWOE0I4knMb3z6jyHgKuOH5ic76ra2bQeYHj51npTUxpRrrhbZfSScvi3rfxeNUOE0I4kmpvfPqPIeArZpTUxpRgOH5ic76ra2bQeYHcfOkeGtl53OW/Vr5r/AEvGs9KZYwjl4/Y4llMhcawPCVKBhZ2Vi2p19W1qxbE2AuGhaAyNJGWOQHMMqaAL6x8OosPIV2aVgycbbWxZJmiaGYRNEsqgmMycsqhTbnFmAGhNx5GuIfk/iD5kmGXIseSWPiLwhFDEVsHW7WgBzG41IKmppSgI5sPdg4WfiCYNGq4hYk4WVh2iZZmLvm57FbDlGh1vUjpSgFKUoBSlKAUpSgFKUoBSlKAUpSgOa41PtNW2rI41PtqlqyCy1LVfalqAstS1X2pagLLVHt5MbJnWGMkFrXt1JY2Av/8AutSS1RXebkxMUnkp+1Gv8KrXTap7iKs2onS2VsQQNnLlmtY6aa/jXVtV9LVNCEYLETeMVFYRZalqvtS1bmxkXEJFE8kjBUS5YnuAFQbG/KVC2iRSr4G6i/n1rmfKFvGZG7LE3o1N5SPnOPm+wf19lQvDqpdQ5IUkZiLXA7yLm1dmzsIuGuouJxLz8hJT0Uu5KsZvtM3qPKv8wrkS7zbQJ0xUo/mroPuugWZhK3o7FOUHNdFfuPN61rpcd/TWtPbewxBLFGjluJpcgaHOU6gkd17dRexANXIK34Jf13KdR3Pub/vsaT7wbUPTGyj+Y1gbbe1+7aEo/mNSA7tQAZzM+TimH82L8UPlJ62yag+NaO19irAhIkLPG6pKCthd0zjKb3IHTWtNlbTeMG+0uqazknW4W+OIxK8DEcNsSvqNcoJVHXSxs4Hh11OlTctLc8q2ty8xuW8CLaDzr57wmIeJ1kjOV0IZT4EV7puvttMbh1lWwbpKv0XHUew9R7a519aKjiUFuOjYXjrZjN+o31abluqa/nOc6fw8uv4VQvPY8iZs2gztbL4k5evlWzSudn4Olj5MBaW7WVbW5OY3LeBFtB561RWm5bqn/wAnOdP4eXX8K2KUyMfJrF58p5EzZtBna2Xxvl6+VZFMmY3C5LCxDG9++4tp99ZaUyMEPZ5u3TnDRzBgmQcVcSsUruyM8odkMdkUWUA6ksOmtcbZUO0IzhZHTEPcsmIRhLe/EkaNmYA6coPqgC4u1mtXpNKwZMR4hcgheHl63ObN4Wta1u+9QuLBYuPaDiFZUibEEZspYcNcLE4VWkDKitKCCR3lh1qc0oDzhtsbZGHLEYjiMVBC4RgYZBHKzpY4c8SIsEUFQdbelsavmx+0kMjIcWOLNG7k4Vn4UTYUMBEBAx/OjIwIYrl1AJLV6JSgIRs6faD46AYkzXQyCQJh3SArwFtLxMpuzOW5C+nS1xc0lxG1FxEoQyiNHkdf9OhEnpYQqFsmq5Ge2Wx5QbmxvOKUBEN4Fk7eCVkMXZwFy4bEygyZ20DRHLE2q6sDpWLcJcQqIWjxChcFhhOJ1kUviwvpColsb9zMNCSNTY1NKUB51hdrbYlBUDFR6M93wq5h6BnWEloFRrSKF5V1vYE3Brf2Pi8fNj4mxCzoFXEZ4+A6QopEJiYSZbOzDNoXNjcWFjU2pQHn+Cl2pCuUtiDG7SM7dnDvAva3X0YyEueGwIDBjYAgEaHXxO39pxqplbELnMIzLg7cNWnjTmVojmmdHuApaxuCgsL+kVa6BtCAdQdRfUag0B56ZtpyBmlbFIithWR48MBI0YxE4LFOExLGMRsyBbi/QA2rJHtLaMs7K8eKWITwMl4HBQceRHUMsSh1CmNvn6XOYgGvQKUB5qu0troqrEcTnSB2dZMFdHkLMERCsIsQoLG79SgANzWXG4zajKqM+JMbZTE0eDcPIwnQGOc8EGNQmobLHcMdeWvRaUBz53ChmY2Cglj4Aak1oQbYw74XtefLBkLlnBWyLe7EHUdOnWuoev21H5N2s2FGEM7cIROjjInOWYMrknUZbEZQbHMb91Ab6bTh4CzuwijYA3lITLm6BrmwPlesA3gwRtkxEUhLKtkmiJu17fO/dbQamxsKxx7uqIBCZP1hZyVQKMyyiXIqXsq3FuprWTdGMMp4raFTbKNcs8k9uvjIR9lAbGD3lwsuXKxXNwsucol+LGZVtmbU5VJIFzoaz/lBgMobtcGViQp40dmIykgG+p5l/wBw8a5CbkR8LhNO7IUjRuRQSI4nhve+l1fw6ir5NzVfiGTEFnlikiYiNVAV4o4gQt9CBGD5k+QFASSRlUEsQAOpJsB7aim3phipY0g58t7kA25iO/wFutSqfDq6FHF1IsdSL/aKiu04TgZkaFiFe91Jv6pFx7LEVVus6d/t59SCvnHxzJYq2AHgKraqjXXxqtqtE5bauPvRiMUkBGFiZ5X5QVHqA9W9vhXbtWtiMTk7r1JT3STxk0qb4tZwePfkntI69lkPj0+NZIN1tqIwZcI9wbi6oR9oOhr1B94eH+jv9v8AitGffcL+gP8Av/xXXV5cS4QX3ucZ2VtHjN/exDuw7dsR2dhfpaKIZQVEZCacgygLy20pNs/bThs+FYlhYEJGuUl1kZwFtzEqOapDP8pQX9WPvB8K1W+VUD9UPvB8KzquOOyj97jTbcNrL72OScJt69+A3s4UVs2YtnAtYPck5uta2M2LtqVAkmHkIFj6qAsQMoLEasQNLm9dtvlbA/VD7wfCsTfLAo/Uz70fCtNvXjv2cfvc22FCW7aS+9iOfkjtP9kk/D41INzMDtTA4gMcLLwn5ZhYdO5hr1H9L1RvllUfqR96PhWP/wBakB1wTW77Sjp91R1b2rKLjKKw/vUkpWNGMlKEnlfeh63So5uxvvs7aGkEwEltYn5XHsB9YeYvUhzjxGnXXpXKOsXUqmYeIqmceI16a0BdSrc48Rp116VXMOl6ArSuPtLeGLDSiOaORFKu3FPCyBI0zu5s+ZVUaXKjWw1uL4k3qwxaJMsgaZA8YKC5ubKpF7hjYnytqQdKA7tKVw/ynhWUxzI8GVgpaZ8Oq5mUuqi0pLEqrEAA9De1Adylc87cwYzf6mHk/OekXl1I1101Uj7DWOLeHBs0q8dBwSgkJZQBxAGWxvrfMPvoDqUrlSbxYMPCizI7TsoiCMrXDK7h9D6pEba1WTeDBqzLJiIkKuU5pYxdgqsVtmuCA63BAOo7iDQHUpXLx+20inTDiOSSSRC4CGIAKrKpJLuve40FzWPY+8UOJYKqSIWRni4iqOIiPkdlKsejEAg2PMNNaA7FK5su38CgJfFQqA2UlpUFmszZTc9bKxt4KfCqttzC8aOASq0klyqqysQAmfM1jcAjofMUB0aVz5NuYJSwbEwgo2WS8qcra8ra6HQ6eVY13gwlmLTIiq5TM7KoYhVa6knUWYG9AdSlaEm28GpYNiYgUIDgyKCpYkAEX0uVI+w1WTbOEUsrYiIFBeQGRQVAIBLa6asB9ooDepWpsvaMWJj4sRuhZ1B8cjFCR4gldD4Vt0BqsNaparyKWoCy1LVfalqAstS1X2pagLLVFN7ufEQxjrYf82t/apdaohvUDHiopSLryH7Ua5H9Pvqtd/8APuiGv7CWBbaCrZHVQWYgKASxOgAGpJqzC42GUDhurX1sDr9o7q8/+UfeW5OEhbQf+4Yd5+r+P3VftqLrzUY+TW4uI0aet9jg72bzy4qcmJ2SJNIwpK3He5t3n+lq4Zxs31r/AO9vjWCleohShCKilwPL1K05ycm+JlOJk+m3+41TO51uxA66msddbA4teyyQFrF5Yigy+0Mb27tNCf71mW5bkYh6nhs53CkIzZWKk2BsbX8L+NDhpLkGNrqLsMp5R4nTSu6JY4sO8IxiluKAAVm5ER7h0AQrcsS3XoPE2rqDbuGBUmfVOGZcqzETBI3UxKWXMbkr+ct6x10FQutJcI58k8aEHxljwQxIWYEhSQurELew8T4Vd2OS4HDa5FwMh1HiNOnnUk2XioMKuR5/VYSOoR/Sq8BHB0BFwzWOYgdTW8duYazL2o5mlEivkl5Ezxkw+re5CnQDLoNdaxKtLO6OV3/wzGhDG+WH2IPlHgPupkHgPuFbGPlV5ZHUWVnZlHgCSRWCrC4cCq20+Ij5WDLowN1I0II7wa9i3H23BjoWSVE44txxlHpLHSS3f5+deO1t7L2hLhplmiazobjzHep8iNKr3Vsq0MLc+RZtbp0Z5e9cz6B7NHfNkXNly3sL5fo+yrRg4gFAjWym6DKOU+I8K093dtRY2BZY9O5170YdQf7eVdOvNSUovS+KPTxcZLUuDMDYOIhgY1s5u/KOY3vc+OtXDDoGzBRmAyg2F7eF/CstK1yzbCOPtTd+PEtMZHPpYOCBYciklmIv1zHLcHTkFc19y0ZADMQwleUFI1UK0jXbKoOgtoBfQ3Ot6lVKwZMPZkzByoLqCFY9QD11rlYrd1JMQJzIQRPFMFsLXiikiC/aJSfsrt0oCILuLGqZFmtZtCIUzMl5CY5WFjILyA62F41Njre5NyVESR8fMI+zsmaIH0mHjEKswuAVKDVfE3BFrVLaUBF8FuckMkTJKFSOWOVkWFFDSpC8JIy2CKQ5YqB1+0G/aG6Ec0kzmVhx1mBGUHLxooYTb2CEH+Y1JaUBx8bsQviY8Qkiho4mjs8WcEMyOWHMCrcg18zWHYW7Ywzq7TNJw45I4RlChVlkEjk6nMxKoL9wXpqb96lARDCbjqkvEbEu5zKxzIt2KJiUBZr3YkYprn90WAra2NukMK8RWcskNiqmNbl+AuHJLDust7W6nrawElpQEax26Mcg/OcwxE0wLxK63mUqylTobA6Hy8LitebcWAtcMuUZ1WNoI3RY5EhRkCHQfmFtpYAkWIqW0oCIPuQM8rjEayKyqWju0d5DIrK4cEMmYhSLAADTxqu40QJYSjMJTLE5gjLrI0qzMWe12BZbWGXQ+IBEupQGjsfAdniyF85LyOzZct2kdnNh3C7Gt6lKAwkUtV5FUtQFtqWq61LUBbalqutS1AW2rDi8JHKuWRQy+B/qD3VsWrU2pj4sNC00psqC58Se5R5mmnV6cZyYk0ll8DUwmwIIWLRl1JUrfMDa/eLjrUcxO5GzQdeOxOpPFHX25da50nymk/q3/wBn+K1JflALfq//AD/xXSt7K4o7oLH6aOXVurSSxufY6Em6uyx8yf3q/wDWtWTYOyl/R4j3q/8AWudLvpm/Q/8AL/Faku8+b9F/y/xV2NKvzb8lSVa35JeDpybN2Sv6LE+9T/rWtJFsdf0GJ96n/WuVLtrN8z8a1Jcdm+b+NTxoz5t+SvKvDkl4R13n2MP1fFe+T4VjOM2L+z4r3yfCuFI16xFKkdH5flkar/C8I75x+xf2bF++j+FWHaWxf2bF++j+FcEw+dWHC+dRujPk35JY14c0vB3ztbYn7Li/fR/CrDtnYn7Li/fR/CuAcF+9+FWHZ3734VFKlX5N+SWNahzS8EgO3NifsuM99H8Kt/KDYf7JjPfR/Co8dl/v/hVh2OPp/hULpXXJvyTRrWnNLwe2/J4dkveTZ+IkJItLFI4DD+JCL6dzDTzqcV8uYbZrxOJIp2R11VkupHsINetbg754mUjDYqRXlItBKy5c5HzZMul7dCAL28etKtaXDzOSz4LtG8tt0IPHxhnpNKwDjXHqWtz+tfN5eVIuLpnydTmy5ultLX771SwXsmelRLF7PmGJxmJEWdkVDhgY1LMyw/ona+Xm8jrXCkTacoLSpOxAIVuEULImKw8q3VQNeGHtoCcpFr6VgyelUqNbYO0+OBCxCDD4hwERMryq0QhjcuCQSGfpboa4sb7UDLM3HmIixCp6AQsjskJAIykEZlezFe6wvoSBP6V51HLte4mPaDKsGOjhvAgV34sbYcyJlGW6C4Jy+rYkEkG7HNtV0KPJiHjdHyFMIqM0geICKXluqWzkMFTv10FwPQ6VFtvR444uPgNIkbRorukULZL4iLPZnQkXjzXBuNL2uK5OG2htATRlnd5Ehg7YohhLheOykkKmYFk5io9oAoCf0qB4f/y80TNK8wsuHKxmCDmJnfiZgYyfzYTQWt1661jXF7aEbSPJNnVlzQJg1uTeW8UUmRhlIy87AjReYFjQHoFKoKrQClKUApSlAKUpQFLUtVaUBS1LVWlAUtS1VpQFp06145v9vN2ybhxN6CM8tvnt3v7O4f5qWfKPtyZU7Lh0cs49Myqxsp+YCB1Pf5e2vMOwT/Uye7b4V2fx1sl/LPscX8lcyf8AFDua1K2OwT/Uye7b4U7BP9TJ7tvhXX1LqcbRLoa9K2OwT/Uye7b4U7BP9TJ7tvhTUuo0S6GvW7gMPC6SmRmUohKEZbFvmqQdTc2GnTU1i7BP9TJ7tvhWaKDFKrKsUgDgBxwibgG46jTUd1Yk01uZtCLT3o6Wzt2HmgSYNZWE5PkYxaMfzPcfYauk3dRUYmQ3VZTpqPRxRyDqoOvE8O6tSDE7RQKqCUKmXKBEbDIzOumXXmdjr41d2vaNiMshBvcGAG4KCMj1ehUAW8h3ioGqmfcsFlbLC9LyZ5t1pc5VXjvrkUs13ChC7DktYZx1sdDobVgxG7sqI78WJlRS11MhzWZ0YAZLizIQSQF6a1d/5Daeuklyb34AuPVuAcl1ByLcCwNtb1jGJx9iMj6q637OtwshYuA2S63LtexHWi2vOSMNUuUWcilbPYJ/qZPdt8Kp2Cf6mT3bfCrGpdSrol0NelbHYJ/qZPdt8Kdgn+pk923wpqXUaJdDXq5HKkFSQQQQR1BHQis3YJ/qZPdt8Kr2Cf6mT3bfCmpdRol0PZdyN4hjcOMxHGjsJR4+DjyP9b1I68J3dxOLweIWZIZbDR1yNzoeqnT7faBXuGDxKyxrIt8rAEXBB17iD0NedvrdUp5jwZ6WxuHVhiXuRmpSlUS8KUpQClKUAqgUAkgC56+dVpQClKUApSlAKUpQClKUApSlAKUpQClKUApSlAUtS1KUAtS1KUAtS1KUAtS1VpQFLUtVaUBS1LVWlAUtS1VpQFLUtVaUBS1LVWlAUtVaUoBSlKAUpSgFKUoBSlKAUpSgFKUoBSlKAUpSgFKUoD//2Q=="/>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46" name="Picture 2" descr="http://previews.123rf.com/images/melpomen/melpomen1207/melpomen120700020/14396894-Happy-senior-woman-holding-hands-with-caretaker-Stock-Photo-elderly-people-ol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17450" y="3962400"/>
            <a:ext cx="4106053" cy="273526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07975" y="1077417"/>
            <a:ext cx="8074025" cy="523220"/>
          </a:xfrm>
          <a:prstGeom prst="rect">
            <a:avLst/>
          </a:prstGeom>
          <a:noFill/>
        </p:spPr>
        <p:txBody>
          <a:bodyPr wrap="square" rtlCol="0">
            <a:spAutoFit/>
          </a:bodyPr>
          <a:lstStyle/>
          <a:p>
            <a:pPr algn="ctr"/>
            <a:r>
              <a:rPr lang="en-US" sz="2800" b="1" i="1" u="sng" dirty="0" smtClean="0"/>
              <a:t>Value of Interview </a:t>
            </a:r>
            <a:endParaRPr lang="en-US" sz="2800" b="1" i="1" u="sng" dirty="0"/>
          </a:p>
        </p:txBody>
      </p:sp>
      <p:graphicFrame>
        <p:nvGraphicFramePr>
          <p:cNvPr id="3" name="Diagram 2"/>
          <p:cNvGraphicFramePr/>
          <p:nvPr>
            <p:extLst>
              <p:ext uri="{D42A27DB-BD31-4B8C-83A1-F6EECF244321}">
                <p14:modId xmlns:p14="http://schemas.microsoft.com/office/powerpoint/2010/main" val="2492472209"/>
              </p:ext>
            </p:extLst>
          </p:nvPr>
        </p:nvGraphicFramePr>
        <p:xfrm>
          <a:off x="307975" y="1600637"/>
          <a:ext cx="8715528" cy="509702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653761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http://www.vectorbg.net/wp-content/uploads/2012/03/blue-wave-background.jpg"/>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7122" y="0"/>
            <a:ext cx="9171122"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Image result for nature backgroun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QTEhUUExQWFhUXGSAbGBgYGBscHRscGxsbGxkcHyEYISggHh8lIBseIjEhJikrLi4uHCAzODMsNygtLisBCgoKDg0OGxAQGywkICYxLywsLC80NCwsLC8sLDQsLDQ0LCwsLCwsLDQsLCwsLCw0LCwsLCwsLCwsLCwsLCwsLP/AABEIAKgBLAMBIgACEQEDEQH/xAAbAAACAwEBAQAAAAAAAAAAAAAEBQIDBgAHAf/EAD4QAAIBAgQFAQYGAQMDBAIDAAECEQMhABIxQQQFIlFhcQYTMoGRoRRCscHR8CMz4fEHUmJygpLSJEMVosL/xAAaAQADAQEBAQAAAAAAAAAAAAABAgMEAAUG/8QAMBEAAgICAQIFAQgCAwEAAAAAAAECEQMhMRJBBCJRYfAyEyNxgZGhseHB0QUzQhT/2gAMAwEAAhEDEQA/APIuHEvlYkAj001+l8W+4YqWFNoUXbMIMtG/kxA8YGQ9UgiRcfLa+CSwIKsSGPlt7xAMAYzy0aFspDWMiI1t8v76YraCf5nDLguF96yjM41BkK8EWMAkEwGFrntOyQtM+uGjsEtFhot6g9sTBEX1/s4pDnvg7hKYZG1zzYyI0No1kmL9vXBelsWKt6LeWZSwn9JgwY+8Yt9pSM1M2uD+ojABkeDtG/fT+iMdx3Eu+RXiUEeT5Pf13xPo+8UinXUHE1Ps/wAOavCsIJCggGRAMnKTeYmbxtjOc14pqj5Z6U6VjcAmD5MYd8koNToe/RhORsynQBZDRtOW8H/lBwFKWJIEAE+BAnEcSqc5fPcpkk3GMRj7Pcrz1GLKSFAiI+IiR9BJ+XyxpqPBPJyo5g6GASoA0O8Cbf8AGIez9NKNEZqdmkuWEDMDIKnuMqwfGHfC8UsFwTkdTJp5s3TEiy2YwCRYm4i1sHiM8nN618/s2YcajD3EVE6HIZ1Bg5fhkmTIFwRBN8s9sDc0rZCyAAlmUKSxhXDKWXcAQZkRAPmCPxZq0qSVErMBVZjlACgNY6ISAbzBA8CxxV7Pkfi6T1C9TexhswBCgHYghWzSIjW2Lwx1c+Uv8Ep5W10j3heXmWTKrmC5LlQSGhWAUnpALTE2DpN7YziZmqaAgeJ32PbzpjX+13GZikoFqqCsWcCmVUNosFR0i5YSxjSyr2c4IOt3/wAhIhCJkTufqY0Jy6zGDCbUXKar2Eat0mXLUILUw4ZZswmDfaPIHaPXBvuHsQoKhSLTILyRpBEtt++COZ0qCszUlCK5KKRJ/wBMdbAMQmYsGGukEajAysGDVGgIxEBtDaQANriQQdotAJxyd+ZKka4S1T5ICqVKZQ06zmOmmbWwY21A9YOKuYcz98x92p6lRakdS2KiTqItv3OmuGHC8PQnrDSWs4eRbYwL2K/ICBAjCmpSZKs0nZjmNh8UAypOWwDXtM2PfDQUG77izbIcHwXu3/yrvBuDEHbs1pBsbg4tqqKRVc02JBdbkC+U6xYyBe2IUuZVHkZRMH4VUHSO14m3rbC+twzVagWSzselJPTYkXa0RPynvilNy87pAtRXlQXU5llPTJN9Ldo+Xi2GXsdzLNVyEtnYkhcxg6lvSB8/PYbgvZtjBqOIOuUMTIF4BAkREG+ptbDzlXLvduU4f3Kk/nZizZQd0i2YXMECWixjGbPPD0OK59R4/aNpsb06Y92pZs0Dq6bEX+KTGs948RjqHENSViOnMfhVRBJMgtLagJHVHYbA0iqKAYlWqR8KiwtmaSCY1EWBP1GEA5x+IqKPfkLUGVaSsSwkqpztDBVJa9wYiAN8mLFKdtcFZzUdMMXmb8O1SrUmu+YpQpoHE01I6TAgEq0gkSfd+gw9/F+8LZSRlaIEEwIP5o+GdL62O5yTcsqMazI7ZqbUnUqQzNnyIalyBlAVsp2AnDbh+WVawValdfeqIViSGqUyCU6UMABxEyZvpAm2aGN1bV9/09PT97b/ACnCTXYQf9XMn/4rJcH3lwxYapa5NxcWt9MZrk/MaNGmSFPvSt2m+vwjssRfUmdonS/9UeBalS4cVCc2d/NgANRC7DQCd8edg3x6/gscZ+FjF8b/AJZgzZHDM5L5o2PIOcZ6rFiAqRkXKLzK3G9jPb6DGh4XnlSmhSnq8ksSQROwggRGg9SLsYyfstbNoDIIMXttfYyL+muGvMlptANRiC85hACgWmBqdoAGpxHLFLK1HXY0425Y05b7n1+Jp1KudmzXOZEDEg7RYyT6/PAvFlsxAFQNF1AYkAqQZ9QT/tgk5c000YdUKCdCdPhXU3PcQMWVOIMs5MTMmBIVZgAaBpMfTTCqovQztrZluH5dVYwqGSe2l4k+O+Nly32WoqUYkuVaSxkK0dl8ev10wJyWjB0YZgCBq0k6W07zcm42w4qcQMoUfBeI3JJLE+ZJvrifivEZJPpi6/AbB4eC2yvjuHKAvTCkEmA1omZuZsD4NsKX4KpJNOqqK18rCYsBa2lraHDHia6GmwCyEPTJJEi1yxmfOLGziLA28YhCcor/AGaHFSPNwZMW/wCJFo3wVUZSpmfeGI0AgengR3nzgehGYTa4M6wPnrrg16yEEj3jZYy2DKskSX1JOt4G2PflyeHHgoTMMpGYSxAeWAM2/wBzgBhcgaTbDSjUzdBBgSbECTck6dtv/V3wHxNL3bkQdiJ7f39MGL3QJR7gwF74N4OM0DdSL3vGo82+WBonB3KnFN5LFVIIMbg7HwY0wZ8AhyfCSOkjt+vnbAvGtLk9419AP2xdSrFiBAgm3i+npj5zDh8raW7+b/Px8jhY6expO0aN+ISny1Iem1SqGXJMsozkEwLLaNSSSBFrEP2bow4JBIJgAZTJ1uGIBFtJExGABxuajTpRZGZjFrHS+mrNqLY0vsty1qoXKwUzaQTJIsRsIib2uMZctY8cr7tl4eaS9kHq6MQoQ5SwlRGWNSoBmRImAYv9SOCdQDOZFSSuRB/jIUiSACYEA+JYz2O4H2dlglYKFmwFQZtJ3gD4rESpJg+c6atfhxUUx0sVVlAgnXMDrBBVhH/jbUYwuCmqXyzV19Ig452djWZqcuQWyEambRqN/wCcF8r4lqVRHpyWnKoyhgWaRlykGZ/t8dxlEA9YyqRZoaNp2GL+Xl6dWm0MrFgUkXMiBEwLg/fG1yXQZkvMXrxAqfiGqDNVqK8sY1IspzSQFgkReQvrgrlvGIvB0qQs+c52grkBqHKWb80rIEXFo+EyTzziKbJSygSRlmPzM1MSSfyiTE/vjP8ABV1CVkCqalRsqm0gGx21mDtvrOJR88b9/wCNDvysfct4mkanvK4psqqqIiqIUAyZXRYnICZNrTiNPmtI1Q1NaagtKsyEhdIGUMREzJPiIjCfiJpqt0IK5Sqkmcsk5j5JI6TqcC0Kczf4dT+g73jA+xi/Nft7DKbWjTvxJzALVX3aGzRljpJAAsSl8s6dWxwHzQ+8fNTADMoMKBqdpMSSddfBN4W/i2nNm2+FhptYDsDb52wW/MARamEMQGsJB1AB9d7/AFxP7NxdofqTVM6pwrBrkq30AiB6RobfbFdKoqMGLQQZkXYkH0gTfquRAOKnqgqFjTQg3ubzGto/pwDUXbU+s/K+KxhemCUq4NJy7mb1XK5qVJSyyzkEwbBeoy5iFAgjexvh2af4dxTUEQn57ogVei5NyN4zR2WTjC8vRvfUyMqnPlDPBUEdQJG8RpafrjR8HzFuJrLSq0WcBhvABGWGYo0uIUnKAD063MZs+Cnr6a2vnPz82hlvnk0fNeJhAWkZl68wIGViGY5kGQMJlQYBuJJtjOrWpU6StTqioSy/4CEzQoDGYCkAQZZpBgR2K3mLVKVZuHCPCMAKd3kGJIAgnNIYD8pI3Ehl7PKo4YP7oNlk1W1ZgJAUwCVAJExBhbThVhWLHfNv278fL/Puj19cqNB7LPlpl2ZKrGpmbK8kwD0DNBJVSAB3mB3a0K4nN1BssS+XTVmhdvI6bW3OMNxvCS3vOFysqkFKjOwGckHLLQxJJIltRMaW2VPhKKU7U/iaagYx1GFaQTqcx7ki5mcY/EY4p9V7f6r9y2OTejNf9V67tw9NDJAdXzdMDpZCIGhm87zjzDh6RZoFzj1D275PT/BPXosSoydOeVAZx1ATvnAg6eMeecs4hUJlZJGs6X2Fu2Pa/wCPlXh/Lv8AY8/xMU82zW8Bwp92BDB2UZyIK7hVUC4Im89+2B8r0zAVXXZhcAg+CYi4nf7kunx9NaSN7vNUCwWYlgTluMswwkgX76ExgKm4qN/kn3jXyoAIywBaIiNBOo10xnXU221o1WqSTCKVTKygDNuRPxEi8ADwPPbBPE8NBT3soHOXJTYWBA+IyIW94832M+QN7sVa2QqrdIc7aSLnS1yBe3zX8f7w56qZjFhABm8sRuL+O+J85KWvf3/wU/8ANmj4D3NNQuQEjQCCTcgXMG3++F1Th2UtkJy9mIkGbDqMkCZ+gnHzktZxTOaTFxmVMxnckeg+vri+hUWrEjLuFm5Hf9MZ6cJS7+vcsqlFdhcKdjlEakj/ALpN9L6322wCvFOZPv8ALeMrKCRFtvSfnhrxCCYXLBkxMls0D1xnyi0eh8p3GdHJjTZhGhtjZhqSf+rM+VuNf7FnLUZ6igCZIkFSRlW5kLeIE+k4Z1uDDSvv1Kqmaw6VJF0nuCoGvaw0xL2Z5RUqOGSm7KDkkAmXIJVRCnqZRaYiQScB8TwdSC5Vgt7mFJhihkEyWzAiNbfPHpyVuzzYOlQN+HZSYK2UGxBF9uk7/wB1GKOOql2kgWEW01J11MTFyTEXwQkwQEJBgkkE7kDWw1gfPvgBnMkf3vh48iS4PkRhhQTMJAMg3H8fXAmWRgrgajpJUA2uCJkHX++uBPjQYc7OpcKQ3wsADuCNRbXEudJLIdygkRpFot4gzbX5m5uNZmWYEAC1ukaADQbj54jzqscyQYBSYBO8g698Ti5dSseSjWgfhqMqdtPrI/3xvOS1vcwqhtJzC0EFVI0v+0DvjLcm4aVBIJgki+8TMdgAThrRUM0ZiASYZrQPlvG+Mviqmull8Hl2Mq/PnVjTqo1QCc1SnZiG6hmWzADMTlmBmgW1G9rqSPw1GvReULNTKxcNBN/PS2vcYuGZCcv+QDryGc+v5iNWAmRNpt4HrcZQIJYKSwtILZZN7G5InWRvfEI6knFcenf/AEUltPZnjTJyySVP9MfX74ecfxQq0KbuzF16WDEkjab72k+WPpivl3A5yMtzpHa9o7+uCuWcAk11qK4YBsjBgACAZRrGQSVETv6YvKUW99iaTSAqrM65kkimqsxiPhg5u8dJ07YW8NQJrFQJOYgRa5MA3jSd484dDg//AMV3+IKxQbFZEggwelizAiwJjXTFHKeEzFiTlDOig5ekS19O0gx2nDRkknQGm2rKOL4E5XaMoGu5BFhN51i+0jA9LhAtRkcwVYgkXuLSNj4PnGh5xTRgVUMWA6rQJAloBGh1XQwdAbYUUuFgtck7A76yMJGbpplHG3oqZVFmtmP5iwg5bEBekzp/zgj2d4Q11cFGcLOhWcxAgkn8ogC3zwy4fly1KLgKrFlkZiAQbSRNolltuAO0Y+exVH/GXBgyQbsI0IFh/tp2xOeX7uTXKoZQ869AKry2c0FjB0HSbSGBBk5pB328gCvhOBFQNDXVZGabgEzAW9iD9RjanlZzdSkg7aAmbMouQCI+IYmOSrTLVaLZSFJIqQVI/NmB238QfEZ//sSXJR4tmN5nyar7oSQL5lbN0kzYbyb2tabxIBUcRcKUYywJKiZUyVIPmPse1z6bzqvXrUAvuVzHpZ1YMASwUQoBYD4iT+URqdPO+JdqFZ0qBiy1GKCWX45B7NJtsCfGNPhcsskbdXvS2QypJiwMzMZkzIMkk6QLn5D0x6D7JcZRThlpsYeRKq4kk6mATewMdheMYCgwmRGsjLIEakdV/wB7b640XsxRKVlmmHnqVTAJyyvTmuReTHZdZw/jcanjp9ti+HlUh/xlOnwtZlPDipRqgLTyXYynWSBHZoy6AbTf7T5LWdTlqPRrq0o/vS5a7dLAEgKQNb7g2thv7UufwpNNQHp/5qeqiEEsOkXJBIABEkzoDinhXXjKRZgaZKgkq3UoHUbjqaLWI30EifIjkn0Rlx2be+ONN1tcmulbRl+f80p1eAq02phOJR1ByrtTKAlj2FwBf4bGMefJYzjR875bX4dWWo1GCgaKcHMraGfiiZsYvOM7TaCDAPg6fPH0HhMcYQajxdnnZ5NyVmq4Mqfw7EAoQWKqYgh4XS8AybgCdME8wqnVsgG4BuItBiNRF9d95wt4LiKjjOFIEFZAN/8AuuBbXQXG2LTSTO8qWJX4jMgCw1gkwAP5xmlCpb+bNUZ3HRVx/HowyCbaszHLJ1ufTbW18EqRUNNllAkZmtfMsZY+t4HjAxqU91O2wAFrxET++CafGUlUZA4YtqIMACQx0nUW3vgyVKopnRe7k0M3fOVUHpEWAsdCfJjS+L6tUZTFrQSxAgfmuf2m5HqEvF8wpKykywKmYFwW1INhNza0bYX1Ock0np5AZMqSTAC9huxNyTuTiC8NKVa+dysvERjezUvxiU/zLI6ioa9yAp77j6jCDm+erUzqVAIGpIPe4Ika6fzhZyziaiMXWoc5ESSZvEb62ET2GDaVCqZKsxky2/VvrBxeGBYpXZGWZ5VVD72B46tR4esyOEGeM15DlQoi8GxIAF+r0xb7QcI1astCmzO4AAVqoeZZy8MCTUcMQcozNbKIIy4K/wCmXLq9Sm3ugHmoQKZUBS+WmZNQiBCgkrewECTfWe0vslQ4eg2fhc7tDM6/6sIDdfcp7unlABY5VU5okkCaQi3lnNvSf5cfyRlJKEYpb/c8p4xH4Z2p9QZDDZssHTLAvteCTqO2M8xLOTuSfGuNC1JVZwAi3ZYUltIgAgsCt4Daki5GEIH13840Y6t0SyXqyVUQP73wby/iSoYm4ymJ2Jtb64Dca7f3+/bBFGnohNmi8dxPrgzpqmCDaei4VVbLIv3+Ufxgj2hoELQYxBQi3ggx9GGBvw8CAw76af74N4yoXoomuW+keLd7R9MStJpopTp2H+zL9BQXOVj5FoMfWfOm+HHBcnZoaorIhZVeVymZIMa6C59Zi10Hs1TvtdgJ/wDVrf0n743fHczatwyhqYJpn3aVOq2TLmhSTBKKA0WFtm6s+RW2Vi6SFj8Wqr7oMz0iZVST/jJuINiw1gE3AGhJwt55w9L/ABsgIYqc4Opv0trGlvEDDZOXMCqtALLKlmUSutiTBvaASdexOO5pyjK6oYDmJygkZTMWAxng6kVfBHk1L4MtO2+51Ug31nt2ww9peV1EP4hJXP01FtaRlBtaWAg+vk4v5RyyalPWZC5tAe0zsYxreZ8Gr0alMLBiREQWUzbvcYErUk0deqPMEqkUKqWu6GO4IYzbsVH19MVrwyCkuVzLAtUUjS9iL3t+/fB9fg9fP7Yv4rhwIQad4vEa6fbwcUaoBnGfKZYmGsT2mCrftvi3liklhCloJINhGpNr21xPjqAVoI6CI+vfWNJxZ7O0AgzujOAII7EE3872Eb3wJPy2Fc0W8BTyh1ytBuAGnLBDbgAm5Exp9cF+wvLjCs6gLmIIaReJmBe2nqdMLuM4j3R97SzFA4JlibG2pvpbKRIt64bew3EoEamo6cxOcLfQW9R2B3xDL1fZSa70OmupI1POKtRaeYA9UBX6XnWD8YJt9Re0Yo4Sm7wHXIVAH/iSYBYMwuPvr64pp8zLZKTZw12Jb8w+ERcdXSN46lIkzgCtxHunepT4kAMZFFwdVkOJUggT1Rb4jpM489wf0fH+l+/9Fk9WaUUGP+nknvmMyQTPSSYsZMWkWvjzDnPJSOMRWLVHZDUquCBMVGZ2liYCJa5npGmmNU1Di2ys+pGaYJgXUDQgb2jQnGS9s+Xs/FUaQ/yM6qOgGSWJsAYGYAeBa51bHreFhUqWtbMmaWt7E3A0Q9dlVehWJtJkA23kAgd9ybbaz2k5Sr8P7yioDUSXBpgywvIFswAuZnY2tOEi8B7ni69Ia03gQRoJJkraNNLY0FKiahakylyetm8A5gWsSWUwthAib3w/iJOOSLT4+MGNJwa9Rzy/mLCihcrUzUxnSQBBAEwRdZtJBJtin8aKS1noqhFQ/wCm5IAEGbX6QFbpAEncXOEBApVCU/yjMCpBY3AkA2CiCZi/g3wTR42mG6c3VlLSCTmMkySRbb0B9cYPsUnaWmartGf9peHalwtPrZs9QhizSTAJFzBN5JsIMYyQF8bH2x43PQppqFqE6kxIa1+wgH5bzjIAY9vwjf2e+bf8nm+IXno1nKaZXgvee7Q/5SBUkZh0rYWm0A66k9xgfi5kNUJEnU6zsLDUx9sMuRL7zl1SmVHRVzSSBFhJMxIE99J9QJT4l0zFlDAxMEwSJggj4TrqJ20N87+t/iXX0oBzFCwjMdSeoGJuPHrgOtUIkTffecG1XYgsyrkJgk3M62BMzI+IW/TAFXhwzxmnLNwCCfrp3vi8Eu5KTfYqYAiJBM+bRr64pNMjqbNGg2m8EE7b4kGCyLHb07/XDPh+Q1nGuVWhgPX0v9cUlOMPqdISMXPhWz5yblwzZ2yhLwJBOsCZvFiL64a12MiM4ttv52x95bySlT6jciRmcjUakDt9cMMtIf6lY0ybx0iRsepgfttjz8uZSna38/M34sTjCnoe/wDTaoDwOQ2ZqjsDkDFyEI1MBAFG5IlZvMYM5p7McbXpe9rINsi0yzEaQAlNIJIb4mIM5hABUBB7GcMV4BqqS9dn6KQywy5tSWIysAjj83SywOzXlnty6PxFDI6hs2cFwXNSmQvRBUAsbG5nKPM2ipfaSXKv1X7r5+BmbXRF9/wZned+zvEUS+cKzFCwVVc51CsSbLC2pizZWMg3m2N4Slm6mIRdCxntJ+EST49MezcLzmnxVGpQo5FrAoxJQfFDIxLtKM7GoUgqWMMSSIjxV6BXMGMMpKld5W36/vjVjVJojN27LEWVJKsQF/Kd/M7Y6ixkBdzEmBraT8/0xBakaTpGwsbH69/GGfI+W1q9cUaFItUgnIQDAi582M7nfbDMVEqtIqDMTqQdba+YxbwTwyz8LSptsdY+n1wZz7l3uFpFlVHh1dQY6kjL0N1KGBBzE9RzQBEssHUtheQde98QaosnY99mOFAqVFMkqDYWB6TlPrOg9Mez8t4RaIZ6RXrJHumOVCMkLIRertLEWI1I6vG+UdLBplqg1k2ysCSdzaPNtLY9W4fm5a1lCuVzswXNF7a3GbTtHzw58mSE1OHo9foVUFKNMQ8t9nar1Ka1WdQYYJJ6RmE2N4ltZBkXM4I9ruSvQrUizZgyhQRaAhgfYjGm5hWylUWTU6gjKRAnWRMgWzT4MjCr2n5h7xqKSHKK3Upn4shEnuIN/TTFcfS8fU+RHKXUl2O5Ly/MUXUyfuDjXpykKALkbmP2HnCT2VqnOoIH9B7Y2juMpJiwxpw4YyjbI5ckk6R5VzPlR94ABdmjwJMAYt4jkk8SiNABUiVIOkkk9tN/n41QytxNPwZsOwJx3O+HDcRw4ECc8RaDe9vIwksaqx1kfBgPaXkopB1On5WP5rAiI331Ov1zvBVRTpkH8xsL31O2t7EefXHovNfZOqxY07rlIOVoJsLQxIiw+mMp7O8r9572ArEFVXNoCSTOh7REXzWGMjjSdo0RmnwzIcz4hyjCIW2aBrt+Wx28Ww39h+HyioSBlgOc2mUNlM/l2mZ0Wb40PNfZhwCigEshkKbANMiASBEEwAI/RJ7Ej3dN3Ydso3B1B6TYayNZN9cI5qWJpa2hq8yfIy4zhKa8PSamoVoOQrMn3cjKNYkSIETMXwg4ClTTic1U9JYbsSSZyA6mdJB++7OjxDUqYVCLZwma9g5AUqCDBAMHzjOV60tnXKrZ1MKNCBCsJkfEoN52mcPiTt+n9izeje8SEpIDRNR6bORlqAxpmIClSuaQt4Bv8wi9vFdOI5dxIQ0/8jISgy/C6mDtmhmEwN9Ix6hy32ZRqYD0QhAjNJzGRrotxO831NrZ7/rFyNE5QoGYmg6HNcm492x++b1GNmPC7t8GaeVPXcx7UaR47is9RSffKVNjKFEMjqEgyIN9MOanJKLyQ7VFJ/0w0BAWMAXEi9j2nvIx3FVTXqrxL5ZqpTzDYlaarpcmCsE9wcafiitJZRzOSQwBJJJvAEC5IFjvtjzfFRfXcZf12NeJ+XaE/MeVKhzUAwJ/9+QNrmzDMribSdPMHC4cMFKllZlaQQdRGpiJBB28gYur8bUpIJBOssVF9ozXE63EGwvviulX94JUiQSQC3eA122iL23OxxSKmlt37jOuwu9seEy06TA9LMNyYOSbE6g5ifAIm+MrTF8aL2lpk0UaAFzKBuboxuYvpadjabxnEuYx6fhl93swZ/rPQfZCoEpEExLqTJ02m195+WBQtIMy0uokyCxt4jMYt3P7YhSpBOGeswMUsswQQQzZVMbmWntjuWMFObKSv5YE66G9hvf7iMYckXbka4NUkMKU1DlcDLlMrvls7FTG2W9ibmJOMkeIAYkARceIOpvg3nnEI9VqorHJmy0kcHMqgDsIAGmg1BOpwoNYuYuTr3I/oxow4qRLJlbZTSWaljYmxIEXNiewxtOU0adJFQ1JUg9UGC0kwo7GCZFrTOMkiOAWAJ8x/H764c8tp1TRDuzqEkF6hCiRJ92A3VJFiTYRbS48UuqPNIPhn0y4GVCsEiMpnXWYnbaYEdsVcRSSqcwIgW6he2v3nFVOulT/AE3sQekZc0iw9Ja09iCdsEGooJArU7G/Vvvq3y+WMlOLvubOpS12J8tcjhuHTL/qEwe5FQuBbQWMzJifQqucZlq06tWmeoKTnMrUYKAzECCu35R4Ai/DiAtFUDsSBnE/CgyN02kyZBMDQ/VfzUUwymnUaoCJLFYgn41vtEfa5jGvFFqb92/X+e3YxZJLpXtXz3B61QqxH5bi4BJvP1JGowGVOv8AdsEcRprO38/fEAkKPOo+kY2LRleyOWcav/p41Va4NGt7uoi9L5c1veJmWNywJF9dLYytI30Pn5a4K4DjalF89NijaSProbHTfthcnVXl5GhSezce1vMW4mmgrKn4lHIerkpq9RIhXcKZtA2i+2mMovD3yjdZ+pB+0/Y4+8TzN36mIZp1gA6AaqB2/XviyhULDYzab2i8euuIXKtl0o3o0PJqhyIP+0kZiJEMDK/aPQ7a40NLjghApZbFZORyXJ6umD1AxF9ZiwjCblJYrTlQomJzA3AYCQBv6/XGublY92G0JXveSPGx/fGDMk+TREqqc0UJmVi+dWIIWMhldgLyVgE9QA7RhVS5i7Eg2Maidb2wx92RTyzmaIuADIIjTTSJm+uFP4NiVOU31j9u1v0wMbSVHSRpOV8eyEEEz+nn9sPl54xp5SSZ1M+mMenB1R1ZYJH/AHa20M+Z+uD0R5EEwNd4HiB8r4qsrXDJvGmNeQ80y8Ucx0U2Py0wdzTjA1WlUA+Auf8A5SRv3/bCMcGTePnMCbf3644q1NTmJ03mbabX1wJZ5VSGWFXY44Lnb0w6FHYMCAc2gixBMmbm5OkYyPs/y+vwpY5BUziCJuCJ12a59NsdxnN6kQn1I+n74TcZzGubmow79rjSB6afbC/eyVN6D0wizZ85qmqtVsyo/u8qkgglyDOmjRN/PgHGe9m+VpTU06rhS8NMqRMFQpIJgg3vb74ynENVYmSTvrE212v/AG+BPwz31G2ov/YxzwOUXFy5E6ul2kb/APBqtQmUbISCS4EglWBUT1dTEaW+VshxHLiGORSyrnmFMEgZluoIicBUaNXMFWZnSYtufSNTth3xHB13UJBM9rj+6ajDf9aqzo3PZvec/wDUtOFApBfxLoozVcwVc8dUAAyBMa9+2PO/a3214jjBDNFOD0pYEanN3+Hfv5wBx/Jq6/EhP9ttiz2e5M9SCwIA6WEbGADf1/8A640fbdUbbEWNJ6Qt9nuIZqwRpCpoAY7zHzOuNfxtKKtNUVQKtMj3hkwVI6QACCxFvyz1R2xQ/JPdOHIhigWPUg9tiNfHbDziOEJWlXRuqijBVFiZgXO1xOh7YlllCSb+WNFSi0I+aO1KiclRFqHaCCVlgRlLQIE3MjL3mcIeBVmLIDob2AAg3m9rftOmNrQ5G2bMrk53JVGJMBogHS12uNj6jFPC8MaQZSil3zCFDQWnUMczGTvtlBxlhOotR2W72ef+1NMLAUgrnMQIjUEWtbQRbCOgvWPXGp9uVy+4URpUNh3KwAdwP3+Qz/BLNRZ0MTGPWwP7pP8AExZd5DX8bRb8BWWD1oo0sCtZCJjSQpGmpHfGVp+8ojLcAQ0ZtxBBtvMGe42jGrZqxowitUWSJXQRuSO1j2sJxn+YcMVL0yQXVjnaZLEZpy3IAgLcnXcARiOKbdxfqVnFKpIV8VxVRh1sxEz1EmTpN94tPYRhjyOjmWs7qoVEJBZgASMtiPibUQBqSBInAVZR8IPqZMbGL9v2xwqCG0zGBeTpoJOny7YvNdUaRKOpWMuW8wFVWFZkRVjKsBb30jfc2j9CBxHNGY6CCIhrzexPmAPpgY0j6CYv+/jXFVRDdotb/jHRxQUm/iOllnSRdyk9cG6xBmdJnbSfUa64e8AqFP8AIrE7QCRHgyN5xn+DYq4YRuJaIuCDM2iDgv8AGA/FTpsRaSWFhbQGAN7QL4OWHUzsU+lGj9xHCoZ+JVBEgEErIIkWaDcjuJsMZ73BlhG0jbTwd76dpw4qLAAPUcuoGh8/Yf8AAxA8LFNWzDNpEem+/wCkR6Yz45dN+5eceoXV+DyoZnQGO14P6D5YBSlb7x50I9bj+nD+mhIIe3SSRbtPmLSY8YBfgypNyVIsSbibiexOuLRyepGUPQpNHabQT9Rf+cCNIEECRv8A36YavSutum9h6f36YVEnNETPzv8AvJ2w0XYslR9YWB37YM4evCkdUE6ZraQNQdP73wPR4AEwWjv4jx9sHcIEWCQwmQfB0ws5KvUaCdj3lHEFMsjcw1+3gxf9ceg8l41WUI8dMWI7W7eNfJx53SCQIcz6CNNNJ+vbDBOLykgsCf8Ax1N7HfUeuPLzR6zfFJI9CUpeI/W83wNU5jkGVUA7SbX2v/Z9MZHh+bVDCg5RsZMqbbgeI9LYO4es7QzNPqO1x66nGfoa5G6UzU8JxeaDlHmxvA84ZJxE2gDW37zN+9sY5eKWmCdgDETBa8C9p/Y4q4znZbpWZmwB73WSPrH6YaEJMWUYo3DV13Yd/wCP7/GFnF8XR9T3i/8AOMcectcS31mIHYj17RgY8zIAMg+sbY1wiokXs0yrRJjKI7kf7SPlGLHo0ArCD1a2O0/ycZQ80aYJE9mAEeL4+pzMxaWG8aXIAHSTF/1w4tDc8HT1IfcTrP1GuPh4CgQIZ9Yi0/QXwnPNIMMCD2Ig7dx88XpxqsIm8WmJ2HYT6Y4I34TgUzymukMLiDczIve2t/TDbiRmSReD62ganza1reMZ2rxoULJBEQBIOhuLGN/zSI+32rzOms6G0iDO9haItY2nEMkOspCXTyG8RzqOlhN4a1pE2v64nS5xSEwqi8k6ba+fpvhRX4+lUBViEAuTOptmi8xE+cDV+HoCSKgSbZNCPr1WPcYgsXS+6KdKfBokdTpla43mBEWESInFHMuIvlCkglRaIBkFj2vA++M7VpVBDU3lR+beBeYuLD9cB0+J4hsxCsZGseRvtisY+rFcaNm3EkOrbqjS1xElQLfQnxpqMV1uZA5QIzIrXkTJXpN9LNcfsJGTTnTqwDICTIK6NoNe4PbEafMUdiDFzc/KCNQbxEYZYqXALQP7V8IW9xPUchFvBAB8zlAnz6YS8NwxBBWOkak2M31+uG3MaoZ6dRTBUX89WYekGbYDpDKzZXyASfhzb6X0sJ+ZxuxvyJGWcfPZOrxgULmzZoYoyEgU80AQkCIGabSZHbCfiOJyswBJmIOVbxBvKmRaY73wbxlW4OaWEWiLDxGngzqbRiDuCrHUsNIGs6/8YaOt0c96sXIZ2iO+/wBf2xTXp7i3bzuDg4ZWtBMm/wB+/wDTgh6K5QFg9MXHnW59L/pivXTJ9FoH4ZS9Pq1WbmRIA7nYT2vfFdLhwe5E327b9rnF70uoKScoiSPF9vXzrixBlMyNJCreLT+8fXC9XoHp9RWaUnp+Q/X1/wB8XBdjtb6YMFKCDHkesyfpiVHIB1ZgT2AbfvI/u+Gc7AoUHFJYBSSSx1BUHaQe2LeCV36QJtFzaOnKPSYsMRShKspZiRdAiKSdTciLA9p/kfh6VTKZQlR8R/QfcYzaLWXcO5ClnmCTGxJIIP8AJPpix2DqIaD/ANoBiIkjeTiv8K2bMLzfS2sGYH91wc3I3CoxN2Aa2ipcX0vOw/jCynFd6Gipegt4SqDZh/R/f1xI8OrvOXz58AThz/8AxfSsFSGJALDLfcGLx63uLYM4TkZJJKQC0gXGVdQQWBldrxrvics0VsqsT4M3S4VWm2UCLmeq8GNZjsMGLy4iIUOpAllWNSD8TWEfTXGifhVCsmYOwAWMn5T8QWVk6yHBgXjXH3iDTpgBSQqflZSReADcAiRNtDrOJvNJ8IZYkuRRV5YiqIGY6kgHp0GgO99cQ4ZJGWF7ExBH1sf5wxWuGzBHQpAzAgAyLmAeo9rX0wv47m8SBSBFhBldBBiL9v3nborI1TQW8adjWvCD4GEbmwEi+17b+MCVudR0LBLDYqAfBGgntbU4z9epUqBn0UGB8QmdidDAjXH2nSpEMWkNPSFBK6f+Rzel/Xy8fDpfVsR52+Bi3MmIOa8eJGhBAMf2NcVfjWtKgDteCB4J9Ti7hW4enTIK1WqNBUmmoWNxDMcw8x9MB8NlEvmIIuFyAyfrAExePlh0lukJb9QhmJzZjFpk2naLWPr4xDiCRqQTMEZpJJOKuljJIQHsC0fL+Dgc0CCZ2vcMJ02ibzN4tgqIGyb1rtIEjYn/AHBOBjxBNp9MF8SFYggbXAXLe/lgR9P3MWpohUrNS3WjKVHkAq0keen0xRUTZVUqbAaaxv51In0tj5+LI7iLj1t/GLaVdZP+K26iowB9dWO2+2Bfw7MTlUneACbDU4ZV3AyR4s7WHn/jHDjXvfX+27YrCW0HreT94+2JwYFrDQwPWD3+eDSBslSrNB/ymT+UT97gfSfli3hq9emRTyHqiFywb2FyAd9yRiBqnIF2E2IUxP8A2yJHm+JUEqEQqMw16Vk28gTAnCvjhBWnyHpz0rZlCuCQYW48GI3tAn+TzxSOJzkE6FgVN9T1DSTEnv8APGeNPNN/WSB+uL+JUkBA65JklUyCRAvCgmLXIm+IywxfGi0cslzsdfhPeLnAEGwJiOkEnQiTE2AJsNcLjy//ALAGi8gGVkZhImdjciPXFHEe9Coweo17VMrAQP8AzkkxGhFsFcLxmWHaurEC6mm2ebiASjBhBOrKL4CxyitMZ5Iye0U1uBYMA2Qg3BUmNYMyBcQZtiDUmEwQI0kjuBbvf9sMzx7MQ7sjK3TGYe+IGkgKSCQbGCLayBiHOCzkAKykH/8AYsSu0Gw+w10Fsdc7SYKjVoU1eWOys8EqDBcCYIiBPzH1wvywYv8AIa9/THplGrUKIAadNACMiyZMxEyBMKDJO8Xwhr8D1hFySpgKRnZQxJnoAzAwSAT384XF4pyuLDPBWzKtwrRED0k6Tp2/jB/B8GWUwA2VvsRbx+XDyly1SAWYLJJIZCJF8oAWOonYNF9RYGk11zZWhCR0iIsBqABB1ib6YZ529IVYqYn/AADwSASs5s2Xp7mI9IxGvIK6kgi2hEzbtF/oPXDuiWcTMpoATr4AIg3G1tMBVqFzB376dtP9sFZLeznCloXvTJlhcXIG4Otu0/rFsVVaZMRpG8zqdctpwyFAoJsBcY6pwqOZmBePQknt5xRZEI4jl+C4fMpL+6NjJkg3AYAWiSDe+ttYxoE4BHqCpQrFdFH+MZSBsSCNI+uA6XIYbLUVykEhwA69cAKIkxAOsC/rgrlnEU6AC06qUyZCyZElrEZzGWPuMeXNyf0Nt/qtmtKK3wVU6DZuoAKxgkLBmb2MraBJFsHvwfuXyxUdW6SFOaAwAOUqogWDSQbzbTE6fLPeHKahELamCpHggj8p1jfvbAfF/ieF0FBxmJNRgYUEZWJiCupgBjprjoeaXSuQynSIUKdNc4ap1DQFgrXMAQ0yY3vaNL4I5fzCkys9NVXLOVwVMERrmsReTfSTvhU9GrxFN2UQM5CtLCW/P8TSRbS3zwm4z2ZcIai1abkHqAdVgbGXcX8fc40LFBupPf7EnOVaGfN2Zkj3jQxh6a1KWtzfKHPZotba2EtTj6U/6bltD/nJB8nPOu4I9RhbGW5AaTubyPKmfuR9sWJxbJlZAyXsyFhLAWNjrr9cbI41FfEZ3NtnVSSJkhfFssicoi0GbRHoMdwq3JDqpiILOkjxkifSfkcRHGMGzN1vsWLEi/rf5ziHD1AW6lkdgQn3II+2GpgC+EqFZPvSttuonaIJB/vzxVw5UtLvlm5OWfsMXUeEDucqPl3ObMEnQsyoQBINyNvE4H42iUcrEFGINw1xqJAAOF1dBC+I5iSnu/eF0WQmZFsDrEyyz+wwP+J6QuRbSMwzBmkz1XgxtbA78QzTmP2j9MWUO/2x3SlwdZatLTWd8GfhwRmFNgo+JgCYtrsB3ucUBvGL6BFgRv8AFEx4jtv3wrTCmUMsSAbfSR5F8X0AoB6ZbZs0R4gfv9sG1+EW3u3zncAEAf8AyAP2xU/DksciMFm2ZlJ+ZAF/ljjgbiazORnYsAIGa8DtimpSm/2yqB9hhpV4Z2C2QQPygA/+4gXPm+Bl4N2GwPkn91wUBgBpDHFR2AGm/wAzczO/9jDFeA/8l+V8QPANBM+lvp6YNgFxp4+NSBA1Pe2naP6MFNwzDEHpn+/84ICp2a17DTt6+vnHxCZnMBEkTpfWBEYkWjE6BQ5s7MpAlcqhpPYywgeb+mCdZ1Pi3KlC6qrTmJGtxYlFLH4RHbEXpBVWFJm5YrKntlkBrb3+Qi9eJUiB1AD5hTM+GBB+mBXoG/UpSpluLMNCCRH0v8wRhnTWvXVkpMzJqyF40F/9ViPPxX+WA6dJ61QKAuZjACqiDttCj+nBzezdZawp1KZmxMECxE2YgjeJg3tgSlGP1NHK3wV8MijKtWqBTsZp5XaSNDBzAC/fSwM4aqeH6fdIeLq/mOV0KxEASAXmCQIMRhpzr2bpLw7PTpqGpiRldzIF3JL2MeFGmMUCLX+n7YljyY866oOx31Q0xtR5k+b4ym2RixVfQZhl0EW2GGHNGJCPWIdWU9VNmIgMemSSQZ7EHW+EKVVPS7vlmdJv3gkDTfEvxEDIrMqmLTEibegvt/GGeJWmFZGNOHpcPJXpVVQ5GNMuc35bAkZtOprbm9sD8VmdjlDVQouTkQgDfWDE6ADTSIijh+NqUj0sVMaMiEazowI1vMYtq8yZiKpZ/eKZlUpBZEZbxI72jCvG7tfPn4hWQIXkNY01qMhyHS/Vq0ysaiOwFxscEn2UqkCFZra/DHiC33wubn1dmz1KjuVFjKrA3uFmYJEi8HBFL2pJAze8nvmzT5lgD8oxHJDPflqh4zhWzQ80r1BlfhUQe6aSXyg5Ygx7w/CQSJubYz/G80p53B4Wkc7B/wDHVWRIGcBokTBMWu2mA+J5nFNUlpBINyoi2oQAE/8AqBIte+BDxIIBUgDsHHy0Ab5nximLwyhGn/lP9bJTyXv5/A2PEKXpNSovkQAZavFrRFidh1EEESwIzRgXj6HvajMiEVTCilQBYERchjOYmdbab64WDi2737ip/IBHrg/guNQtkqEIG/8A3BXlNY6UcBhMaqSJm+NKj0rRNuwavQqcP8VN6bTBLMGvF1+GARMxr6Y5OT13gikzDcoM5BPcJoddYFtcWcVw9HVOIDj/AM0qIT2gFSIA8j0wtqMBYEGBAIH830wU74/gD0Xc0ppTOUVlqX+ErUUgjch1jxZjgAVI3j7YtSFIIC/NQR8wQQfmMW8RxRqRnay6ZUURpbpAEYcWwUH1x9LGMMDXorSdEolnYqVqu0MgEEqFUZTN7zvpbATLPbHHWWcLxlRPgqOk65HZZ7TlInEaksczNmJ1YmSfUm5xDL/f6cSptl0P6eh1x1A6ixaQ+mGfKkpdRrSRFgrANPiQQfQxodcK1M+nrhvw3OMihRw/DGN3pZmPqWb/AHwslaoZMGRx8vOCeHfuR9MU8Txpc/AiTqKaBRYyNL/8DH2k/e+FaDYz4cxeT52/TBnvfP8AfnOFlCrixa4wjQ1haFhqQe1x/wDUYkW7SvfT564DNT64nRqsIlpjWRf6j+NsAJcKhE3J+g/TEGY/2P8AbF/4umIzUql984y21kBC0T6xgN+LWelRB0uTbzMR8/OO2cV8RTJ0MfLAlTgyfz/YftgmowGob/5H/wC36YgKg2JH3+zThkCgdOXjucRbg1G/9+WCXfW+ITO49CQP1wbZ1IjXallC+7YEfn95mJ3iCuUD0E73wETH/GL8wzZc49Zn59Mn6YnxQVcpDh8uxRhN7m4uNpscFaFYTyrnCUhehTqEHMHlldSI0ZTpbSN8Dcw5xWqOXNRhJkANlAjQCIFvTFHF8SjA5aKUzOqtU09Hcj6AegwGamAsUW+pr9dndbXDDeI55WZSjOWU66H7/wAYBqV52A9Af3viLPipjikYRjwqEcmwg8R/YGCqXNqi5YqOMnwgMwCnxBt2thZnx8NTDdJ3UNk4pWn3jsNTIXOSTqTnqLc9/wCgxFYIXp58uh61TMPKq5aNv3xnhVv/AD/tOGvDJw6oap4pTUUErTFGr1MBYZ2AAvF8JKNDRkdT4ogFQSoNyASAfWNcVM39nAI4gYkaw3OG6Tuob8LzFkfMRTq2gB06R5hYvte2K+I4ou7O2SWMkKigD0Ef747HYXpV2Gz5kaJCtHcIY+1v+cCsxO/r/NtsdjsCErs6SoqVZIBMDcxP6SftiDqAbMDfz9YIx2OxUQ+llG8+gP7jE1W2bKxH/pN4uRa2mOx2Fk+lBiuphA4+2UUqYOs5OoH/ANzGfQyPGKQZifsP4EY7HYNJAssp2MhVY7BhI+xE/PFn4piQqUqUm1qYYk+LfzjsdhX6hTfBHiODqgZ3p1ApPxFGVfEWA+QxSRGtjAP109MdjsJjn1I5qiYOCaTgETJG8RMeJt9cdjsOzkHcUqKR7ti4iTKZSPFiQcUive+Yeik2+WOx2Jjlwa9jPyxItO8emv747HYAThR3BY/+43HoMcEC/DadcdjsccSA84rqORBUA+sx+hx2OxxwVxPHK+Ue6o0u5pqxM+Oof798fa3AcPIjixpvRq69iQDfHY7AUa4ObsUPTUSJB8jQ+kgHA7gbR+n7Y7HYohSpoxUxvGOx2HQrKycfGx2OwwpGRimp4+847HYZCkJ9f4/vpi9uEcIKhACHQllveNJn7Y7HYWcmnGu7GjFNP2HfsfWoU2d6+XMAPdhtL6m9saytwHD1j7w0VcnUgH//ACcdjseR/wAlB439rGTt65PR8G1JODS0f//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p:nvSpPr>
        <p:spPr>
          <a:xfrm>
            <a:off x="1338450" y="338753"/>
            <a:ext cx="6406177" cy="923330"/>
          </a:xfrm>
          <a:prstGeom prst="rect">
            <a:avLst/>
          </a:prstGeom>
          <a:noFill/>
        </p:spPr>
        <p:txBody>
          <a:bodyPr wrap="none" lIns="91440" tIns="45720" rIns="91440" bIns="45720">
            <a:spAutoFit/>
          </a:bodyPr>
          <a:lstStyle/>
          <a:p>
            <a:pPr algn="ctr"/>
            <a:r>
              <a:rPr lang="en-US" sz="5400" b="1" cap="none" spc="0" dirty="0" smtClean="0">
                <a:ln w="1905"/>
                <a:solidFill>
                  <a:schemeClr val="tx2">
                    <a:lumMod val="50000"/>
                  </a:schemeClr>
                </a:solidFill>
                <a:effectLst>
                  <a:innerShdw blurRad="69850" dist="43180" dir="5400000">
                    <a:srgbClr val="000000">
                      <a:alpha val="65000"/>
                    </a:srgbClr>
                  </a:innerShdw>
                </a:effectLst>
              </a:rPr>
              <a:t>Future Opportunities </a:t>
            </a:r>
            <a:endParaRPr lang="en-US" sz="5400" b="1" cap="none" spc="0" dirty="0">
              <a:ln w="1905"/>
              <a:solidFill>
                <a:schemeClr val="tx2">
                  <a:lumMod val="50000"/>
                </a:schemeClr>
              </a:solidFill>
              <a:effectLst>
                <a:innerShdw blurRad="69850" dist="43180" dir="5400000">
                  <a:srgbClr val="000000">
                    <a:alpha val="65000"/>
                  </a:srgbClr>
                </a:innerShdw>
              </a:effectLst>
            </a:endParaRPr>
          </a:p>
        </p:txBody>
      </p:sp>
      <p:sp>
        <p:nvSpPr>
          <p:cNvPr id="11" name="AutoShape 6" descr="Image result for fall incidents among elderly graph"/>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8" descr="data:image/jpeg;base64,/9j/4AAQSkZJRgABAQAAAQABAAD/2wCEAAkGBw4QEBUSEBAUFBMUFBUYEBcUEhQWHBUWFRgWFxgUGBobHCkhGR4mHRQXITEhJSksLi8uFyAzRDMwNygtLisBCgoKDg0OGxAQGy4mHyQsLCwsKy4uLC0tNzQsNCwsLDcsLDIyLCw0LDcsLCwsLzQsLCwsMiwsLy8sLCwsNCw3LP/AABEIAIUBYAMBIgACEQEDEQH/xAAcAAEAAQUBAQAAAAAAAAAAAAAABgECAwQFBwj/xABFEAACAQIDBQQFBwsEAQUAAAABAgMAEQQSIQUGEyIxFEFRYSMycZPRB0JSU4GRoRYzQ0RUYnKCscHhJJKi0hUXNGOj8P/EABoBAQACAwEAAAAAAAAAAAAAAAADBAECBQb/xAArEQACAQMBBwQCAwEAAAAAAAAAAQIDBBESEyExQVGBkSIyYfAFcSOh0TP/2gAMAwEAAhEDEQA/APUMZiVjzNJIEUE3ZmCga95JsKw4PaEUwJhnSQA2JjkVwD1sSpNjXJ+UPDvJgMQkaszG2UIpZjzjoADeuXvvjNowqEwxmdhFLIsqxNIWkVkywlYlCi4JN289CaAmWZvE/fVnHGbLn5rXy5tct7ZrdbX0vUFSTEwviikc4M+NQ5jHOwSF4YRxQEF3swK2BBFtbAVs7nnFyYiKXFRyBzs9UkZ4yl5Ene4bSwNiD530oCZ5j4n76Zj4n76882vtbavEn4Uc6DhYsIiwSvleMoIHDkFWLjMQFFh0NzW62J2gk5jY4g4cTRZ5BGzOEeBiQpVbleIqgkAkXt7AJpFOHGZHzKehVrg/aKuzHxP31CNnR4uHYuGWJZkmDQKwEZzqrSgPdStxyk30061jmxm0VaRGOJEKPjFR0iZnZlSJsONEOZbtIA1rEqAT4gTvMfE/fWKHGI5YJKrFDZwrhsrfRax0PkahGExO1s2aXjBu14aNkVDkEUkaCVhZegZic17AjrXOWXaOF2fFHBFiBJkxMpbhTOTIJQREVA5S4Ja7eehvQHp2ZvE/fVnHGbLn5rXy5tbXte3W1++oLA+JgGLZY5+JNjYSDkmISKWPDq04Ci7ZSGBUEGy20rPuccXJiVmxUcgY4Noy7xNHmMWJmtmB9UlCjWPUN360B6RssnKb/S/sK3a09l+qf4v7CtygFKUoBSlKAUpSgFKUoBSlKAUpSgFKUoBSlKAUpSgFKUoBSlKAUpSgFKUoBSlKAUpSgIhvbtU4LCz4kJnMSswXoCb2F/K51rAdvRRyR4eZx2h1uAAFDMFL2yZ2ZdFPXw610Nv7LjxcEuHkLBJQVYoQGAJ7rgju8K5k26kDYntHFlBM/HKAx5TJwjDc3TNbISLZqA1N0d5JcawV40W+Ew0/Lm9acyXXU9BkFZIt64VB4uYtmxOURxPcJhSokLAnqMw6de6tzYW7UGDYNE0hIgjg5ypukRYoTZRzc5GmnlWL8k8PmLcSW5GLHrJ0xhUyfN7sgy/jegMcm9ECTMGb0Qjw7JaNyx7Q5RGvexUm3mLG9ZjvRheNwVEryB5EypEx1iEZf7Bxk1865qbnh5JRIzJFwMNDAVZTJfDOziUnLlBuV0IPQ6V0NmbqwwYjtHGmkkzTsS5jsTOIg2ioOnBW3tPXuAwYXe2DhF5SSRx2fhxP6OKGRoy7gm4sVIJ7yrEaV0tl7aw+JZ1gYvwzZmA5b2U2v7GB865i7lYQMGV3zDi3JEL3WWVpipDxkCzO1iLEA9a6GD3fiixT4oO5d0yBTwwqpe4UBUBIHdmJtc0Bgxu9WCheSOSQhoY2kcCzHImXMbKSR6w0NjrVg3uwWYh2eOzMrF0KhWWMzFSe48MFvZbvrWxG4mGfOONOFcYgZQ0Vl7UweW147kllBFybWt0rPidzMJIWzmRg8xldcy2JbD9mKerfKU8737+6gMh3rwgAvxQxMIRDGQzdoJWJgPBmBF/Gscm+OBAvmc29cCMkx+lMHP8AR9IrL9h7qJufBmV3mmkdGwxRnaO4XCPnji5UAy5iSdMxv1rk7Q3LkSYPhub1mXjNGyiR8QZ2LoY7sq35bG9/voD0jZo5T7f7CtutTZ3qn2/2FbdAKUryz5QN7XeYQ4Z7LC4ZmU+tIpuAPJT+Psqe3t5Vp6YkFxcRoQ1SPU6Vxd09vJjsOJBYOOWZfot8D1FdqopwcJOMuKJYTU4qUeDFKUrU2FKUoBSlKAUpSgFK5OP3iwsLvG7EvFGJHVVJsrMFUX6XJYaedbmzsfHiE4kRJQmym1r2628bG49oNAbVK521tsRYYorrIxcOVEaZjaMBmNvIH21ji3iwLLm7TCFLKqsZowGZlDhRzdbMDY2NAdWlc+LbWFfEnCpKrTKjO6qwYoFKKc9jyn0i6GuhQClKUApSlAKUpQClKUApSlAKUpQEM352lLhcJJNE4Rg6DMQpADOFY82nQnrUZn3mxgcoJh2fjYhY8WViUOI44WjBYrwjd5JRcAZuEQNb1Otr7OhxKNFMuZCwJAZl1Vgw1Bv1ArauaAgMO8G0eKqSlFm4uEQQImYSxSgcbEKxGey3Y6WC5NetcPEbexWL2awMvaBLgDLicqR+glEqAJ6MC2ZS3K1yMt+hr1mtbZmAiw0KQQjLHGoWMXJsB3XOpoCMbJ2zjJsYULIAJ51khbICsKXEcqADOS1lNycpD6dNdHbeKnTayuQriMYZMLEyvdxiGZZ5oiGAzIAMxIay/RBvU+pQEH3diEGMkhwjJOjJNLMzIqGKZp2PCZ1XNY3PK1yMoPQipNsJsWYVOLVVl7wrX7z10AH2XrpUtQFtqWqulVtQFtqWq61LVkG5gPVPt/sK2q1sD6p9vwrZrAItvjtvIUwcMgWefTMb+jU3GbTvPQffXl2F2G0kkaCQDiR8S7KwyjmsG8L2Fj35h4ivTdrbiQTStMJpRKxvmLXse61gLWqLbU3L2un5iXiKLZbTEEaEfOtYWJ767NpWpU4aYyw+eepxrujVqT1SjlcsdCzYcE2y5WmMgaNQBOgVhmGfI1r96k3HjrXpkESSR5kmcrJZlYP3HUZT3CvNsF8ne05R/qcYqKbZlGaQ2HTqQNK9B3b2KMFAIRNJKASQXy6X6hQALC+tjfqaq3dWE96eZfotWlKcPS44j+ze7PzE531W1s2g8wPHzqi4W2X0knL+9638XjWxSqOpl7SjWOE0I4knMb3z6jyHgKuOH5ic76ra2bQeYHj51npTUxpRrrhbZfSScvi3rfxeNUOE0I4kmpvfPqPIeArZpTUxpRgOH5ic76ra2bQeYHcfOkeGtl53OW/Vr5r/AEvGs9KZYwjl4/Y4llMhcawPCVKBhZ2Vi2p19W1qxbE2AuGhaAyNJGWOQHMMqaAL6x8OosPIV2aVgycbbWxZJmiaGYRNEsqgmMycsqhTbnFmAGhNx5GuIfk/iD5kmGXIseSWPiLwhFDEVsHW7WgBzG41IKmppSgI5sPdg4WfiCYNGq4hYk4WVh2iZZmLvm57FbDlGh1vUjpSgFKUoBSlKAUpSgFKUoBSlKAUpSgOa41PtNW2rI41PtqlqyCy1LVfalqAstS1X2pagLLVHt5MbJnWGMkFrXt1JY2Av/8AutSS1RXebkxMUnkp+1Gv8KrXTap7iKs2onS2VsQQNnLlmtY6aa/jXVtV9LVNCEYLETeMVFYRZalqvtS1bmxkXEJFE8kjBUS5YnuAFQbG/KVC2iRSr4G6i/n1rmfKFvGZG7LE3o1N5SPnOPm+wf19lQvDqpdQ5IUkZiLXA7yLm1dmzsIuGuouJxLz8hJT0Uu5KsZvtM3qPKv8wrkS7zbQJ0xUo/mroPuugWZhK3o7FOUHNdFfuPN61rpcd/TWtPbewxBLFGjluJpcgaHOU6gkd17dRexANXIK34Jf13KdR3Pub/vsaT7wbUPTGyj+Y1gbbe1+7aEo/mNSA7tQAZzM+TimH82L8UPlJ62yag+NaO19irAhIkLPG6pKCthd0zjKb3IHTWtNlbTeMG+0uqazknW4W+OIxK8DEcNsSvqNcoJVHXSxs4Hh11OlTctLc8q2ty8xuW8CLaDzr57wmIeJ1kjOV0IZT4EV7puvttMbh1lWwbpKv0XHUew9R7a519aKjiUFuOjYXjrZjN+o31abluqa/nOc6fw8uv4VQvPY8iZs2gztbL4k5evlWzSudn4Olj5MBaW7WVbW5OY3LeBFtB561RWm5bqn/wAnOdP4eXX8K2KUyMfJrF58p5EzZtBna2Xxvl6+VZFMmY3C5LCxDG9++4tp99ZaUyMEPZ5u3TnDRzBgmQcVcSsUruyM8odkMdkUWUA6ksOmtcbZUO0IzhZHTEPcsmIRhLe/EkaNmYA6coPqgC4u1mtXpNKwZMR4hcgheHl63ObN4Wta1u+9QuLBYuPaDiFZUibEEZspYcNcLE4VWkDKitKCCR3lh1qc0oDzhtsbZGHLEYjiMVBC4RgYZBHKzpY4c8SIsEUFQdbelsavmx+0kMjIcWOLNG7k4Vn4UTYUMBEBAx/OjIwIYrl1AJLV6JSgIRs6faD46AYkzXQyCQJh3SArwFtLxMpuzOW5C+nS1xc0lxG1FxEoQyiNHkdf9OhEnpYQqFsmq5Ge2Wx5QbmxvOKUBEN4Fk7eCVkMXZwFy4bEygyZ20DRHLE2q6sDpWLcJcQqIWjxChcFhhOJ1kUviwvpColsb9zMNCSNTY1NKUB51hdrbYlBUDFR6M93wq5h6BnWEloFRrSKF5V1vYE3Brf2Pi8fNj4mxCzoFXEZ4+A6QopEJiYSZbOzDNoXNjcWFjU2pQHn+Cl2pCuUtiDG7SM7dnDvAva3X0YyEueGwIDBjYAgEaHXxO39pxqplbELnMIzLg7cNWnjTmVojmmdHuApaxuCgsL+kVa6BtCAdQdRfUag0B56ZtpyBmlbFIithWR48MBI0YxE4LFOExLGMRsyBbi/QA2rJHtLaMs7K8eKWITwMl4HBQceRHUMsSh1CmNvn6XOYgGvQKUB5qu0troqrEcTnSB2dZMFdHkLMERCsIsQoLG79SgANzWXG4zajKqM+JMbZTE0eDcPIwnQGOc8EGNQmobLHcMdeWvRaUBz53ChmY2Cglj4Aak1oQbYw74XtefLBkLlnBWyLe7EHUdOnWuoev21H5N2s2FGEM7cIROjjInOWYMrknUZbEZQbHMb91Ab6bTh4CzuwijYA3lITLm6BrmwPlesA3gwRtkxEUhLKtkmiJu17fO/dbQamxsKxx7uqIBCZP1hZyVQKMyyiXIqXsq3FuprWTdGMMp4raFTbKNcs8k9uvjIR9lAbGD3lwsuXKxXNwsucol+LGZVtmbU5VJIFzoaz/lBgMobtcGViQp40dmIykgG+p5l/wBw8a5CbkR8LhNO7IUjRuRQSI4nhve+l1fw6ir5NzVfiGTEFnlikiYiNVAV4o4gQt9CBGD5k+QFASSRlUEsQAOpJsB7aim3phipY0g58t7kA25iO/wFutSqfDq6FHF1IsdSL/aKiu04TgZkaFiFe91Jv6pFx7LEVVus6d/t59SCvnHxzJYq2AHgKraqjXXxqtqtE5bauPvRiMUkBGFiZ5X5QVHqA9W9vhXbtWtiMTk7r1JT3STxk0qb4tZwePfkntI69lkPj0+NZIN1tqIwZcI9wbi6oR9oOhr1B94eH+jv9v8AitGffcL+gP8Av/xXXV5cS4QX3ucZ2VtHjN/exDuw7dsR2dhfpaKIZQVEZCacgygLy20pNs/bThs+FYlhYEJGuUl1kZwFtzEqOapDP8pQX9WPvB8K1W+VUD9UPvB8KzquOOyj97jTbcNrL72OScJt69+A3s4UVs2YtnAtYPck5uta2M2LtqVAkmHkIFj6qAsQMoLEasQNLm9dtvlbA/VD7wfCsTfLAo/Uz70fCtNvXjv2cfvc22FCW7aS+9iOfkjtP9kk/D41INzMDtTA4gMcLLwn5ZhYdO5hr1H9L1RvllUfqR96PhWP/wBakB1wTW77Sjp91R1b2rKLjKKw/vUkpWNGMlKEnlfeh63So5uxvvs7aGkEwEltYn5XHsB9YeYvUhzjxGnXXpXKOsXUqmYeIqmceI16a0BdSrc48Rp116VXMOl6ArSuPtLeGLDSiOaORFKu3FPCyBI0zu5s+ZVUaXKjWw1uL4k3qwxaJMsgaZA8YKC5ubKpF7hjYnytqQdKA7tKVw/ynhWUxzI8GVgpaZ8Oq5mUuqi0pLEqrEAA9De1Adylc87cwYzf6mHk/OekXl1I1101Uj7DWOLeHBs0q8dBwSgkJZQBxAGWxvrfMPvoDqUrlSbxYMPCizI7TsoiCMrXDK7h9D6pEba1WTeDBqzLJiIkKuU5pYxdgqsVtmuCA63BAOo7iDQHUpXLx+20inTDiOSSSRC4CGIAKrKpJLuve40FzWPY+8UOJYKqSIWRni4iqOIiPkdlKsejEAg2PMNNaA7FK5su38CgJfFQqA2UlpUFmszZTc9bKxt4KfCqttzC8aOASq0klyqqysQAmfM1jcAjofMUB0aVz5NuYJSwbEwgo2WS8qcra8ra6HQ6eVY13gwlmLTIiq5TM7KoYhVa6knUWYG9AdSlaEm28GpYNiYgUIDgyKCpYkAEX0uVI+w1WTbOEUsrYiIFBeQGRQVAIBLa6asB9ooDepWpsvaMWJj4sRuhZ1B8cjFCR4gldD4Vt0BqsNaparyKWoCy1LVfalqAstS1X2pagLLVFN7ufEQxjrYf82t/apdaohvUDHiopSLryH7Ua5H9Pvqtd/8APuiGv7CWBbaCrZHVQWYgKASxOgAGpJqzC42GUDhurX1sDr9o7q8/+UfeW5OEhbQf+4Yd5+r+P3VftqLrzUY+TW4uI0aet9jg72bzy4qcmJ2SJNIwpK3He5t3n+lq4Zxs31r/AO9vjWCleohShCKilwPL1K05ycm+JlOJk+m3+41TO51uxA66msddbA4teyyQFrF5Yigy+0Mb27tNCf71mW5bkYh6nhs53CkIzZWKk2BsbX8L+NDhpLkGNrqLsMp5R4nTSu6JY4sO8IxiluKAAVm5ER7h0AQrcsS3XoPE2rqDbuGBUmfVOGZcqzETBI3UxKWXMbkr+ct6x10FQutJcI58k8aEHxljwQxIWYEhSQurELew8T4Vd2OS4HDa5FwMh1HiNOnnUk2XioMKuR5/VYSOoR/Sq8BHB0BFwzWOYgdTW8duYazL2o5mlEivkl5Ezxkw+re5CnQDLoNdaxKtLO6OV3/wzGhDG+WH2IPlHgPupkHgPuFbGPlV5ZHUWVnZlHgCSRWCrC4cCq20+Ij5WDLowN1I0II7wa9i3H23BjoWSVE44txxlHpLHSS3f5+deO1t7L2hLhplmiazobjzHep8iNKr3Vsq0MLc+RZtbp0Z5e9cz6B7NHfNkXNly3sL5fo+yrRg4gFAjWym6DKOU+I8K093dtRY2BZY9O5170YdQf7eVdOvNSUovS+KPTxcZLUuDMDYOIhgY1s5u/KOY3vc+OtXDDoGzBRmAyg2F7eF/CstK1yzbCOPtTd+PEtMZHPpYOCBYciklmIv1zHLcHTkFc19y0ZADMQwleUFI1UK0jXbKoOgtoBfQ3Ot6lVKwZMPZkzByoLqCFY9QD11rlYrd1JMQJzIQRPFMFsLXiikiC/aJSfsrt0oCILuLGqZFmtZtCIUzMl5CY5WFjILyA62F41Njre5NyVESR8fMI+zsmaIH0mHjEKswuAVKDVfE3BFrVLaUBF8FuckMkTJKFSOWOVkWFFDSpC8JIy2CKQ5YqB1+0G/aG6Ec0kzmVhx1mBGUHLxooYTb2CEH+Y1JaUBx8bsQviY8Qkiho4mjs8WcEMyOWHMCrcg18zWHYW7Ywzq7TNJw45I4RlChVlkEjk6nMxKoL9wXpqb96lARDCbjqkvEbEu5zKxzIt2KJiUBZr3YkYprn90WAra2NukMK8RWcskNiqmNbl+AuHJLDust7W6nrawElpQEax26Mcg/OcwxE0wLxK63mUqylTobA6Hy8LitebcWAtcMuUZ1WNoI3RY5EhRkCHQfmFtpYAkWIqW0oCIPuQM8rjEayKyqWju0d5DIrK4cEMmYhSLAADTxqu40QJYSjMJTLE5gjLrI0qzMWe12BZbWGXQ+IBEupQGjsfAdniyF85LyOzZct2kdnNh3C7Gt6lKAwkUtV5FUtQFtqWq61LUBbalqutS1AW2rDi8JHKuWRQy+B/qD3VsWrU2pj4sNC00psqC58Se5R5mmnV6cZyYk0ll8DUwmwIIWLRl1JUrfMDa/eLjrUcxO5GzQdeOxOpPFHX25da50nymk/q3/wBn+K1JflALfq//AD/xXSt7K4o7oLH6aOXVurSSxufY6Em6uyx8yf3q/wDWtWTYOyl/R4j3q/8AWudLvpm/Q/8AL/Faku8+b9F/y/xV2NKvzb8lSVa35JeDpybN2Sv6LE+9T/rWtJFsdf0GJ96n/WuVLtrN8z8a1Jcdm+b+NTxoz5t+SvKvDkl4R13n2MP1fFe+T4VjOM2L+z4r3yfCuFI16xFKkdH5flkar/C8I75x+xf2bF++j+FWHaWxf2bF++j+FcEw+dWHC+dRujPk35JY14c0vB3ztbYn7Li/fR/CrDtnYn7Li/fR/CuAcF+9+FWHZ3734VFKlX5N+SWNahzS8EgO3NifsuM99H8Kt/KDYf7JjPfR/Co8dl/v/hVh2OPp/hULpXXJvyTRrWnNLwe2/J4dkveTZ+IkJItLFI4DD+JCL6dzDTzqcV8uYbZrxOJIp2R11VkupHsINetbg754mUjDYqRXlItBKy5c5HzZMul7dCAL28etKtaXDzOSz4LtG8tt0IPHxhnpNKwDjXHqWtz+tfN5eVIuLpnydTmy5ultLX771SwXsmelRLF7PmGJxmJEWdkVDhgY1LMyw/ona+Xm8jrXCkTacoLSpOxAIVuEULImKw8q3VQNeGHtoCcpFr6VgyelUqNbYO0+OBCxCDD4hwERMryq0QhjcuCQSGfpboa4sb7UDLM3HmIixCp6AQsjskJAIykEZlezFe6wvoSBP6V51HLte4mPaDKsGOjhvAgV34sbYcyJlGW6C4Jy+rYkEkG7HNtV0KPJiHjdHyFMIqM0geICKXluqWzkMFTv10FwPQ6VFtvR444uPgNIkbRorukULZL4iLPZnQkXjzXBuNL2uK5OG2htATRlnd5Ehg7YohhLheOykkKmYFk5io9oAoCf0qB4f/y80TNK8wsuHKxmCDmJnfiZgYyfzYTQWt1661jXF7aEbSPJNnVlzQJg1uTeW8UUmRhlIy87AjReYFjQHoFKoKrQClKUApSlAKUpQFLUtVaUBS1LVWlAUtS1VpQFp06145v9vN2ybhxN6CM8tvnt3v7O4f5qWfKPtyZU7Lh0cs49Myqxsp+YCB1Pf5e2vMOwT/Uye7b4V2fx1sl/LPscX8lcyf8AFDua1K2OwT/Uye7b4U7BP9TJ7tvhXX1LqcbRLoa9K2OwT/Uye7b4U7BP9TJ7tvhTUuo0S6GvW7gMPC6SmRmUohKEZbFvmqQdTc2GnTU1i7BP9TJ7tvhWaKDFKrKsUgDgBxwibgG46jTUd1Yk01uZtCLT3o6Wzt2HmgSYNZWE5PkYxaMfzPcfYauk3dRUYmQ3VZTpqPRxRyDqoOvE8O6tSDE7RQKqCUKmXKBEbDIzOumXXmdjr41d2vaNiMshBvcGAG4KCMj1ehUAW8h3ioGqmfcsFlbLC9LyZ5t1pc5VXjvrkUs13ChC7DktYZx1sdDobVgxG7sqI78WJlRS11MhzWZ0YAZLizIQSQF6a1d/5Daeuklyb34AuPVuAcl1ByLcCwNtb1jGJx9iMj6q637OtwshYuA2S63LtexHWi2vOSMNUuUWcilbPYJ/qZPdt8Kp2Cf6mT3bfCrGpdSrol0NelbHYJ/qZPdt8Kdgn+pk923wpqXUaJdDXq5HKkFSQQQQR1BHQis3YJ/qZPdt8Kr2Cf6mT3bfCmpdRol0PZdyN4hjcOMxHGjsJR4+DjyP9b1I68J3dxOLweIWZIZbDR1yNzoeqnT7faBXuGDxKyxrIt8rAEXBB17iD0NedvrdUp5jwZ6WxuHVhiXuRmpSlUS8KUpQClKUAqgUAkgC56+dVpQClKUApSlAKUpQClKUApSlAKUpQClKUApSlAUtS1KUAtS1KUAtS1KUAtS1VpQFLUtVaUBS1LVWlAUtS1VpQFLUtVaUBS1LVWlAUtVaUoBSlKAUpSgFKUoBSlKAUpSgFKUoBSlKAUpSgFKUoD//2Q=="/>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46" name="Picture 2" descr="http://previews.123rf.com/images/melpomen/melpomen1207/melpomen120700020/14396894-Happy-senior-woman-holding-hands-with-caretaker-Stock-Photo-elderly-people-ol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17450" y="3962400"/>
            <a:ext cx="4106053" cy="273526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2" name="Diagram 1"/>
          <p:cNvGraphicFramePr/>
          <p:nvPr>
            <p:extLst>
              <p:ext uri="{D42A27DB-BD31-4B8C-83A1-F6EECF244321}">
                <p14:modId xmlns:p14="http://schemas.microsoft.com/office/powerpoint/2010/main" val="103829693"/>
              </p:ext>
            </p:extLst>
          </p:nvPr>
        </p:nvGraphicFramePr>
        <p:xfrm>
          <a:off x="1" y="1396999"/>
          <a:ext cx="9023502" cy="530066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8803049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http://www.vectorbg.net/wp-content/uploads/2012/03/blue-wave-background.jpg"/>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7122" y="0"/>
            <a:ext cx="9171122"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Image result for nature backgroun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QTEhUUExQWFhUXGSAbGBgYGBscHRscGxsbGxkcHyEYISggHh8lIBseIjEhJikrLi4uHCAzODMsNygtLisBCgoKDg0OGxAQGywkICYxLywsLC80NCwsLC8sLDQsLDQ0LCwsLCwsLDQsLCwsLCw0LCwsLCwsLCwsLCwsLCwsLP/AABEIAKgBLAMBIgACEQEDEQH/xAAbAAACAwEBAQAAAAAAAAAAAAAEBQIDBgAHAf/EAD4QAAIBAgQFAQYGAQMDBAIDAAECEQMhABIxQQQFIlFhcQYTMoGRoRRCscHR8CMz4fEHUmJygpLSJEMVosL/xAAaAQADAQEBAQAAAAAAAAAAAAABAgMEAAUG/8QAMBEAAgICAQIFAQgCAwEAAAAAAAECEQMhMRJBBCJRYfAyEyNxgZGhseHB0QUzQhT/2gAMAwEAAhEDEQA/APIuHEvlYkAj001+l8W+4YqWFNoUXbMIMtG/kxA8YGQ9UgiRcfLa+CSwIKsSGPlt7xAMAYzy0aFspDWMiI1t8v76YraCf5nDLguF96yjM41BkK8EWMAkEwGFrntOyQtM+uGjsEtFhot6g9sTBEX1/s4pDnvg7hKYZG1zzYyI0No1kmL9vXBelsWKt6LeWZSwn9JgwY+8Yt9pSM1M2uD+ojABkeDtG/fT+iMdx3Eu+RXiUEeT5Pf13xPo+8UinXUHE1Ps/wAOavCsIJCggGRAMnKTeYmbxtjOc14pqj5Z6U6VjcAmD5MYd8koNToe/RhORsynQBZDRtOW8H/lBwFKWJIEAE+BAnEcSqc5fPcpkk3GMRj7Pcrz1GLKSFAiI+IiR9BJ+XyxpqPBPJyo5g6GASoA0O8Cbf8AGIez9NKNEZqdmkuWEDMDIKnuMqwfGHfC8UsFwTkdTJp5s3TEiy2YwCRYm4i1sHiM8nN618/s2YcajD3EVE6HIZ1Bg5fhkmTIFwRBN8s9sDc0rZCyAAlmUKSxhXDKWXcAQZkRAPmCPxZq0qSVErMBVZjlACgNY6ISAbzBA8CxxV7Pkfi6T1C9TexhswBCgHYghWzSIjW2Lwx1c+Uv8Ep5W10j3heXmWTKrmC5LlQSGhWAUnpALTE2DpN7YziZmqaAgeJ32PbzpjX+13GZikoFqqCsWcCmVUNosFR0i5YSxjSyr2c4IOt3/wAhIhCJkTufqY0Jy6zGDCbUXKar2Eat0mXLUILUw4ZZswmDfaPIHaPXBvuHsQoKhSLTILyRpBEtt++COZ0qCszUlCK5KKRJ/wBMdbAMQmYsGGukEajAysGDVGgIxEBtDaQANriQQdotAJxyd+ZKka4S1T5ICqVKZQ06zmOmmbWwY21A9YOKuYcz98x92p6lRakdS2KiTqItv3OmuGHC8PQnrDSWs4eRbYwL2K/ICBAjCmpSZKs0nZjmNh8UAypOWwDXtM2PfDQUG77izbIcHwXu3/yrvBuDEHbs1pBsbg4tqqKRVc02JBdbkC+U6xYyBe2IUuZVHkZRMH4VUHSO14m3rbC+twzVagWSzselJPTYkXa0RPynvilNy87pAtRXlQXU5llPTJN9Ldo+Xi2GXsdzLNVyEtnYkhcxg6lvSB8/PYbgvZtjBqOIOuUMTIF4BAkREG+ptbDzlXLvduU4f3Kk/nZizZQd0i2YXMECWixjGbPPD0OK59R4/aNpsb06Y92pZs0Dq6bEX+KTGs948RjqHENSViOnMfhVRBJMgtLagJHVHYbA0iqKAYlWqR8KiwtmaSCY1EWBP1GEA5x+IqKPfkLUGVaSsSwkqpztDBVJa9wYiAN8mLFKdtcFZzUdMMXmb8O1SrUmu+YpQpoHE01I6TAgEq0gkSfd+gw9/F+8LZSRlaIEEwIP5o+GdL62O5yTcsqMazI7ZqbUnUqQzNnyIalyBlAVsp2AnDbh+WVawValdfeqIViSGqUyCU6UMABxEyZvpAm2aGN1bV9/09PT97b/ACnCTXYQf9XMn/4rJcH3lwxYapa5NxcWt9MZrk/MaNGmSFPvSt2m+vwjssRfUmdonS/9UeBalS4cVCc2d/NgANRC7DQCd8edg3x6/gscZ+FjF8b/AJZgzZHDM5L5o2PIOcZ6rFiAqRkXKLzK3G9jPb6DGh4XnlSmhSnq8ksSQROwggRGg9SLsYyfstbNoDIIMXttfYyL+muGvMlptANRiC85hACgWmBqdoAGpxHLFLK1HXY0425Y05b7n1+Jp1KudmzXOZEDEg7RYyT6/PAvFlsxAFQNF1AYkAqQZ9QT/tgk5c000YdUKCdCdPhXU3PcQMWVOIMs5MTMmBIVZgAaBpMfTTCqovQztrZluH5dVYwqGSe2l4k+O+Nly32WoqUYkuVaSxkK0dl8ev10wJyWjB0YZgCBq0k6W07zcm42w4qcQMoUfBeI3JJLE+ZJvrifivEZJPpi6/AbB4eC2yvjuHKAvTCkEmA1omZuZsD4NsKX4KpJNOqqK18rCYsBa2lraHDHia6GmwCyEPTJJEi1yxmfOLGziLA28YhCcor/AGaHFSPNwZMW/wCJFo3wVUZSpmfeGI0AgengR3nzgehGYTa4M6wPnrrg16yEEj3jZYy2DKskSX1JOt4G2PflyeHHgoTMMpGYSxAeWAM2/wBzgBhcgaTbDSjUzdBBgSbECTck6dtv/V3wHxNL3bkQdiJ7f39MGL3QJR7gwF74N4OM0DdSL3vGo82+WBonB3KnFN5LFVIIMbg7HwY0wZ8AhyfCSOkjt+vnbAvGtLk9419AP2xdSrFiBAgm3i+npj5zDh8raW7+b/Px8jhY6expO0aN+ISny1Iem1SqGXJMsozkEwLLaNSSSBFrEP2bow4JBIJgAZTJ1uGIBFtJExGABxuajTpRZGZjFrHS+mrNqLY0vsty1qoXKwUzaQTJIsRsIib2uMZctY8cr7tl4eaS9kHq6MQoQ5SwlRGWNSoBmRImAYv9SOCdQDOZFSSuRB/jIUiSACYEA+JYz2O4H2dlglYKFmwFQZtJ3gD4rESpJg+c6atfhxUUx0sVVlAgnXMDrBBVhH/jbUYwuCmqXyzV19Ig452djWZqcuQWyEambRqN/wCcF8r4lqVRHpyWnKoyhgWaRlykGZ/t8dxlEA9YyqRZoaNp2GL+Xl6dWm0MrFgUkXMiBEwLg/fG1yXQZkvMXrxAqfiGqDNVqK8sY1IspzSQFgkReQvrgrlvGIvB0qQs+c52grkBqHKWb80rIEXFo+EyTzziKbJSygSRlmPzM1MSSfyiTE/vjP8ABV1CVkCqalRsqm0gGx21mDtvrOJR88b9/wCNDvysfct4mkanvK4psqqqIiqIUAyZXRYnICZNrTiNPmtI1Q1NaagtKsyEhdIGUMREzJPiIjCfiJpqt0IK5Sqkmcsk5j5JI6TqcC0Kczf4dT+g73jA+xi/Nft7DKbWjTvxJzALVX3aGzRljpJAAsSl8s6dWxwHzQ+8fNTADMoMKBqdpMSSddfBN4W/i2nNm2+FhptYDsDb52wW/MARamEMQGsJB1AB9d7/AFxP7NxdofqTVM6pwrBrkq30AiB6RobfbFdKoqMGLQQZkXYkH0gTfquRAOKnqgqFjTQg3ubzGto/pwDUXbU+s/K+KxhemCUq4NJy7mb1XK5qVJSyyzkEwbBeoy5iFAgjexvh2af4dxTUEQn57ogVei5NyN4zR2WTjC8vRvfUyMqnPlDPBUEdQJG8RpafrjR8HzFuJrLSq0WcBhvABGWGYo0uIUnKAD063MZs+Cnr6a2vnPz82hlvnk0fNeJhAWkZl68wIGViGY5kGQMJlQYBuJJtjOrWpU6StTqioSy/4CEzQoDGYCkAQZZpBgR2K3mLVKVZuHCPCMAKd3kGJIAgnNIYD8pI3Ehl7PKo4YP7oNlk1W1ZgJAUwCVAJExBhbThVhWLHfNv278fL/Puj19cqNB7LPlpl2ZKrGpmbK8kwD0DNBJVSAB3mB3a0K4nN1BssS+XTVmhdvI6bW3OMNxvCS3vOFysqkFKjOwGckHLLQxJJIltRMaW2VPhKKU7U/iaagYx1GFaQTqcx7ki5mcY/EY4p9V7f6r9y2OTejNf9V67tw9NDJAdXzdMDpZCIGhm87zjzDh6RZoFzj1D275PT/BPXosSoydOeVAZx1ATvnAg6eMeecs4hUJlZJGs6X2Fu2Pa/wCPlXh/Lv8AY8/xMU82zW8Bwp92BDB2UZyIK7hVUC4Im89+2B8r0zAVXXZhcAg+CYi4nf7kunx9NaSN7vNUCwWYlgTluMswwkgX76ExgKm4qN/kn3jXyoAIywBaIiNBOo10xnXU221o1WqSTCKVTKygDNuRPxEi8ADwPPbBPE8NBT3soHOXJTYWBA+IyIW94832M+QN7sVa2QqrdIc7aSLnS1yBe3zX8f7w56qZjFhABm8sRuL+O+J85KWvf3/wU/8ANmj4D3NNQuQEjQCCTcgXMG3++F1Th2UtkJy9mIkGbDqMkCZ+gnHzktZxTOaTFxmVMxnckeg+vri+hUWrEjLuFm5Hf9MZ6cJS7+vcsqlFdhcKdjlEakj/ALpN9L6322wCvFOZPv8ALeMrKCRFtvSfnhrxCCYXLBkxMls0D1xnyi0eh8p3GdHJjTZhGhtjZhqSf+rM+VuNf7FnLUZ6igCZIkFSRlW5kLeIE+k4Z1uDDSvv1Kqmaw6VJF0nuCoGvaw0xL2Z5RUqOGSm7KDkkAmXIJVRCnqZRaYiQScB8TwdSC5Vgt7mFJhihkEyWzAiNbfPHpyVuzzYOlQN+HZSYK2UGxBF9uk7/wB1GKOOql2kgWEW01J11MTFyTEXwQkwQEJBgkkE7kDWw1gfPvgBnMkf3vh48iS4PkRhhQTMJAMg3H8fXAmWRgrgajpJUA2uCJkHX++uBPjQYc7OpcKQ3wsADuCNRbXEudJLIdygkRpFot4gzbX5m5uNZmWYEAC1ukaADQbj54jzqscyQYBSYBO8g698Ti5dSseSjWgfhqMqdtPrI/3xvOS1vcwqhtJzC0EFVI0v+0DvjLcm4aVBIJgki+8TMdgAThrRUM0ZiASYZrQPlvG+Mviqmull8Hl2Mq/PnVjTqo1QCc1SnZiG6hmWzADMTlmBmgW1G9rqSPw1GvReULNTKxcNBN/PS2vcYuGZCcv+QDryGc+v5iNWAmRNpt4HrcZQIJYKSwtILZZN7G5InWRvfEI6knFcenf/AEUltPZnjTJyySVP9MfX74ecfxQq0KbuzF16WDEkjab72k+WPpivl3A5yMtzpHa9o7+uCuWcAk11qK4YBsjBgACAZRrGQSVETv6YvKUW99iaTSAqrM65kkimqsxiPhg5u8dJ07YW8NQJrFQJOYgRa5MA3jSd484dDg//AMV3+IKxQbFZEggwelizAiwJjXTFHKeEzFiTlDOig5ekS19O0gx2nDRkknQGm2rKOL4E5XaMoGu5BFhN51i+0jA9LhAtRkcwVYgkXuLSNj4PnGh5xTRgVUMWA6rQJAloBGh1XQwdAbYUUuFgtck7A76yMJGbpplHG3oqZVFmtmP5iwg5bEBekzp/zgj2d4Q11cFGcLOhWcxAgkn8ogC3zwy4fly1KLgKrFlkZiAQbSRNolltuAO0Y+exVH/GXBgyQbsI0IFh/tp2xOeX7uTXKoZQ869AKry2c0FjB0HSbSGBBk5pB328gCvhOBFQNDXVZGabgEzAW9iD9RjanlZzdSkg7aAmbMouQCI+IYmOSrTLVaLZSFJIqQVI/NmB238QfEZ//sSXJR4tmN5nyar7oSQL5lbN0kzYbyb2tabxIBUcRcKUYywJKiZUyVIPmPse1z6bzqvXrUAvuVzHpZ1YMASwUQoBYD4iT+URqdPO+JdqFZ0qBiy1GKCWX45B7NJtsCfGNPhcsskbdXvS2QypJiwMzMZkzIMkk6QLn5D0x6D7JcZRThlpsYeRKq4kk6mATewMdheMYCgwmRGsjLIEakdV/wB7b640XsxRKVlmmHnqVTAJyyvTmuReTHZdZw/jcanjp9ti+HlUh/xlOnwtZlPDipRqgLTyXYynWSBHZoy6AbTf7T5LWdTlqPRrq0o/vS5a7dLAEgKQNb7g2thv7UufwpNNQHp/5qeqiEEsOkXJBIABEkzoDinhXXjKRZgaZKgkq3UoHUbjqaLWI30EifIjkn0Rlx2be+ONN1tcmulbRl+f80p1eAq02phOJR1ByrtTKAlj2FwBf4bGMefJYzjR875bX4dWWo1GCgaKcHMraGfiiZsYvOM7TaCDAPg6fPH0HhMcYQajxdnnZ5NyVmq4Mqfw7EAoQWKqYgh4XS8AybgCdME8wqnVsgG4BuItBiNRF9d95wt4LiKjjOFIEFZAN/8AuuBbXQXG2LTSTO8qWJX4jMgCw1gkwAP5xmlCpb+bNUZ3HRVx/HowyCbaszHLJ1ufTbW18EqRUNNllAkZmtfMsZY+t4HjAxqU91O2wAFrxET++CafGUlUZA4YtqIMACQx0nUW3vgyVKopnRe7k0M3fOVUHpEWAsdCfJjS+L6tUZTFrQSxAgfmuf2m5HqEvF8wpKykywKmYFwW1INhNza0bYX1Ock0np5AZMqSTAC9huxNyTuTiC8NKVa+dysvERjezUvxiU/zLI6ioa9yAp77j6jCDm+erUzqVAIGpIPe4Ika6fzhZyziaiMXWoc5ESSZvEb62ET2GDaVCqZKsxky2/VvrBxeGBYpXZGWZ5VVD72B46tR4esyOEGeM15DlQoi8GxIAF+r0xb7QcI1astCmzO4AAVqoeZZy8MCTUcMQcozNbKIIy4K/wCmXLq9Sm3ugHmoQKZUBS+WmZNQiBCgkrewECTfWe0vslQ4eg2fhc7tDM6/6sIDdfcp7unlABY5VU5okkCaQi3lnNvSf5cfyRlJKEYpb/c8p4xH4Z2p9QZDDZssHTLAvteCTqO2M8xLOTuSfGuNC1JVZwAi3ZYUltIgAgsCt4Daki5GEIH13840Y6t0SyXqyVUQP73wby/iSoYm4ymJ2Jtb64Dca7f3+/bBFGnohNmi8dxPrgzpqmCDaei4VVbLIv3+Ufxgj2hoELQYxBQi3ggx9GGBvw8CAw76af74N4yoXoomuW+keLd7R9MStJpopTp2H+zL9BQXOVj5FoMfWfOm+HHBcnZoaorIhZVeVymZIMa6C59Zi10Hs1TvtdgJ/wDVrf0n743fHczatwyhqYJpn3aVOq2TLmhSTBKKA0WFtm6s+RW2Vi6SFj8Wqr7oMz0iZVST/jJuINiw1gE3AGhJwt55w9L/ABsgIYqc4Opv0trGlvEDDZOXMCqtALLKlmUSutiTBvaASdexOO5pyjK6oYDmJygkZTMWAxng6kVfBHk1L4MtO2+51Ug31nt2ww9peV1EP4hJXP01FtaRlBtaWAg+vk4v5RyyalPWZC5tAe0zsYxreZ8Gr0alMLBiREQWUzbvcYErUk0deqPMEqkUKqWu6GO4IYzbsVH19MVrwyCkuVzLAtUUjS9iL3t+/fB9fg9fP7Yv4rhwIQad4vEa6fbwcUaoBnGfKZYmGsT2mCrftvi3liklhCloJINhGpNr21xPjqAVoI6CI+vfWNJxZ7O0AgzujOAII7EE3872Eb3wJPy2Fc0W8BTyh1ytBuAGnLBDbgAm5Exp9cF+wvLjCs6gLmIIaReJmBe2nqdMLuM4j3R97SzFA4JlibG2pvpbKRIt64bew3EoEamo6cxOcLfQW9R2B3xDL1fZSa70OmupI1POKtRaeYA9UBX6XnWD8YJt9Re0Yo4Sm7wHXIVAH/iSYBYMwuPvr64pp8zLZKTZw12Jb8w+ERcdXSN46lIkzgCtxHunepT4kAMZFFwdVkOJUggT1Rb4jpM489wf0fH+l+/9Fk9WaUUGP+nknvmMyQTPSSYsZMWkWvjzDnPJSOMRWLVHZDUquCBMVGZ2liYCJa5npGmmNU1Di2ys+pGaYJgXUDQgb2jQnGS9s+Xs/FUaQ/yM6qOgGSWJsAYGYAeBa51bHreFhUqWtbMmaWt7E3A0Q9dlVehWJtJkA23kAgd9ybbaz2k5Sr8P7yioDUSXBpgywvIFswAuZnY2tOEi8B7ni69Ia03gQRoJJkraNNLY0FKiahakylyetm8A5gWsSWUwthAib3w/iJOOSLT4+MGNJwa9Rzy/mLCihcrUzUxnSQBBAEwRdZtJBJtin8aKS1noqhFQ/wCm5IAEGbX6QFbpAEncXOEBApVCU/yjMCpBY3AkA2CiCZi/g3wTR42mG6c3VlLSCTmMkySRbb0B9cYPsUnaWmartGf9peHalwtPrZs9QhizSTAJFzBN5JsIMYyQF8bH2x43PQppqFqE6kxIa1+wgH5bzjIAY9vwjf2e+bf8nm+IXno1nKaZXgvee7Q/5SBUkZh0rYWm0A66k9xgfi5kNUJEnU6zsLDUx9sMuRL7zl1SmVHRVzSSBFhJMxIE99J9QJT4l0zFlDAxMEwSJggj4TrqJ20N87+t/iXX0oBzFCwjMdSeoGJuPHrgOtUIkTffecG1XYgsyrkJgk3M62BMzI+IW/TAFXhwzxmnLNwCCfrp3vi8Eu5KTfYqYAiJBM+bRr64pNMjqbNGg2m8EE7b4kGCyLHb07/XDPh+Q1nGuVWhgPX0v9cUlOMPqdISMXPhWz5yblwzZ2yhLwJBOsCZvFiL64a12MiM4ttv52x95bySlT6jciRmcjUakDt9cMMtIf6lY0ybx0iRsepgfttjz8uZSna38/M34sTjCnoe/wDTaoDwOQ2ZqjsDkDFyEI1MBAFG5IlZvMYM5p7McbXpe9rINsi0yzEaQAlNIJIb4mIM5hABUBB7GcMV4BqqS9dn6KQywy5tSWIysAjj83SywOzXlnty6PxFDI6hs2cFwXNSmQvRBUAsbG5nKPM2ipfaSXKv1X7r5+BmbXRF9/wZned+zvEUS+cKzFCwVVc51CsSbLC2pizZWMg3m2N4Slm6mIRdCxntJ+EST49MezcLzmnxVGpQo5FrAoxJQfFDIxLtKM7GoUgqWMMSSIjxV6BXMGMMpKld5W36/vjVjVJojN27LEWVJKsQF/Kd/M7Y6ixkBdzEmBraT8/0xBakaTpGwsbH69/GGfI+W1q9cUaFItUgnIQDAi582M7nfbDMVEqtIqDMTqQdba+YxbwTwyz8LSptsdY+n1wZz7l3uFpFlVHh1dQY6kjL0N1KGBBzE9RzQBEssHUtheQde98QaosnY99mOFAqVFMkqDYWB6TlPrOg9Mez8t4RaIZ6RXrJHumOVCMkLIRertLEWI1I6vG+UdLBplqg1k2ysCSdzaPNtLY9W4fm5a1lCuVzswXNF7a3GbTtHzw58mSE1OHo9foVUFKNMQ8t9nar1Ka1WdQYYJJ6RmE2N4ltZBkXM4I9ruSvQrUizZgyhQRaAhgfYjGm5hWylUWTU6gjKRAnWRMgWzT4MjCr2n5h7xqKSHKK3Upn4shEnuIN/TTFcfS8fU+RHKXUl2O5Ly/MUXUyfuDjXpykKALkbmP2HnCT2VqnOoIH9B7Y2juMpJiwxpw4YyjbI5ckk6R5VzPlR94ABdmjwJMAYt4jkk8SiNABUiVIOkkk9tN/n41QytxNPwZsOwJx3O+HDcRw4ECc8RaDe9vIwksaqx1kfBgPaXkopB1On5WP5rAiI331Ov1zvBVRTpkH8xsL31O2t7EefXHovNfZOqxY07rlIOVoJsLQxIiw+mMp7O8r9572ArEFVXNoCSTOh7REXzWGMjjSdo0RmnwzIcz4hyjCIW2aBrt+Wx28Ww39h+HyioSBlgOc2mUNlM/l2mZ0Wb40PNfZhwCigEshkKbANMiASBEEwAI/RJ7Ej3dN3Ydso3B1B6TYayNZN9cI5qWJpa2hq8yfIy4zhKa8PSamoVoOQrMn3cjKNYkSIETMXwg4ClTTic1U9JYbsSSZyA6mdJB++7OjxDUqYVCLZwma9g5AUqCDBAMHzjOV60tnXKrZ1MKNCBCsJkfEoN52mcPiTt+n9izeje8SEpIDRNR6bORlqAxpmIClSuaQt4Bv8wi9vFdOI5dxIQ0/8jISgy/C6mDtmhmEwN9Ix6hy32ZRqYD0QhAjNJzGRrotxO831NrZ7/rFyNE5QoGYmg6HNcm492x++b1GNmPC7t8GaeVPXcx7UaR47is9RSffKVNjKFEMjqEgyIN9MOanJKLyQ7VFJ/0w0BAWMAXEi9j2nvIx3FVTXqrxL5ZqpTzDYlaarpcmCsE9wcafiitJZRzOSQwBJJJvAEC5IFjvtjzfFRfXcZf12NeJ+XaE/MeVKhzUAwJ/9+QNrmzDMribSdPMHC4cMFKllZlaQQdRGpiJBB28gYur8bUpIJBOssVF9ozXE63EGwvviulX94JUiQSQC3eA122iL23OxxSKmlt37jOuwu9seEy06TA9LMNyYOSbE6g5ifAIm+MrTF8aL2lpk0UaAFzKBuboxuYvpadjabxnEuYx6fhl93swZ/rPQfZCoEpEExLqTJ02m195+WBQtIMy0uokyCxt4jMYt3P7YhSpBOGeswMUsswQQQzZVMbmWntjuWMFObKSv5YE66G9hvf7iMYckXbka4NUkMKU1DlcDLlMrvls7FTG2W9ibmJOMkeIAYkARceIOpvg3nnEI9VqorHJmy0kcHMqgDsIAGmg1BOpwoNYuYuTr3I/oxow4qRLJlbZTSWaljYmxIEXNiewxtOU0adJFQ1JUg9UGC0kwo7GCZFrTOMkiOAWAJ8x/H764c8tp1TRDuzqEkF6hCiRJ92A3VJFiTYRbS48UuqPNIPhn0y4GVCsEiMpnXWYnbaYEdsVcRSSqcwIgW6he2v3nFVOulT/AE3sQekZc0iw9Ja09iCdsEGooJArU7G/Vvvq3y+WMlOLvubOpS12J8tcjhuHTL/qEwe5FQuBbQWMzJifQqucZlq06tWmeoKTnMrUYKAzECCu35R4Ai/DiAtFUDsSBnE/CgyN02kyZBMDQ/VfzUUwymnUaoCJLFYgn41vtEfa5jGvFFqb92/X+e3YxZJLpXtXz3B61QqxH5bi4BJvP1JGowGVOv8AdsEcRprO38/fEAkKPOo+kY2LRleyOWcav/p41Va4NGt7uoi9L5c1veJmWNywJF9dLYytI30Pn5a4K4DjalF89NijaSProbHTfthcnVXl5GhSezce1vMW4mmgrKn4lHIerkpq9RIhXcKZtA2i+2mMovD3yjdZ+pB+0/Y4+8TzN36mIZp1gA6AaqB2/XviyhULDYzab2i8euuIXKtl0o3o0PJqhyIP+0kZiJEMDK/aPQ7a40NLjghApZbFZORyXJ6umD1AxF9ZiwjCblJYrTlQomJzA3AYCQBv6/XGublY92G0JXveSPGx/fGDMk+TREqqc0UJmVi+dWIIWMhldgLyVgE9QA7RhVS5i7Eg2Maidb2wx92RTyzmaIuADIIjTTSJm+uFP4NiVOU31j9u1v0wMbSVHSRpOV8eyEEEz+nn9sPl54xp5SSZ1M+mMenB1R1ZYJH/AHa20M+Z+uD0R5EEwNd4HiB8r4qsrXDJvGmNeQ80y8Ucx0U2Py0wdzTjA1WlUA+Auf8A5SRv3/bCMcGTePnMCbf3644q1NTmJ03mbabX1wJZ5VSGWFXY44Lnb0w6FHYMCAc2gixBMmbm5OkYyPs/y+vwpY5BUziCJuCJ12a59NsdxnN6kQn1I+n74TcZzGubmow79rjSB6afbC/eyVN6D0wizZ85qmqtVsyo/u8qkgglyDOmjRN/PgHGe9m+VpTU06rhS8NMqRMFQpIJgg3vb74ynENVYmSTvrE212v/AG+BPwz31G2ov/YxzwOUXFy5E6ul2kb/APBqtQmUbISCS4EglWBUT1dTEaW+VshxHLiGORSyrnmFMEgZluoIicBUaNXMFWZnSYtufSNTth3xHB13UJBM9rj+6ajDf9aqzo3PZvec/wDUtOFApBfxLoozVcwVc8dUAAyBMa9+2PO/a3214jjBDNFOD0pYEanN3+Hfv5wBx/Jq6/EhP9ttiz2e5M9SCwIA6WEbGADf1/8A640fbdUbbEWNJ6Qt9nuIZqwRpCpoAY7zHzOuNfxtKKtNUVQKtMj3hkwVI6QACCxFvyz1R2xQ/JPdOHIhigWPUg9tiNfHbDziOEJWlXRuqijBVFiZgXO1xOh7YlllCSb+WNFSi0I+aO1KiclRFqHaCCVlgRlLQIE3MjL3mcIeBVmLIDob2AAg3m9rftOmNrQ5G2bMrk53JVGJMBogHS12uNj6jFPC8MaQZSil3zCFDQWnUMczGTvtlBxlhOotR2W72ef+1NMLAUgrnMQIjUEWtbQRbCOgvWPXGp9uVy+4URpUNh3KwAdwP3+Qz/BLNRZ0MTGPWwP7pP8AExZd5DX8bRb8BWWD1oo0sCtZCJjSQpGmpHfGVp+8ojLcAQ0ZtxBBtvMGe42jGrZqxowitUWSJXQRuSO1j2sJxn+YcMVL0yQXVjnaZLEZpy3IAgLcnXcARiOKbdxfqVnFKpIV8VxVRh1sxEz1EmTpN94tPYRhjyOjmWs7qoVEJBZgASMtiPibUQBqSBInAVZR8IPqZMbGL9v2xwqCG0zGBeTpoJOny7YvNdUaRKOpWMuW8wFVWFZkRVjKsBb30jfc2j9CBxHNGY6CCIhrzexPmAPpgY0j6CYv+/jXFVRDdotb/jHRxQUm/iOllnSRdyk9cG6xBmdJnbSfUa64e8AqFP8AIrE7QCRHgyN5xn+DYq4YRuJaIuCDM2iDgv8AGA/FTpsRaSWFhbQGAN7QL4OWHUzsU+lGj9xHCoZ+JVBEgEErIIkWaDcjuJsMZ73BlhG0jbTwd76dpw4qLAAPUcuoGh8/Yf8AAxA8LFNWzDNpEem+/wCkR6Yz45dN+5eceoXV+DyoZnQGO14P6D5YBSlb7x50I9bj+nD+mhIIe3SSRbtPmLSY8YBfgypNyVIsSbibiexOuLRyepGUPQpNHabQT9Rf+cCNIEECRv8A36YavSutum9h6f36YVEnNETPzv8AvJ2w0XYslR9YWB37YM4evCkdUE6ZraQNQdP73wPR4AEwWjv4jx9sHcIEWCQwmQfB0ws5KvUaCdj3lHEFMsjcw1+3gxf9ceg8l41WUI8dMWI7W7eNfJx53SCQIcz6CNNNJ+vbDBOLykgsCf8Ax1N7HfUeuPLzR6zfFJI9CUpeI/W83wNU5jkGVUA7SbX2v/Z9MZHh+bVDCg5RsZMqbbgeI9LYO4es7QzNPqO1x66nGfoa5G6UzU8JxeaDlHmxvA84ZJxE2gDW37zN+9sY5eKWmCdgDETBa8C9p/Y4q4znZbpWZmwB73WSPrH6YaEJMWUYo3DV13Yd/wCP7/GFnF8XR9T3i/8AOMcectcS31mIHYj17RgY8zIAMg+sbY1wiokXs0yrRJjKI7kf7SPlGLHo0ArCD1a2O0/ycZQ80aYJE9mAEeL4+pzMxaWG8aXIAHSTF/1w4tDc8HT1IfcTrP1GuPh4CgQIZ9Yi0/QXwnPNIMMCD2Ig7dx88XpxqsIm8WmJ2HYT6Y4I34TgUzymukMLiDczIve2t/TDbiRmSReD62ganza1reMZ2rxoULJBEQBIOhuLGN/zSI+32rzOms6G0iDO9haItY2nEMkOspCXTyG8RzqOlhN4a1pE2v64nS5xSEwqi8k6ba+fpvhRX4+lUBViEAuTOptmi8xE+cDV+HoCSKgSbZNCPr1WPcYgsXS+6KdKfBokdTpla43mBEWESInFHMuIvlCkglRaIBkFj2vA++M7VpVBDU3lR+beBeYuLD9cB0+J4hsxCsZGseRvtisY+rFcaNm3EkOrbqjS1xElQLfQnxpqMV1uZA5QIzIrXkTJXpN9LNcfsJGTTnTqwDICTIK6NoNe4PbEafMUdiDFzc/KCNQbxEYZYqXALQP7V8IW9xPUchFvBAB8zlAnz6YS8NwxBBWOkak2M31+uG3MaoZ6dRTBUX89WYekGbYDpDKzZXyASfhzb6X0sJ+ZxuxvyJGWcfPZOrxgULmzZoYoyEgU80AQkCIGabSZHbCfiOJyswBJmIOVbxBvKmRaY73wbxlW4OaWEWiLDxGngzqbRiDuCrHUsNIGs6/8YaOt0c96sXIZ2iO+/wBf2xTXp7i3bzuDg4ZWtBMm/wB+/wDTgh6K5QFg9MXHnW59L/pivXTJ9FoH4ZS9Pq1WbmRIA7nYT2vfFdLhwe5E327b9rnF70uoKScoiSPF9vXzrixBlMyNJCreLT+8fXC9XoHp9RWaUnp+Q/X1/wB8XBdjtb6YMFKCDHkesyfpiVHIB1ZgT2AbfvI/u+Gc7AoUHFJYBSSSx1BUHaQe2LeCV36QJtFzaOnKPSYsMRShKspZiRdAiKSdTciLA9p/kfh6VTKZQlR8R/QfcYzaLWXcO5ClnmCTGxJIIP8AJPpix2DqIaD/ANoBiIkjeTiv8K2bMLzfS2sGYH91wc3I3CoxN2Aa2ipcX0vOw/jCynFd6Gipegt4SqDZh/R/f1xI8OrvOXz58AThz/8AxfSsFSGJALDLfcGLx63uLYM4TkZJJKQC0gXGVdQQWBldrxrvics0VsqsT4M3S4VWm2UCLmeq8GNZjsMGLy4iIUOpAllWNSD8TWEfTXGifhVCsmYOwAWMn5T8QWVk6yHBgXjXH3iDTpgBSQqflZSReADcAiRNtDrOJvNJ8IZYkuRRV5YiqIGY6kgHp0GgO99cQ4ZJGWF7ExBH1sf5wxWuGzBHQpAzAgAyLmAeo9rX0wv47m8SBSBFhBldBBiL9v3nborI1TQW8adjWvCD4GEbmwEi+17b+MCVudR0LBLDYqAfBGgntbU4z9epUqBn0UGB8QmdidDAjXH2nSpEMWkNPSFBK6f+Rzel/Xy8fDpfVsR52+Bi3MmIOa8eJGhBAMf2NcVfjWtKgDteCB4J9Ti7hW4enTIK1WqNBUmmoWNxDMcw8x9MB8NlEvmIIuFyAyfrAExePlh0lukJb9QhmJzZjFpk2naLWPr4xDiCRqQTMEZpJJOKuljJIQHsC0fL+Dgc0CCZ2vcMJ02ibzN4tgqIGyb1rtIEjYn/AHBOBjxBNp9MF8SFYggbXAXLe/lgR9P3MWpohUrNS3WjKVHkAq0keen0xRUTZVUqbAaaxv51In0tj5+LI7iLj1t/GLaVdZP+K26iowB9dWO2+2Bfw7MTlUneACbDU4ZV3AyR4s7WHn/jHDjXvfX+27YrCW0HreT94+2JwYFrDQwPWD3+eDSBslSrNB/ymT+UT97gfSfli3hq9emRTyHqiFywb2FyAd9yRiBqnIF2E2IUxP8A2yJHm+JUEqEQqMw16Vk28gTAnCvjhBWnyHpz0rZlCuCQYW48GI3tAn+TzxSOJzkE6FgVN9T1DSTEnv8APGeNPNN/WSB+uL+JUkBA65JklUyCRAvCgmLXIm+IywxfGi0cslzsdfhPeLnAEGwJiOkEnQiTE2AJsNcLjy//ALAGi8gGVkZhImdjciPXFHEe9Coweo17VMrAQP8AzkkxGhFsFcLxmWHaurEC6mm2ebiASjBhBOrKL4CxyitMZ5Iye0U1uBYMA2Qg3BUmNYMyBcQZtiDUmEwQI0kjuBbvf9sMzx7MQ7sjK3TGYe+IGkgKSCQbGCLayBiHOCzkAKykH/8AYsSu0Gw+w10Fsdc7SYKjVoU1eWOys8EqDBcCYIiBPzH1wvywYv8AIa9/THplGrUKIAadNACMiyZMxEyBMKDJO8Xwhr8D1hFySpgKRnZQxJnoAzAwSAT384XF4pyuLDPBWzKtwrRED0k6Tp2/jB/B8GWUwA2VvsRbx+XDyly1SAWYLJJIZCJF8oAWOonYNF9RYGk11zZWhCR0iIsBqABB1ib6YZ529IVYqYn/AADwSASs5s2Xp7mI9IxGvIK6kgi2hEzbtF/oPXDuiWcTMpoATr4AIg3G1tMBVqFzB376dtP9sFZLeznCloXvTJlhcXIG4Otu0/rFsVVaZMRpG8zqdctpwyFAoJsBcY6pwqOZmBePQknt5xRZEI4jl+C4fMpL+6NjJkg3AYAWiSDe+ttYxoE4BHqCpQrFdFH+MZSBsSCNI+uA6XIYbLUVykEhwA69cAKIkxAOsC/rgrlnEU6AC06qUyZCyZElrEZzGWPuMeXNyf0Nt/qtmtKK3wVU6DZuoAKxgkLBmb2MraBJFsHvwfuXyxUdW6SFOaAwAOUqogWDSQbzbTE6fLPeHKahELamCpHggj8p1jfvbAfF/ieF0FBxmJNRgYUEZWJiCupgBjprjoeaXSuQynSIUKdNc4ap1DQFgrXMAQ0yY3vaNL4I5fzCkys9NVXLOVwVMERrmsReTfSTvhU9GrxFN2UQM5CtLCW/P8TSRbS3zwm4z2ZcIai1abkHqAdVgbGXcX8fc40LFBupPf7EnOVaGfN2Zkj3jQxh6a1KWtzfKHPZotba2EtTj6U/6bltD/nJB8nPOu4I9RhbGW5AaTubyPKmfuR9sWJxbJlZAyXsyFhLAWNjrr9cbI41FfEZ3NtnVSSJkhfFssicoi0GbRHoMdwq3JDqpiILOkjxkifSfkcRHGMGzN1vsWLEi/rf5ziHD1AW6lkdgQn3II+2GpgC+EqFZPvSttuonaIJB/vzxVw5UtLvlm5OWfsMXUeEDucqPl3ObMEnQsyoQBINyNvE4H42iUcrEFGINw1xqJAAOF1dBC+I5iSnu/eF0WQmZFsDrEyyz+wwP+J6QuRbSMwzBmkz1XgxtbA78QzTmP2j9MWUO/2x3SlwdZatLTWd8GfhwRmFNgo+JgCYtrsB3ucUBvGL6BFgRv8AFEx4jtv3wrTCmUMsSAbfSR5F8X0AoB6ZbZs0R4gfv9sG1+EW3u3zncAEAf8AyAP2xU/DksciMFm2ZlJ+ZAF/ljjgbiazORnYsAIGa8DtimpSm/2yqB9hhpV4Z2C2QQPygA/+4gXPm+Bl4N2GwPkn91wUBgBpDHFR2AGm/wAzczO/9jDFeA/8l+V8QPANBM+lvp6YNgFxp4+NSBA1Pe2naP6MFNwzDEHpn+/84ICp2a17DTt6+vnHxCZnMBEkTpfWBEYkWjE6BQ5s7MpAlcqhpPYywgeb+mCdZ1Pi3KlC6qrTmJGtxYlFLH4RHbEXpBVWFJm5YrKntlkBrb3+Qi9eJUiB1AD5hTM+GBB+mBXoG/UpSpluLMNCCRH0v8wRhnTWvXVkpMzJqyF40F/9ViPPxX+WA6dJ61QKAuZjACqiDttCj+nBzezdZawp1KZmxMECxE2YgjeJg3tgSlGP1NHK3wV8MijKtWqBTsZp5XaSNDBzAC/fSwM4aqeH6fdIeLq/mOV0KxEASAXmCQIMRhpzr2bpLw7PTpqGpiRldzIF3JL2MeFGmMUCLX+n7YljyY866oOx31Q0xtR5k+b4ym2RixVfQZhl0EW2GGHNGJCPWIdWU9VNmIgMemSSQZ7EHW+EKVVPS7vlmdJv3gkDTfEvxEDIrMqmLTEibegvt/GGeJWmFZGNOHpcPJXpVVQ5GNMuc35bAkZtOprbm9sD8VmdjlDVQouTkQgDfWDE6ADTSIijh+NqUj0sVMaMiEazowI1vMYtq8yZiKpZ/eKZlUpBZEZbxI72jCvG7tfPn4hWQIXkNY01qMhyHS/Vq0ysaiOwFxscEn2UqkCFZra/DHiC33wubn1dmz1KjuVFjKrA3uFmYJEi8HBFL2pJAze8nvmzT5lgD8oxHJDPflqh4zhWzQ80r1BlfhUQe6aSXyg5Ygx7w/CQSJubYz/G80p53B4Wkc7B/wDHVWRIGcBokTBMWu2mA+J5nFNUlpBINyoi2oQAE/8AqBIte+BDxIIBUgDsHHy0Ab5nximLwyhGn/lP9bJTyXv5/A2PEKXpNSovkQAZavFrRFidh1EEESwIzRgXj6HvajMiEVTCilQBYERchjOYmdbab64WDi2737ip/IBHrg/guNQtkqEIG/8A3BXlNY6UcBhMaqSJm+NKj0rRNuwavQqcP8VN6bTBLMGvF1+GARMxr6Y5OT13gikzDcoM5BPcJoddYFtcWcVw9HVOIDj/AM0qIT2gFSIA8j0wtqMBYEGBAIH830wU74/gD0Xc0ppTOUVlqX+ErUUgjch1jxZjgAVI3j7YtSFIIC/NQR8wQQfmMW8RxRqRnay6ZUURpbpAEYcWwUH1x9LGMMDXorSdEolnYqVqu0MgEEqFUZTN7zvpbATLPbHHWWcLxlRPgqOk65HZZ7TlInEaksczNmJ1YmSfUm5xDL/f6cSptl0P6eh1x1A6ixaQ+mGfKkpdRrSRFgrANPiQQfQxodcK1M+nrhvw3OMihRw/DGN3pZmPqWb/AHwslaoZMGRx8vOCeHfuR9MU8Txpc/AiTqKaBRYyNL/8DH2k/e+FaDYz4cxeT52/TBnvfP8AfnOFlCrixa4wjQ1haFhqQe1x/wDUYkW7SvfT564DNT64nRqsIlpjWRf6j+NsAJcKhE3J+g/TEGY/2P8AbF/4umIzUql984y21kBC0T6xgN+LWelRB0uTbzMR8/OO2cV8RTJ0MfLAlTgyfz/YftgmowGob/5H/wC36YgKg2JH3+zThkCgdOXjucRbg1G/9+WCXfW+ITO49CQP1wbZ1IjXallC+7YEfn95mJ3iCuUD0E73wETH/GL8wzZc49Zn59Mn6YnxQVcpDh8uxRhN7m4uNpscFaFYTyrnCUhehTqEHMHlldSI0ZTpbSN8Dcw5xWqOXNRhJkANlAjQCIFvTFHF8SjA5aKUzOqtU09Hcj6AegwGamAsUW+pr9dndbXDDeI55WZSjOWU66H7/wAYBqV52A9Af3viLPipjikYRjwqEcmwg8R/YGCqXNqi5YqOMnwgMwCnxBt2thZnx8NTDdJ3UNk4pWn3jsNTIXOSTqTnqLc9/wCgxFYIXp58uh61TMPKq5aNv3xnhVv/AD/tOGvDJw6oap4pTUUErTFGr1MBYZ2AAvF8JKNDRkdT4ogFQSoNyASAfWNcVM39nAI4gYkaw3OG6Tuob8LzFkfMRTq2gB06R5hYvte2K+I4ou7O2SWMkKigD0Ef747HYXpV2Gz5kaJCtHcIY+1v+cCsxO/r/NtsdjsCErs6SoqVZIBMDcxP6SftiDqAbMDfz9YIx2OxUQ+llG8+gP7jE1W2bKxH/pN4uRa2mOx2Fk+lBiuphA4+2UUqYOs5OoH/ANzGfQyPGKQZifsP4EY7HYNJAssp2MhVY7BhI+xE/PFn4piQqUqUm1qYYk+LfzjsdhX6hTfBHiODqgZ3p1ApPxFGVfEWA+QxSRGtjAP109MdjsJjn1I5qiYOCaTgETJG8RMeJt9cdjsOzkHcUqKR7ti4iTKZSPFiQcUive+Yeik2+WOx2Jjlwa9jPyxItO8emv747HYAThR3BY/+43HoMcEC/DadcdjsccSA84rqORBUA+sx+hx2OxxwVxPHK+Ue6o0u5pqxM+Oof798fa3AcPIjixpvRq69iQDfHY7AUa4ObsUPTUSJB8jQ+kgHA7gbR+n7Y7HYohSpoxUxvGOx2HQrKycfGx2OwwpGRimp4+847HYZCkJ9f4/vpi9uEcIKhACHQllveNJn7Y7HYWcmnGu7GjFNP2HfsfWoU2d6+XMAPdhtL6m9saytwHD1j7w0VcnUgH//ACcdjseR/wAlB439rGTt65PR8G1JODS0f//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p:nvSpPr>
        <p:spPr>
          <a:xfrm>
            <a:off x="1686786" y="338753"/>
            <a:ext cx="5709513" cy="923330"/>
          </a:xfrm>
          <a:prstGeom prst="rect">
            <a:avLst/>
          </a:prstGeom>
          <a:noFill/>
        </p:spPr>
        <p:txBody>
          <a:bodyPr wrap="none" lIns="91440" tIns="45720" rIns="91440" bIns="45720">
            <a:spAutoFit/>
          </a:bodyPr>
          <a:lstStyle/>
          <a:p>
            <a:pPr algn="ctr"/>
            <a:r>
              <a:rPr lang="en-US" sz="5400" b="1" cap="none" spc="0" dirty="0" smtClean="0">
                <a:ln w="1905"/>
                <a:solidFill>
                  <a:schemeClr val="tx2">
                    <a:lumMod val="50000"/>
                  </a:schemeClr>
                </a:solidFill>
                <a:effectLst>
                  <a:innerShdw blurRad="69850" dist="43180" dir="5400000">
                    <a:srgbClr val="000000">
                      <a:alpha val="65000"/>
                    </a:srgbClr>
                  </a:innerShdw>
                </a:effectLst>
              </a:rPr>
              <a:t>Recommendations </a:t>
            </a:r>
            <a:endParaRPr lang="en-US" sz="5400" b="1" cap="none" spc="0" dirty="0">
              <a:ln w="1905"/>
              <a:solidFill>
                <a:schemeClr val="tx2">
                  <a:lumMod val="50000"/>
                </a:schemeClr>
              </a:solidFill>
              <a:effectLst>
                <a:innerShdw blurRad="69850" dist="43180" dir="5400000">
                  <a:srgbClr val="000000">
                    <a:alpha val="65000"/>
                  </a:srgbClr>
                </a:innerShdw>
              </a:effectLst>
            </a:endParaRPr>
          </a:p>
        </p:txBody>
      </p:sp>
      <p:sp>
        <p:nvSpPr>
          <p:cNvPr id="11" name="AutoShape 6" descr="Image result for fall incidents among elderly graph"/>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8" descr="data:image/jpeg;base64,/9j/4AAQSkZJRgABAQAAAQABAAD/2wCEAAkGBw4QEBUSEBAUFBMUFBUYEBcUEhQWHBUWFRgWFxgUGBobHCkhGR4mHRQXITEhJSksLi8uFyAzRDMwNygtLisBCgoKDg0OGxAQGy4mHyQsLCwsKy4uLC0tNzQsNCwsLDcsLDIyLCw0LDcsLCwsLzQsLCwsMiwsLy8sLCwsNCw3LP/AABEIAIUBYAMBIgACEQEDEQH/xAAcAAEAAQUBAQAAAAAAAAAAAAAABgECAwQFBwj/xABFEAACAQIDBQQFBwsEAQUAAAABAgMAEQQSIQUGEyIxFEFRYSMycZPRB0JSU4GRoRYzQ0RUYnKCscHhJJKi0hUXNGOj8P/EABoBAQACAwEAAAAAAAAAAAAAAAADBAECBQb/xAArEQACAQMBBwQCAwEAAAAAAAAAAQIDBBESEyExQVGBkSIyYfAFcSOh0TP/2gAMAwEAAhEDEQA/APUMZiVjzNJIEUE3ZmCga95JsKw4PaEUwJhnSQA2JjkVwD1sSpNjXJ+UPDvJgMQkaszG2UIpZjzjoADeuXvvjNowqEwxmdhFLIsqxNIWkVkywlYlCi4JN289CaAmWZvE/fVnHGbLn5rXy5tct7ZrdbX0vUFSTEwviikc4M+NQ5jHOwSF4YRxQEF3swK2BBFtbAVs7nnFyYiKXFRyBzs9UkZ4yl5Ene4bSwNiD530oCZ5j4n76Zj4n76882vtbavEn4Uc6DhYsIiwSvleMoIHDkFWLjMQFFh0NzW62J2gk5jY4g4cTRZ5BGzOEeBiQpVbleIqgkAkXt7AJpFOHGZHzKehVrg/aKuzHxP31CNnR4uHYuGWJZkmDQKwEZzqrSgPdStxyk30061jmxm0VaRGOJEKPjFR0iZnZlSJsONEOZbtIA1rEqAT4gTvMfE/fWKHGI5YJKrFDZwrhsrfRax0PkahGExO1s2aXjBu14aNkVDkEUkaCVhZegZic17AjrXOWXaOF2fFHBFiBJkxMpbhTOTIJQREVA5S4Ja7eehvQHp2ZvE/fVnHGbLn5rXy5tbXte3W1++oLA+JgGLZY5+JNjYSDkmISKWPDq04Ci7ZSGBUEGy20rPuccXJiVmxUcgY4Noy7xNHmMWJmtmB9UlCjWPUN360B6RssnKb/S/sK3a09l+qf4v7CtygFKUoBSlKAUpSgFKUoBSlKAUpSgFKUoBSlKAUpSgFKUoBSlKAUpSgFKUoBSlKAUpSgIhvbtU4LCz4kJnMSswXoCb2F/K51rAdvRRyR4eZx2h1uAAFDMFL2yZ2ZdFPXw610Nv7LjxcEuHkLBJQVYoQGAJ7rgju8K5k26kDYntHFlBM/HKAx5TJwjDc3TNbISLZqA1N0d5JcawV40W+Ew0/Lm9acyXXU9BkFZIt64VB4uYtmxOURxPcJhSokLAnqMw6de6tzYW7UGDYNE0hIgjg5ypukRYoTZRzc5GmnlWL8k8PmLcSW5GLHrJ0xhUyfN7sgy/jegMcm9ECTMGb0Qjw7JaNyx7Q5RGvexUm3mLG9ZjvRheNwVEryB5EypEx1iEZf7Bxk1865qbnh5JRIzJFwMNDAVZTJfDOziUnLlBuV0IPQ6V0NmbqwwYjtHGmkkzTsS5jsTOIg2ioOnBW3tPXuAwYXe2DhF5SSRx2fhxP6OKGRoy7gm4sVIJ7yrEaV0tl7aw+JZ1gYvwzZmA5b2U2v7GB865i7lYQMGV3zDi3JEL3WWVpipDxkCzO1iLEA9a6GD3fiixT4oO5d0yBTwwqpe4UBUBIHdmJtc0Bgxu9WCheSOSQhoY2kcCzHImXMbKSR6w0NjrVg3uwWYh2eOzMrF0KhWWMzFSe48MFvZbvrWxG4mGfOONOFcYgZQ0Vl7UweW147kllBFybWt0rPidzMJIWzmRg8xldcy2JbD9mKerfKU8737+6gMh3rwgAvxQxMIRDGQzdoJWJgPBmBF/Gscm+OBAvmc29cCMkx+lMHP8AR9IrL9h7qJufBmV3mmkdGwxRnaO4XCPnji5UAy5iSdMxv1rk7Q3LkSYPhub1mXjNGyiR8QZ2LoY7sq35bG9/voD0jZo5T7f7CtutTZ3qn2/2FbdAKUryz5QN7XeYQ4Z7LC4ZmU+tIpuAPJT+Psqe3t5Vp6YkFxcRoQ1SPU6Vxd09vJjsOJBYOOWZfot8D1FdqopwcJOMuKJYTU4qUeDFKUrU2FKUoBSlKAUpSgFK5OP3iwsLvG7EvFGJHVVJsrMFUX6XJYaedbmzsfHiE4kRJQmym1r2628bG49oNAbVK521tsRYYorrIxcOVEaZjaMBmNvIH21ji3iwLLm7TCFLKqsZowGZlDhRzdbMDY2NAdWlc+LbWFfEnCpKrTKjO6qwYoFKKc9jyn0i6GuhQClKUApSlAKUpQClKUApSlAKUpQEM352lLhcJJNE4Rg6DMQpADOFY82nQnrUZn3mxgcoJh2fjYhY8WViUOI44WjBYrwjd5JRcAZuEQNb1Otr7OhxKNFMuZCwJAZl1Vgw1Bv1ArauaAgMO8G0eKqSlFm4uEQQImYSxSgcbEKxGey3Y6WC5NetcPEbexWL2awMvaBLgDLicqR+glEqAJ6MC2ZS3K1yMt+hr1mtbZmAiw0KQQjLHGoWMXJsB3XOpoCMbJ2zjJsYULIAJ51khbICsKXEcqADOS1lNycpD6dNdHbeKnTayuQriMYZMLEyvdxiGZZ5oiGAzIAMxIay/RBvU+pQEH3diEGMkhwjJOjJNLMzIqGKZp2PCZ1XNY3PK1yMoPQipNsJsWYVOLVVl7wrX7z10AH2XrpUtQFtqWqulVtQFtqWq61LVkG5gPVPt/sK2q1sD6p9vwrZrAItvjtvIUwcMgWefTMb+jU3GbTvPQffXl2F2G0kkaCQDiR8S7KwyjmsG8L2Fj35h4ivTdrbiQTStMJpRKxvmLXse61gLWqLbU3L2un5iXiKLZbTEEaEfOtYWJ767NpWpU4aYyw+eepxrujVqT1SjlcsdCzYcE2y5WmMgaNQBOgVhmGfI1r96k3HjrXpkESSR5kmcrJZlYP3HUZT3CvNsF8ne05R/qcYqKbZlGaQ2HTqQNK9B3b2KMFAIRNJKASQXy6X6hQALC+tjfqaq3dWE96eZfotWlKcPS44j+ze7PzE531W1s2g8wPHzqi4W2X0knL+9638XjWxSqOpl7SjWOE0I4knMb3z6jyHgKuOH5ic76ra2bQeYHj51npTUxpRrrhbZfSScvi3rfxeNUOE0I4kmpvfPqPIeArZpTUxpRgOH5ic76ra2bQeYHcfOkeGtl53OW/Vr5r/AEvGs9KZYwjl4/Y4llMhcawPCVKBhZ2Vi2p19W1qxbE2AuGhaAyNJGWOQHMMqaAL6x8OosPIV2aVgycbbWxZJmiaGYRNEsqgmMycsqhTbnFmAGhNx5GuIfk/iD5kmGXIseSWPiLwhFDEVsHW7WgBzG41IKmppSgI5sPdg4WfiCYNGq4hYk4WVh2iZZmLvm57FbDlGh1vUjpSgFKUoBSlKAUpSgFKUoBSlKAUpSgOa41PtNW2rI41PtqlqyCy1LVfalqAstS1X2pagLLVHt5MbJnWGMkFrXt1JY2Av/8AutSS1RXebkxMUnkp+1Gv8KrXTap7iKs2onS2VsQQNnLlmtY6aa/jXVtV9LVNCEYLETeMVFYRZalqvtS1bmxkXEJFE8kjBUS5YnuAFQbG/KVC2iRSr4G6i/n1rmfKFvGZG7LE3o1N5SPnOPm+wf19lQvDqpdQ5IUkZiLXA7yLm1dmzsIuGuouJxLz8hJT0Uu5KsZvtM3qPKv8wrkS7zbQJ0xUo/mroPuugWZhK3o7FOUHNdFfuPN61rpcd/TWtPbewxBLFGjluJpcgaHOU6gkd17dRexANXIK34Jf13KdR3Pub/vsaT7wbUPTGyj+Y1gbbe1+7aEo/mNSA7tQAZzM+TimH82L8UPlJ62yag+NaO19irAhIkLPG6pKCthd0zjKb3IHTWtNlbTeMG+0uqazknW4W+OIxK8DEcNsSvqNcoJVHXSxs4Hh11OlTctLc8q2ty8xuW8CLaDzr57wmIeJ1kjOV0IZT4EV7puvttMbh1lWwbpKv0XHUew9R7a519aKjiUFuOjYXjrZjN+o31abluqa/nOc6fw8uv4VQvPY8iZs2gztbL4k5evlWzSudn4Olj5MBaW7WVbW5OY3LeBFtB561RWm5bqn/wAnOdP4eXX8K2KUyMfJrF58p5EzZtBna2Xxvl6+VZFMmY3C5LCxDG9++4tp99ZaUyMEPZ5u3TnDRzBgmQcVcSsUruyM8odkMdkUWUA6ksOmtcbZUO0IzhZHTEPcsmIRhLe/EkaNmYA6coPqgC4u1mtXpNKwZMR4hcgheHl63ObN4Wta1u+9QuLBYuPaDiFZUibEEZspYcNcLE4VWkDKitKCCR3lh1qc0oDzhtsbZGHLEYjiMVBC4RgYZBHKzpY4c8SIsEUFQdbelsavmx+0kMjIcWOLNG7k4Vn4UTYUMBEBAx/OjIwIYrl1AJLV6JSgIRs6faD46AYkzXQyCQJh3SArwFtLxMpuzOW5C+nS1xc0lxG1FxEoQyiNHkdf9OhEnpYQqFsmq5Ge2Wx5QbmxvOKUBEN4Fk7eCVkMXZwFy4bEygyZ20DRHLE2q6sDpWLcJcQqIWjxChcFhhOJ1kUviwvpColsb9zMNCSNTY1NKUB51hdrbYlBUDFR6M93wq5h6BnWEloFRrSKF5V1vYE3Brf2Pi8fNj4mxCzoFXEZ4+A6QopEJiYSZbOzDNoXNjcWFjU2pQHn+Cl2pCuUtiDG7SM7dnDvAva3X0YyEueGwIDBjYAgEaHXxO39pxqplbELnMIzLg7cNWnjTmVojmmdHuApaxuCgsL+kVa6BtCAdQdRfUag0B56ZtpyBmlbFIithWR48MBI0YxE4LFOExLGMRsyBbi/QA2rJHtLaMs7K8eKWITwMl4HBQceRHUMsSh1CmNvn6XOYgGvQKUB5qu0troqrEcTnSB2dZMFdHkLMERCsIsQoLG79SgANzWXG4zajKqM+JMbZTE0eDcPIwnQGOc8EGNQmobLHcMdeWvRaUBz53ChmY2Cglj4Aak1oQbYw74XtefLBkLlnBWyLe7EHUdOnWuoev21H5N2s2FGEM7cIROjjInOWYMrknUZbEZQbHMb91Ab6bTh4CzuwijYA3lITLm6BrmwPlesA3gwRtkxEUhLKtkmiJu17fO/dbQamxsKxx7uqIBCZP1hZyVQKMyyiXIqXsq3FuprWTdGMMp4raFTbKNcs8k9uvjIR9lAbGD3lwsuXKxXNwsucol+LGZVtmbU5VJIFzoaz/lBgMobtcGViQp40dmIykgG+p5l/wBw8a5CbkR8LhNO7IUjRuRQSI4nhve+l1fw6ir5NzVfiGTEFnlikiYiNVAV4o4gQt9CBGD5k+QFASSRlUEsQAOpJsB7aim3phipY0g58t7kA25iO/wFutSqfDq6FHF1IsdSL/aKiu04TgZkaFiFe91Jv6pFx7LEVVus6d/t59SCvnHxzJYq2AHgKraqjXXxqtqtE5bauPvRiMUkBGFiZ5X5QVHqA9W9vhXbtWtiMTk7r1JT3STxk0qb4tZwePfkntI69lkPj0+NZIN1tqIwZcI9wbi6oR9oOhr1B94eH+jv9v8AitGffcL+gP8Av/xXXV5cS4QX3ucZ2VtHjN/exDuw7dsR2dhfpaKIZQVEZCacgygLy20pNs/bThs+FYlhYEJGuUl1kZwFtzEqOapDP8pQX9WPvB8K1W+VUD9UPvB8KzquOOyj97jTbcNrL72OScJt69+A3s4UVs2YtnAtYPck5uta2M2LtqVAkmHkIFj6qAsQMoLEasQNLm9dtvlbA/VD7wfCsTfLAo/Uz70fCtNvXjv2cfvc22FCW7aS+9iOfkjtP9kk/D41INzMDtTA4gMcLLwn5ZhYdO5hr1H9L1RvllUfqR96PhWP/wBakB1wTW77Sjp91R1b2rKLjKKw/vUkpWNGMlKEnlfeh63So5uxvvs7aGkEwEltYn5XHsB9YeYvUhzjxGnXXpXKOsXUqmYeIqmceI16a0BdSrc48Rp116VXMOl6ArSuPtLeGLDSiOaORFKu3FPCyBI0zu5s+ZVUaXKjWw1uL4k3qwxaJMsgaZA8YKC5ubKpF7hjYnytqQdKA7tKVw/ynhWUxzI8GVgpaZ8Oq5mUuqi0pLEqrEAA9De1Adylc87cwYzf6mHk/OekXl1I1101Uj7DWOLeHBs0q8dBwSgkJZQBxAGWxvrfMPvoDqUrlSbxYMPCizI7TsoiCMrXDK7h9D6pEba1WTeDBqzLJiIkKuU5pYxdgqsVtmuCA63BAOo7iDQHUpXLx+20inTDiOSSSRC4CGIAKrKpJLuve40FzWPY+8UOJYKqSIWRni4iqOIiPkdlKsejEAg2PMNNaA7FK5su38CgJfFQqA2UlpUFmszZTc9bKxt4KfCqttzC8aOASq0klyqqysQAmfM1jcAjofMUB0aVz5NuYJSwbEwgo2WS8qcra8ra6HQ6eVY13gwlmLTIiq5TM7KoYhVa6knUWYG9AdSlaEm28GpYNiYgUIDgyKCpYkAEX0uVI+w1WTbOEUsrYiIFBeQGRQVAIBLa6asB9ooDepWpsvaMWJj4sRuhZ1B8cjFCR4gldD4Vt0BqsNaparyKWoCy1LVfalqAstS1X2pagLLVFN7ufEQxjrYf82t/apdaohvUDHiopSLryH7Ua5H9Pvqtd/8APuiGv7CWBbaCrZHVQWYgKASxOgAGpJqzC42GUDhurX1sDr9o7q8/+UfeW5OEhbQf+4Yd5+r+P3VftqLrzUY+TW4uI0aet9jg72bzy4qcmJ2SJNIwpK3He5t3n+lq4Zxs31r/AO9vjWCleohShCKilwPL1K05ycm+JlOJk+m3+41TO51uxA66msddbA4teyyQFrF5Yigy+0Mb27tNCf71mW5bkYh6nhs53CkIzZWKk2BsbX8L+NDhpLkGNrqLsMp5R4nTSu6JY4sO8IxiluKAAVm5ER7h0AQrcsS3XoPE2rqDbuGBUmfVOGZcqzETBI3UxKWXMbkr+ct6x10FQutJcI58k8aEHxljwQxIWYEhSQurELew8T4Vd2OS4HDa5FwMh1HiNOnnUk2XioMKuR5/VYSOoR/Sq8BHB0BFwzWOYgdTW8duYazL2o5mlEivkl5Ezxkw+re5CnQDLoNdaxKtLO6OV3/wzGhDG+WH2IPlHgPupkHgPuFbGPlV5ZHUWVnZlHgCSRWCrC4cCq20+Ij5WDLowN1I0II7wa9i3H23BjoWSVE44txxlHpLHSS3f5+deO1t7L2hLhplmiazobjzHep8iNKr3Vsq0MLc+RZtbp0Z5e9cz6B7NHfNkXNly3sL5fo+yrRg4gFAjWym6DKOU+I8K093dtRY2BZY9O5170YdQf7eVdOvNSUovS+KPTxcZLUuDMDYOIhgY1s5u/KOY3vc+OtXDDoGzBRmAyg2F7eF/CstK1yzbCOPtTd+PEtMZHPpYOCBYciklmIv1zHLcHTkFc19y0ZADMQwleUFI1UK0jXbKoOgtoBfQ3Ot6lVKwZMPZkzByoLqCFY9QD11rlYrd1JMQJzIQRPFMFsLXiikiC/aJSfsrt0oCILuLGqZFmtZtCIUzMl5CY5WFjILyA62F41Njre5NyVESR8fMI+zsmaIH0mHjEKswuAVKDVfE3BFrVLaUBF8FuckMkTJKFSOWOVkWFFDSpC8JIy2CKQ5YqB1+0G/aG6Ec0kzmVhx1mBGUHLxooYTb2CEH+Y1JaUBx8bsQviY8Qkiho4mjs8WcEMyOWHMCrcg18zWHYW7Ywzq7TNJw45I4RlChVlkEjk6nMxKoL9wXpqb96lARDCbjqkvEbEu5zKxzIt2KJiUBZr3YkYprn90WAra2NukMK8RWcskNiqmNbl+AuHJLDust7W6nrawElpQEax26Mcg/OcwxE0wLxK63mUqylTobA6Hy8LitebcWAtcMuUZ1WNoI3RY5EhRkCHQfmFtpYAkWIqW0oCIPuQM8rjEayKyqWju0d5DIrK4cEMmYhSLAADTxqu40QJYSjMJTLE5gjLrI0qzMWe12BZbWGXQ+IBEupQGjsfAdniyF85LyOzZct2kdnNh3C7Gt6lKAwkUtV5FUtQFtqWq61LUBbalqutS1AW2rDi8JHKuWRQy+B/qD3VsWrU2pj4sNC00psqC58Se5R5mmnV6cZyYk0ll8DUwmwIIWLRl1JUrfMDa/eLjrUcxO5GzQdeOxOpPFHX25da50nymk/q3/wBn+K1JflALfq//AD/xXSt7K4o7oLH6aOXVurSSxufY6Em6uyx8yf3q/wDWtWTYOyl/R4j3q/8AWudLvpm/Q/8AL/Faku8+b9F/y/xV2NKvzb8lSVa35JeDpybN2Sv6LE+9T/rWtJFsdf0GJ96n/WuVLtrN8z8a1Jcdm+b+NTxoz5t+SvKvDkl4R13n2MP1fFe+T4VjOM2L+z4r3yfCuFI16xFKkdH5flkar/C8I75x+xf2bF++j+FWHaWxf2bF++j+FcEw+dWHC+dRujPk35JY14c0vB3ztbYn7Li/fR/CrDtnYn7Li/fR/CuAcF+9+FWHZ3734VFKlX5N+SWNahzS8EgO3NifsuM99H8Kt/KDYf7JjPfR/Co8dl/v/hVh2OPp/hULpXXJvyTRrWnNLwe2/J4dkveTZ+IkJItLFI4DD+JCL6dzDTzqcV8uYbZrxOJIp2R11VkupHsINetbg754mUjDYqRXlItBKy5c5HzZMul7dCAL28etKtaXDzOSz4LtG8tt0IPHxhnpNKwDjXHqWtz+tfN5eVIuLpnydTmy5ultLX771SwXsmelRLF7PmGJxmJEWdkVDhgY1LMyw/ona+Xm8jrXCkTacoLSpOxAIVuEULImKw8q3VQNeGHtoCcpFr6VgyelUqNbYO0+OBCxCDD4hwERMryq0QhjcuCQSGfpboa4sb7UDLM3HmIixCp6AQsjskJAIykEZlezFe6wvoSBP6V51HLte4mPaDKsGOjhvAgV34sbYcyJlGW6C4Jy+rYkEkG7HNtV0KPJiHjdHyFMIqM0geICKXluqWzkMFTv10FwPQ6VFtvR444uPgNIkbRorukULZL4iLPZnQkXjzXBuNL2uK5OG2htATRlnd5Ehg7YohhLheOykkKmYFk5io9oAoCf0qB4f/y80TNK8wsuHKxmCDmJnfiZgYyfzYTQWt1661jXF7aEbSPJNnVlzQJg1uTeW8UUmRhlIy87AjReYFjQHoFKoKrQClKUApSlAKUpQFLUtVaUBS1LVWlAUtS1VpQFp06145v9vN2ybhxN6CM8tvnt3v7O4f5qWfKPtyZU7Lh0cs49Myqxsp+YCB1Pf5e2vMOwT/Uye7b4V2fx1sl/LPscX8lcyf8AFDua1K2OwT/Uye7b4U7BP9TJ7tvhXX1LqcbRLoa9K2OwT/Uye7b4U7BP9TJ7tvhTUuo0S6GvW7gMPC6SmRmUohKEZbFvmqQdTc2GnTU1i7BP9TJ7tvhWaKDFKrKsUgDgBxwibgG46jTUd1Yk01uZtCLT3o6Wzt2HmgSYNZWE5PkYxaMfzPcfYauk3dRUYmQ3VZTpqPRxRyDqoOvE8O6tSDE7RQKqCUKmXKBEbDIzOumXXmdjr41d2vaNiMshBvcGAG4KCMj1ehUAW8h3ioGqmfcsFlbLC9LyZ5t1pc5VXjvrkUs13ChC7DktYZx1sdDobVgxG7sqI78WJlRS11MhzWZ0YAZLizIQSQF6a1d/5Daeuklyb34AuPVuAcl1ByLcCwNtb1jGJx9iMj6q637OtwshYuA2S63LtexHWi2vOSMNUuUWcilbPYJ/qZPdt8Kp2Cf6mT3bfCrGpdSrol0NelbHYJ/qZPdt8Kdgn+pk923wpqXUaJdDXq5HKkFSQQQQR1BHQis3YJ/qZPdt8Kr2Cf6mT3bfCmpdRol0PZdyN4hjcOMxHGjsJR4+DjyP9b1I68J3dxOLweIWZIZbDR1yNzoeqnT7faBXuGDxKyxrIt8rAEXBB17iD0NedvrdUp5jwZ6WxuHVhiXuRmpSlUS8KUpQClKUAqgUAkgC56+dVpQClKUApSlAKUpQClKUApSlAKUpQClKUApSlAUtS1KUAtS1KUAtS1KUAtS1VpQFLUtVaUBS1LVWlAUtS1VpQFLUtVaUBS1LVWlAUtVaUoBSlKAUpSgFKUoBSlKAUpSgFKUoBSlKAUpSgFKUoD//2Q=="/>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46" name="Picture 2" descr="http://previews.123rf.com/images/melpomen/melpomen1207/melpomen120700020/14396894-Happy-senior-woman-holding-hands-with-caretaker-Stock-Photo-elderly-people-ol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17450" y="3962400"/>
            <a:ext cx="4106053" cy="273526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3" name="Diagram 2"/>
          <p:cNvGraphicFramePr/>
          <p:nvPr>
            <p:extLst>
              <p:ext uri="{D42A27DB-BD31-4B8C-83A1-F6EECF244321}">
                <p14:modId xmlns:p14="http://schemas.microsoft.com/office/powerpoint/2010/main" val="4242877898"/>
              </p:ext>
            </p:extLst>
          </p:nvPr>
        </p:nvGraphicFramePr>
        <p:xfrm>
          <a:off x="307975" y="1262082"/>
          <a:ext cx="8302625" cy="521491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7634422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http://www.vectorbg.net/wp-content/uploads/2012/03/blue-wave-background.jpg"/>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7122" y="0"/>
            <a:ext cx="9171122"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Image result for nature backgroun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QTEhUUExQWFhUXGSAbGBgYGBscHRscGxsbGxkcHyEYISggHh8lIBseIjEhJikrLi4uHCAzODMsNygtLisBCgoKDg0OGxAQGywkICYxLywsLC80NCwsLC8sLDQsLDQ0LCwsLCwsLDQsLCwsLCw0LCwsLCwsLCwsLCwsLCwsLP/AABEIAKgBLAMBIgACEQEDEQH/xAAbAAACAwEBAQAAAAAAAAAAAAAEBQIDBgAHAf/EAD4QAAIBAgQFAQYGAQMDBAIDAAECEQMhABIxQQQFIlFhcQYTMoGRoRRCscHR8CMz4fEHUmJygpLSJEMVosL/xAAaAQADAQEBAQAAAAAAAAAAAAABAgMEAAUG/8QAMBEAAgICAQIFAQgCAwEAAAAAAAECEQMhMRJBBCJRYfAyEyNxgZGhseHB0QUzQhT/2gAMAwEAAhEDEQA/APIuHEvlYkAj001+l8W+4YqWFNoUXbMIMtG/kxA8YGQ9UgiRcfLa+CSwIKsSGPlt7xAMAYzy0aFspDWMiI1t8v76YraCf5nDLguF96yjM41BkK8EWMAkEwGFrntOyQtM+uGjsEtFhot6g9sTBEX1/s4pDnvg7hKYZG1zzYyI0No1kmL9vXBelsWKt6LeWZSwn9JgwY+8Yt9pSM1M2uD+ojABkeDtG/fT+iMdx3Eu+RXiUEeT5Pf13xPo+8UinXUHE1Ps/wAOavCsIJCggGRAMnKTeYmbxtjOc14pqj5Z6U6VjcAmD5MYd8koNToe/RhORsynQBZDRtOW8H/lBwFKWJIEAE+BAnEcSqc5fPcpkk3GMRj7Pcrz1GLKSFAiI+IiR9BJ+XyxpqPBPJyo5g6GASoA0O8Cbf8AGIez9NKNEZqdmkuWEDMDIKnuMqwfGHfC8UsFwTkdTJp5s3TEiy2YwCRYm4i1sHiM8nN618/s2YcajD3EVE6HIZ1Bg5fhkmTIFwRBN8s9sDc0rZCyAAlmUKSxhXDKWXcAQZkRAPmCPxZq0qSVErMBVZjlACgNY6ISAbzBA8CxxV7Pkfi6T1C9TexhswBCgHYghWzSIjW2Lwx1c+Uv8Ep5W10j3heXmWTKrmC5LlQSGhWAUnpALTE2DpN7YziZmqaAgeJ32PbzpjX+13GZikoFqqCsWcCmVUNosFR0i5YSxjSyr2c4IOt3/wAhIhCJkTufqY0Jy6zGDCbUXKar2Eat0mXLUILUw4ZZswmDfaPIHaPXBvuHsQoKhSLTILyRpBEtt++COZ0qCszUlCK5KKRJ/wBMdbAMQmYsGGukEajAysGDVGgIxEBtDaQANriQQdotAJxyd+ZKka4S1T5ICqVKZQ06zmOmmbWwY21A9YOKuYcz98x92p6lRakdS2KiTqItv3OmuGHC8PQnrDSWs4eRbYwL2K/ICBAjCmpSZKs0nZjmNh8UAypOWwDXtM2PfDQUG77izbIcHwXu3/yrvBuDEHbs1pBsbg4tqqKRVc02JBdbkC+U6xYyBe2IUuZVHkZRMH4VUHSO14m3rbC+twzVagWSzselJPTYkXa0RPynvilNy87pAtRXlQXU5llPTJN9Ldo+Xi2GXsdzLNVyEtnYkhcxg6lvSB8/PYbgvZtjBqOIOuUMTIF4BAkREG+ptbDzlXLvduU4f3Kk/nZizZQd0i2YXMECWixjGbPPD0OK59R4/aNpsb06Y92pZs0Dq6bEX+KTGs948RjqHENSViOnMfhVRBJMgtLagJHVHYbA0iqKAYlWqR8KiwtmaSCY1EWBP1GEA5x+IqKPfkLUGVaSsSwkqpztDBVJa9wYiAN8mLFKdtcFZzUdMMXmb8O1SrUmu+YpQpoHE01I6TAgEq0gkSfd+gw9/F+8LZSRlaIEEwIP5o+GdL62O5yTcsqMazI7ZqbUnUqQzNnyIalyBlAVsp2AnDbh+WVawValdfeqIViSGqUyCU6UMABxEyZvpAm2aGN1bV9/09PT97b/ACnCTXYQf9XMn/4rJcH3lwxYapa5NxcWt9MZrk/MaNGmSFPvSt2m+vwjssRfUmdonS/9UeBalS4cVCc2d/NgANRC7DQCd8edg3x6/gscZ+FjF8b/AJZgzZHDM5L5o2PIOcZ6rFiAqRkXKLzK3G9jPb6DGh4XnlSmhSnq8ksSQROwggRGg9SLsYyfstbNoDIIMXttfYyL+muGvMlptANRiC85hACgWmBqdoAGpxHLFLK1HXY0425Y05b7n1+Jp1KudmzXOZEDEg7RYyT6/PAvFlsxAFQNF1AYkAqQZ9QT/tgk5c000YdUKCdCdPhXU3PcQMWVOIMs5MTMmBIVZgAaBpMfTTCqovQztrZluH5dVYwqGSe2l4k+O+Nly32WoqUYkuVaSxkK0dl8ev10wJyWjB0YZgCBq0k6W07zcm42w4qcQMoUfBeI3JJLE+ZJvrifivEZJPpi6/AbB4eC2yvjuHKAvTCkEmA1omZuZsD4NsKX4KpJNOqqK18rCYsBa2lraHDHia6GmwCyEPTJJEi1yxmfOLGziLA28YhCcor/AGaHFSPNwZMW/wCJFo3wVUZSpmfeGI0AgengR3nzgehGYTa4M6wPnrrg16yEEj3jZYy2DKskSX1JOt4G2PflyeHHgoTMMpGYSxAeWAM2/wBzgBhcgaTbDSjUzdBBgSbECTck6dtv/V3wHxNL3bkQdiJ7f39MGL3QJR7gwF74N4OM0DdSL3vGo82+WBonB3KnFN5LFVIIMbg7HwY0wZ8AhyfCSOkjt+vnbAvGtLk9419AP2xdSrFiBAgm3i+npj5zDh8raW7+b/Px8jhY6expO0aN+ISny1Iem1SqGXJMsozkEwLLaNSSSBFrEP2bow4JBIJgAZTJ1uGIBFtJExGABxuajTpRZGZjFrHS+mrNqLY0vsty1qoXKwUzaQTJIsRsIib2uMZctY8cr7tl4eaS9kHq6MQoQ5SwlRGWNSoBmRImAYv9SOCdQDOZFSSuRB/jIUiSACYEA+JYz2O4H2dlglYKFmwFQZtJ3gD4rESpJg+c6atfhxUUx0sVVlAgnXMDrBBVhH/jbUYwuCmqXyzV19Ig452djWZqcuQWyEambRqN/wCcF8r4lqVRHpyWnKoyhgWaRlykGZ/t8dxlEA9YyqRZoaNp2GL+Xl6dWm0MrFgUkXMiBEwLg/fG1yXQZkvMXrxAqfiGqDNVqK8sY1IspzSQFgkReQvrgrlvGIvB0qQs+c52grkBqHKWb80rIEXFo+EyTzziKbJSygSRlmPzM1MSSfyiTE/vjP8ABV1CVkCqalRsqm0gGx21mDtvrOJR88b9/wCNDvysfct4mkanvK4psqqqIiqIUAyZXRYnICZNrTiNPmtI1Q1NaagtKsyEhdIGUMREzJPiIjCfiJpqt0IK5Sqkmcsk5j5JI6TqcC0Kczf4dT+g73jA+xi/Nft7DKbWjTvxJzALVX3aGzRljpJAAsSl8s6dWxwHzQ+8fNTADMoMKBqdpMSSddfBN4W/i2nNm2+FhptYDsDb52wW/MARamEMQGsJB1AB9d7/AFxP7NxdofqTVM6pwrBrkq30AiB6RobfbFdKoqMGLQQZkXYkH0gTfquRAOKnqgqFjTQg3ubzGto/pwDUXbU+s/K+KxhemCUq4NJy7mb1XK5qVJSyyzkEwbBeoy5iFAgjexvh2af4dxTUEQn57ogVei5NyN4zR2WTjC8vRvfUyMqnPlDPBUEdQJG8RpafrjR8HzFuJrLSq0WcBhvABGWGYo0uIUnKAD063MZs+Cnr6a2vnPz82hlvnk0fNeJhAWkZl68wIGViGY5kGQMJlQYBuJJtjOrWpU6StTqioSy/4CEzQoDGYCkAQZZpBgR2K3mLVKVZuHCPCMAKd3kGJIAgnNIYD8pI3Ehl7PKo4YP7oNlk1W1ZgJAUwCVAJExBhbThVhWLHfNv278fL/Puj19cqNB7LPlpl2ZKrGpmbK8kwD0DNBJVSAB3mB3a0K4nN1BssS+XTVmhdvI6bW3OMNxvCS3vOFysqkFKjOwGckHLLQxJJIltRMaW2VPhKKU7U/iaagYx1GFaQTqcx7ki5mcY/EY4p9V7f6r9y2OTejNf9V67tw9NDJAdXzdMDpZCIGhm87zjzDh6RZoFzj1D275PT/BPXosSoydOeVAZx1ATvnAg6eMeecs4hUJlZJGs6X2Fu2Pa/wCPlXh/Lv8AY8/xMU82zW8Bwp92BDB2UZyIK7hVUC4Im89+2B8r0zAVXXZhcAg+CYi4nf7kunx9NaSN7vNUCwWYlgTluMswwkgX76ExgKm4qN/kn3jXyoAIywBaIiNBOo10xnXU221o1WqSTCKVTKygDNuRPxEi8ADwPPbBPE8NBT3soHOXJTYWBA+IyIW94832M+QN7sVa2QqrdIc7aSLnS1yBe3zX8f7w56qZjFhABm8sRuL+O+J85KWvf3/wU/8ANmj4D3NNQuQEjQCCTcgXMG3++F1Th2UtkJy9mIkGbDqMkCZ+gnHzktZxTOaTFxmVMxnckeg+vri+hUWrEjLuFm5Hf9MZ6cJS7+vcsqlFdhcKdjlEakj/ALpN9L6322wCvFOZPv8ALeMrKCRFtvSfnhrxCCYXLBkxMls0D1xnyi0eh8p3GdHJjTZhGhtjZhqSf+rM+VuNf7FnLUZ6igCZIkFSRlW5kLeIE+k4Z1uDDSvv1Kqmaw6VJF0nuCoGvaw0xL2Z5RUqOGSm7KDkkAmXIJVRCnqZRaYiQScB8TwdSC5Vgt7mFJhihkEyWzAiNbfPHpyVuzzYOlQN+HZSYK2UGxBF9uk7/wB1GKOOql2kgWEW01J11MTFyTEXwQkwQEJBgkkE7kDWw1gfPvgBnMkf3vh48iS4PkRhhQTMJAMg3H8fXAmWRgrgajpJUA2uCJkHX++uBPjQYc7OpcKQ3wsADuCNRbXEudJLIdygkRpFot4gzbX5m5uNZmWYEAC1ukaADQbj54jzqscyQYBSYBO8g698Ti5dSseSjWgfhqMqdtPrI/3xvOS1vcwqhtJzC0EFVI0v+0DvjLcm4aVBIJgki+8TMdgAThrRUM0ZiASYZrQPlvG+Mviqmull8Hl2Mq/PnVjTqo1QCc1SnZiG6hmWzADMTlmBmgW1G9rqSPw1GvReULNTKxcNBN/PS2vcYuGZCcv+QDryGc+v5iNWAmRNpt4HrcZQIJYKSwtILZZN7G5InWRvfEI6knFcenf/AEUltPZnjTJyySVP9MfX74ecfxQq0KbuzF16WDEkjab72k+WPpivl3A5yMtzpHa9o7+uCuWcAk11qK4YBsjBgACAZRrGQSVETv6YvKUW99iaTSAqrM65kkimqsxiPhg5u8dJ07YW8NQJrFQJOYgRa5MA3jSd484dDg//AMV3+IKxQbFZEggwelizAiwJjXTFHKeEzFiTlDOig5ekS19O0gx2nDRkknQGm2rKOL4E5XaMoGu5BFhN51i+0jA9LhAtRkcwVYgkXuLSNj4PnGh5xTRgVUMWA6rQJAloBGh1XQwdAbYUUuFgtck7A76yMJGbpplHG3oqZVFmtmP5iwg5bEBekzp/zgj2d4Q11cFGcLOhWcxAgkn8ogC3zwy4fly1KLgKrFlkZiAQbSRNolltuAO0Y+exVH/GXBgyQbsI0IFh/tp2xOeX7uTXKoZQ869AKry2c0FjB0HSbSGBBk5pB328gCvhOBFQNDXVZGabgEzAW9iD9RjanlZzdSkg7aAmbMouQCI+IYmOSrTLVaLZSFJIqQVI/NmB238QfEZ//sSXJR4tmN5nyar7oSQL5lbN0kzYbyb2tabxIBUcRcKUYywJKiZUyVIPmPse1z6bzqvXrUAvuVzHpZ1YMASwUQoBYD4iT+URqdPO+JdqFZ0qBiy1GKCWX45B7NJtsCfGNPhcsskbdXvS2QypJiwMzMZkzIMkk6QLn5D0x6D7JcZRThlpsYeRKq4kk6mATewMdheMYCgwmRGsjLIEakdV/wB7b640XsxRKVlmmHnqVTAJyyvTmuReTHZdZw/jcanjp9ti+HlUh/xlOnwtZlPDipRqgLTyXYynWSBHZoy6AbTf7T5LWdTlqPRrq0o/vS5a7dLAEgKQNb7g2thv7UufwpNNQHp/5qeqiEEsOkXJBIABEkzoDinhXXjKRZgaZKgkq3UoHUbjqaLWI30EifIjkn0Rlx2be+ONN1tcmulbRl+f80p1eAq02phOJR1ByrtTKAlj2FwBf4bGMefJYzjR875bX4dWWo1GCgaKcHMraGfiiZsYvOM7TaCDAPg6fPH0HhMcYQajxdnnZ5NyVmq4Mqfw7EAoQWKqYgh4XS8AybgCdME8wqnVsgG4BuItBiNRF9d95wt4LiKjjOFIEFZAN/8AuuBbXQXG2LTSTO8qWJX4jMgCw1gkwAP5xmlCpb+bNUZ3HRVx/HowyCbaszHLJ1ufTbW18EqRUNNllAkZmtfMsZY+t4HjAxqU91O2wAFrxET++CafGUlUZA4YtqIMACQx0nUW3vgyVKopnRe7k0M3fOVUHpEWAsdCfJjS+L6tUZTFrQSxAgfmuf2m5HqEvF8wpKykywKmYFwW1INhNza0bYX1Ock0np5AZMqSTAC9huxNyTuTiC8NKVa+dysvERjezUvxiU/zLI6ioa9yAp77j6jCDm+erUzqVAIGpIPe4Ika6fzhZyziaiMXWoc5ESSZvEb62ET2GDaVCqZKsxky2/VvrBxeGBYpXZGWZ5VVD72B46tR4esyOEGeM15DlQoi8GxIAF+r0xb7QcI1astCmzO4AAVqoeZZy8MCTUcMQcozNbKIIy4K/wCmXLq9Sm3ugHmoQKZUBS+WmZNQiBCgkrewECTfWe0vslQ4eg2fhc7tDM6/6sIDdfcp7unlABY5VU5okkCaQi3lnNvSf5cfyRlJKEYpb/c8p4xH4Z2p9QZDDZssHTLAvteCTqO2M8xLOTuSfGuNC1JVZwAi3ZYUltIgAgsCt4Daki5GEIH13840Y6t0SyXqyVUQP73wby/iSoYm4ymJ2Jtb64Dca7f3+/bBFGnohNmi8dxPrgzpqmCDaei4VVbLIv3+Ufxgj2hoELQYxBQi3ggx9GGBvw8CAw76af74N4yoXoomuW+keLd7R9MStJpopTp2H+zL9BQXOVj5FoMfWfOm+HHBcnZoaorIhZVeVymZIMa6C59Zi10Hs1TvtdgJ/wDVrf0n743fHczatwyhqYJpn3aVOq2TLmhSTBKKA0WFtm6s+RW2Vi6SFj8Wqr7oMz0iZVST/jJuINiw1gE3AGhJwt55w9L/ABsgIYqc4Opv0trGlvEDDZOXMCqtALLKlmUSutiTBvaASdexOO5pyjK6oYDmJygkZTMWAxng6kVfBHk1L4MtO2+51Ug31nt2ww9peV1EP4hJXP01FtaRlBtaWAg+vk4v5RyyalPWZC5tAe0zsYxreZ8Gr0alMLBiREQWUzbvcYErUk0deqPMEqkUKqWu6GO4IYzbsVH19MVrwyCkuVzLAtUUjS9iL3t+/fB9fg9fP7Yv4rhwIQad4vEa6fbwcUaoBnGfKZYmGsT2mCrftvi3liklhCloJINhGpNr21xPjqAVoI6CI+vfWNJxZ7O0AgzujOAII7EE3872Eb3wJPy2Fc0W8BTyh1ytBuAGnLBDbgAm5Exp9cF+wvLjCs6gLmIIaReJmBe2nqdMLuM4j3R97SzFA4JlibG2pvpbKRIt64bew3EoEamo6cxOcLfQW9R2B3xDL1fZSa70OmupI1POKtRaeYA9UBX6XnWD8YJt9Re0Yo4Sm7wHXIVAH/iSYBYMwuPvr64pp8zLZKTZw12Jb8w+ERcdXSN46lIkzgCtxHunepT4kAMZFFwdVkOJUggT1Rb4jpM489wf0fH+l+/9Fk9WaUUGP+nknvmMyQTPSSYsZMWkWvjzDnPJSOMRWLVHZDUquCBMVGZ2liYCJa5npGmmNU1Di2ys+pGaYJgXUDQgb2jQnGS9s+Xs/FUaQ/yM6qOgGSWJsAYGYAeBa51bHreFhUqWtbMmaWt7E3A0Q9dlVehWJtJkA23kAgd9ybbaz2k5Sr8P7yioDUSXBpgywvIFswAuZnY2tOEi8B7ni69Ia03gQRoJJkraNNLY0FKiahakylyetm8A5gWsSWUwthAib3w/iJOOSLT4+MGNJwa9Rzy/mLCihcrUzUxnSQBBAEwRdZtJBJtin8aKS1noqhFQ/wCm5IAEGbX6QFbpAEncXOEBApVCU/yjMCpBY3AkA2CiCZi/g3wTR42mG6c3VlLSCTmMkySRbb0B9cYPsUnaWmartGf9peHalwtPrZs9QhizSTAJFzBN5JsIMYyQF8bH2x43PQppqFqE6kxIa1+wgH5bzjIAY9vwjf2e+bf8nm+IXno1nKaZXgvee7Q/5SBUkZh0rYWm0A66k9xgfi5kNUJEnU6zsLDUx9sMuRL7zl1SmVHRVzSSBFhJMxIE99J9QJT4l0zFlDAxMEwSJggj4TrqJ20N87+t/iXX0oBzFCwjMdSeoGJuPHrgOtUIkTffecG1XYgsyrkJgk3M62BMzI+IW/TAFXhwzxmnLNwCCfrp3vi8Eu5KTfYqYAiJBM+bRr64pNMjqbNGg2m8EE7b4kGCyLHb07/XDPh+Q1nGuVWhgPX0v9cUlOMPqdISMXPhWz5yblwzZ2yhLwJBOsCZvFiL64a12MiM4ttv52x95bySlT6jciRmcjUakDt9cMMtIf6lY0ybx0iRsepgfttjz8uZSna38/M34sTjCnoe/wDTaoDwOQ2ZqjsDkDFyEI1MBAFG5IlZvMYM5p7McbXpe9rINsi0yzEaQAlNIJIb4mIM5hABUBB7GcMV4BqqS9dn6KQywy5tSWIysAjj83SywOzXlnty6PxFDI6hs2cFwXNSmQvRBUAsbG5nKPM2ipfaSXKv1X7r5+BmbXRF9/wZned+zvEUS+cKzFCwVVc51CsSbLC2pizZWMg3m2N4Slm6mIRdCxntJ+EST49MezcLzmnxVGpQo5FrAoxJQfFDIxLtKM7GoUgqWMMSSIjxV6BXMGMMpKld5W36/vjVjVJojN27LEWVJKsQF/Kd/M7Y6ixkBdzEmBraT8/0xBakaTpGwsbH69/GGfI+W1q9cUaFItUgnIQDAi582M7nfbDMVEqtIqDMTqQdba+YxbwTwyz8LSptsdY+n1wZz7l3uFpFlVHh1dQY6kjL0N1KGBBzE9RzQBEssHUtheQde98QaosnY99mOFAqVFMkqDYWB6TlPrOg9Mez8t4RaIZ6RXrJHumOVCMkLIRertLEWI1I6vG+UdLBplqg1k2ysCSdzaPNtLY9W4fm5a1lCuVzswXNF7a3GbTtHzw58mSE1OHo9foVUFKNMQ8t9nar1Ka1WdQYYJJ6RmE2N4ltZBkXM4I9ruSvQrUizZgyhQRaAhgfYjGm5hWylUWTU6gjKRAnWRMgWzT4MjCr2n5h7xqKSHKK3Upn4shEnuIN/TTFcfS8fU+RHKXUl2O5Ly/MUXUyfuDjXpykKALkbmP2HnCT2VqnOoIH9B7Y2juMpJiwxpw4YyjbI5ckk6R5VzPlR94ABdmjwJMAYt4jkk8SiNABUiVIOkkk9tN/n41QytxNPwZsOwJx3O+HDcRw4ECc8RaDe9vIwksaqx1kfBgPaXkopB1On5WP5rAiI331Ov1zvBVRTpkH8xsL31O2t7EefXHovNfZOqxY07rlIOVoJsLQxIiw+mMp7O8r9572ArEFVXNoCSTOh7REXzWGMjjSdo0RmnwzIcz4hyjCIW2aBrt+Wx28Ww39h+HyioSBlgOc2mUNlM/l2mZ0Wb40PNfZhwCigEshkKbANMiASBEEwAI/RJ7Ej3dN3Ydso3B1B6TYayNZN9cI5qWJpa2hq8yfIy4zhKa8PSamoVoOQrMn3cjKNYkSIETMXwg4ClTTic1U9JYbsSSZyA6mdJB++7OjxDUqYVCLZwma9g5AUqCDBAMHzjOV60tnXKrZ1MKNCBCsJkfEoN52mcPiTt+n9izeje8SEpIDRNR6bORlqAxpmIClSuaQt4Bv8wi9vFdOI5dxIQ0/8jISgy/C6mDtmhmEwN9Ix6hy32ZRqYD0QhAjNJzGRrotxO831NrZ7/rFyNE5QoGYmg6HNcm492x++b1GNmPC7t8GaeVPXcx7UaR47is9RSffKVNjKFEMjqEgyIN9MOanJKLyQ7VFJ/0w0BAWMAXEi9j2nvIx3FVTXqrxL5ZqpTzDYlaarpcmCsE9wcafiitJZRzOSQwBJJJvAEC5IFjvtjzfFRfXcZf12NeJ+XaE/MeVKhzUAwJ/9+QNrmzDMribSdPMHC4cMFKllZlaQQdRGpiJBB28gYur8bUpIJBOssVF9ozXE63EGwvviulX94JUiQSQC3eA122iL23OxxSKmlt37jOuwu9seEy06TA9LMNyYOSbE6g5ifAIm+MrTF8aL2lpk0UaAFzKBuboxuYvpadjabxnEuYx6fhl93swZ/rPQfZCoEpEExLqTJ02m195+WBQtIMy0uokyCxt4jMYt3P7YhSpBOGeswMUsswQQQzZVMbmWntjuWMFObKSv5YE66G9hvf7iMYckXbka4NUkMKU1DlcDLlMrvls7FTG2W9ibmJOMkeIAYkARceIOpvg3nnEI9VqorHJmy0kcHMqgDsIAGmg1BOpwoNYuYuTr3I/oxow4qRLJlbZTSWaljYmxIEXNiewxtOU0adJFQ1JUg9UGC0kwo7GCZFrTOMkiOAWAJ8x/H764c8tp1TRDuzqEkF6hCiRJ92A3VJFiTYRbS48UuqPNIPhn0y4GVCsEiMpnXWYnbaYEdsVcRSSqcwIgW6he2v3nFVOulT/AE3sQekZc0iw9Ja09iCdsEGooJArU7G/Vvvq3y+WMlOLvubOpS12J8tcjhuHTL/qEwe5FQuBbQWMzJifQqucZlq06tWmeoKTnMrUYKAzECCu35R4Ai/DiAtFUDsSBnE/CgyN02kyZBMDQ/VfzUUwymnUaoCJLFYgn41vtEfa5jGvFFqb92/X+e3YxZJLpXtXz3B61QqxH5bi4BJvP1JGowGVOv8AdsEcRprO38/fEAkKPOo+kY2LRleyOWcav/p41Va4NGt7uoi9L5c1veJmWNywJF9dLYytI30Pn5a4K4DjalF89NijaSProbHTfthcnVXl5GhSezce1vMW4mmgrKn4lHIerkpq9RIhXcKZtA2i+2mMovD3yjdZ+pB+0/Y4+8TzN36mIZp1gA6AaqB2/XviyhULDYzab2i8euuIXKtl0o3o0PJqhyIP+0kZiJEMDK/aPQ7a40NLjghApZbFZORyXJ6umD1AxF9ZiwjCblJYrTlQomJzA3AYCQBv6/XGublY92G0JXveSPGx/fGDMk+TREqqc0UJmVi+dWIIWMhldgLyVgE9QA7RhVS5i7Eg2Maidb2wx92RTyzmaIuADIIjTTSJm+uFP4NiVOU31j9u1v0wMbSVHSRpOV8eyEEEz+nn9sPl54xp5SSZ1M+mMenB1R1ZYJH/AHa20M+Z+uD0R5EEwNd4HiB8r4qsrXDJvGmNeQ80y8Ucx0U2Py0wdzTjA1WlUA+Auf8A5SRv3/bCMcGTePnMCbf3644q1NTmJ03mbabX1wJZ5VSGWFXY44Lnb0w6FHYMCAc2gixBMmbm5OkYyPs/y+vwpY5BUziCJuCJ12a59NsdxnN6kQn1I+n74TcZzGubmow79rjSB6afbC/eyVN6D0wizZ85qmqtVsyo/u8qkgglyDOmjRN/PgHGe9m+VpTU06rhS8NMqRMFQpIJgg3vb74ynENVYmSTvrE212v/AG+BPwz31G2ov/YxzwOUXFy5E6ul2kb/APBqtQmUbISCS4EglWBUT1dTEaW+VshxHLiGORSyrnmFMEgZluoIicBUaNXMFWZnSYtufSNTth3xHB13UJBM9rj+6ajDf9aqzo3PZvec/wDUtOFApBfxLoozVcwVc8dUAAyBMa9+2PO/a3214jjBDNFOD0pYEanN3+Hfv5wBx/Jq6/EhP9ttiz2e5M9SCwIA6WEbGADf1/8A640fbdUbbEWNJ6Qt9nuIZqwRpCpoAY7zHzOuNfxtKKtNUVQKtMj3hkwVI6QACCxFvyz1R2xQ/JPdOHIhigWPUg9tiNfHbDziOEJWlXRuqijBVFiZgXO1xOh7YlllCSb+WNFSi0I+aO1KiclRFqHaCCVlgRlLQIE3MjL3mcIeBVmLIDob2AAg3m9rftOmNrQ5G2bMrk53JVGJMBogHS12uNj6jFPC8MaQZSil3zCFDQWnUMczGTvtlBxlhOotR2W72ef+1NMLAUgrnMQIjUEWtbQRbCOgvWPXGp9uVy+4URpUNh3KwAdwP3+Qz/BLNRZ0MTGPWwP7pP8AExZd5DX8bRb8BWWD1oo0sCtZCJjSQpGmpHfGVp+8ojLcAQ0ZtxBBtvMGe42jGrZqxowitUWSJXQRuSO1j2sJxn+YcMVL0yQXVjnaZLEZpy3IAgLcnXcARiOKbdxfqVnFKpIV8VxVRh1sxEz1EmTpN94tPYRhjyOjmWs7qoVEJBZgASMtiPibUQBqSBInAVZR8IPqZMbGL9v2xwqCG0zGBeTpoJOny7YvNdUaRKOpWMuW8wFVWFZkRVjKsBb30jfc2j9CBxHNGY6CCIhrzexPmAPpgY0j6CYv+/jXFVRDdotb/jHRxQUm/iOllnSRdyk9cG6xBmdJnbSfUa64e8AqFP8AIrE7QCRHgyN5xn+DYq4YRuJaIuCDM2iDgv8AGA/FTpsRaSWFhbQGAN7QL4OWHUzsU+lGj9xHCoZ+JVBEgEErIIkWaDcjuJsMZ73BlhG0jbTwd76dpw4qLAAPUcuoGh8/Yf8AAxA8LFNWzDNpEem+/wCkR6Yz45dN+5eceoXV+DyoZnQGO14P6D5YBSlb7x50I9bj+nD+mhIIe3SSRbtPmLSY8YBfgypNyVIsSbibiexOuLRyepGUPQpNHabQT9Rf+cCNIEECRv8A36YavSutum9h6f36YVEnNETPzv8AvJ2w0XYslR9YWB37YM4evCkdUE6ZraQNQdP73wPR4AEwWjv4jx9sHcIEWCQwmQfB0ws5KvUaCdj3lHEFMsjcw1+3gxf9ceg8l41WUI8dMWI7W7eNfJx53SCQIcz6CNNNJ+vbDBOLykgsCf8Ax1N7HfUeuPLzR6zfFJI9CUpeI/W83wNU5jkGVUA7SbX2v/Z9MZHh+bVDCg5RsZMqbbgeI9LYO4es7QzNPqO1x66nGfoa5G6UzU8JxeaDlHmxvA84ZJxE2gDW37zN+9sY5eKWmCdgDETBa8C9p/Y4q4znZbpWZmwB73WSPrH6YaEJMWUYo3DV13Yd/wCP7/GFnF8XR9T3i/8AOMcectcS31mIHYj17RgY8zIAMg+sbY1wiokXs0yrRJjKI7kf7SPlGLHo0ArCD1a2O0/ycZQ80aYJE9mAEeL4+pzMxaWG8aXIAHSTF/1w4tDc8HT1IfcTrP1GuPh4CgQIZ9Yi0/QXwnPNIMMCD2Ig7dx88XpxqsIm8WmJ2HYT6Y4I34TgUzymukMLiDczIve2t/TDbiRmSReD62ganza1reMZ2rxoULJBEQBIOhuLGN/zSI+32rzOms6G0iDO9haItY2nEMkOspCXTyG8RzqOlhN4a1pE2v64nS5xSEwqi8k6ba+fpvhRX4+lUBViEAuTOptmi8xE+cDV+HoCSKgSbZNCPr1WPcYgsXS+6KdKfBokdTpla43mBEWESInFHMuIvlCkglRaIBkFj2vA++M7VpVBDU3lR+beBeYuLD9cB0+J4hsxCsZGseRvtisY+rFcaNm3EkOrbqjS1xElQLfQnxpqMV1uZA5QIzIrXkTJXpN9LNcfsJGTTnTqwDICTIK6NoNe4PbEafMUdiDFzc/KCNQbxEYZYqXALQP7V8IW9xPUchFvBAB8zlAnz6YS8NwxBBWOkak2M31+uG3MaoZ6dRTBUX89WYekGbYDpDKzZXyASfhzb6X0sJ+ZxuxvyJGWcfPZOrxgULmzZoYoyEgU80AQkCIGabSZHbCfiOJyswBJmIOVbxBvKmRaY73wbxlW4OaWEWiLDxGngzqbRiDuCrHUsNIGs6/8YaOt0c96sXIZ2iO+/wBf2xTXp7i3bzuDg4ZWtBMm/wB+/wDTgh6K5QFg9MXHnW59L/pivXTJ9FoH4ZS9Pq1WbmRIA7nYT2vfFdLhwe5E327b9rnF70uoKScoiSPF9vXzrixBlMyNJCreLT+8fXC9XoHp9RWaUnp+Q/X1/wB8XBdjtb6YMFKCDHkesyfpiVHIB1ZgT2AbfvI/u+Gc7AoUHFJYBSSSx1BUHaQe2LeCV36QJtFzaOnKPSYsMRShKspZiRdAiKSdTciLA9p/kfh6VTKZQlR8R/QfcYzaLWXcO5ClnmCTGxJIIP8AJPpix2DqIaD/ANoBiIkjeTiv8K2bMLzfS2sGYH91wc3I3CoxN2Aa2ipcX0vOw/jCynFd6Gipegt4SqDZh/R/f1xI8OrvOXz58AThz/8AxfSsFSGJALDLfcGLx63uLYM4TkZJJKQC0gXGVdQQWBldrxrvics0VsqsT4M3S4VWm2UCLmeq8GNZjsMGLy4iIUOpAllWNSD8TWEfTXGifhVCsmYOwAWMn5T8QWVk6yHBgXjXH3iDTpgBSQqflZSReADcAiRNtDrOJvNJ8IZYkuRRV5YiqIGY6kgHp0GgO99cQ4ZJGWF7ExBH1sf5wxWuGzBHQpAzAgAyLmAeo9rX0wv47m8SBSBFhBldBBiL9v3nborI1TQW8adjWvCD4GEbmwEi+17b+MCVudR0LBLDYqAfBGgntbU4z9epUqBn0UGB8QmdidDAjXH2nSpEMWkNPSFBK6f+Rzel/Xy8fDpfVsR52+Bi3MmIOa8eJGhBAMf2NcVfjWtKgDteCB4J9Ti7hW4enTIK1WqNBUmmoWNxDMcw8x9MB8NlEvmIIuFyAyfrAExePlh0lukJb9QhmJzZjFpk2naLWPr4xDiCRqQTMEZpJJOKuljJIQHsC0fL+Dgc0CCZ2vcMJ02ibzN4tgqIGyb1rtIEjYn/AHBOBjxBNp9MF8SFYggbXAXLe/lgR9P3MWpohUrNS3WjKVHkAq0keen0xRUTZVUqbAaaxv51In0tj5+LI7iLj1t/GLaVdZP+K26iowB9dWO2+2Bfw7MTlUneACbDU4ZV3AyR4s7WHn/jHDjXvfX+27YrCW0HreT94+2JwYFrDQwPWD3+eDSBslSrNB/ymT+UT97gfSfli3hq9emRTyHqiFywb2FyAd9yRiBqnIF2E2IUxP8A2yJHm+JUEqEQqMw16Vk28gTAnCvjhBWnyHpz0rZlCuCQYW48GI3tAn+TzxSOJzkE6FgVN9T1DSTEnv8APGeNPNN/WSB+uL+JUkBA65JklUyCRAvCgmLXIm+IywxfGi0cslzsdfhPeLnAEGwJiOkEnQiTE2AJsNcLjy//ALAGi8gGVkZhImdjciPXFHEe9Coweo17VMrAQP8AzkkxGhFsFcLxmWHaurEC6mm2ebiASjBhBOrKL4CxyitMZ5Iye0U1uBYMA2Qg3BUmNYMyBcQZtiDUmEwQI0kjuBbvf9sMzx7MQ7sjK3TGYe+IGkgKSCQbGCLayBiHOCzkAKykH/8AYsSu0Gw+w10Fsdc7SYKjVoU1eWOys8EqDBcCYIiBPzH1wvywYv8AIa9/THplGrUKIAadNACMiyZMxEyBMKDJO8Xwhr8D1hFySpgKRnZQxJnoAzAwSAT384XF4pyuLDPBWzKtwrRED0k6Tp2/jB/B8GWUwA2VvsRbx+XDyly1SAWYLJJIZCJF8oAWOonYNF9RYGk11zZWhCR0iIsBqABB1ib6YZ529IVYqYn/AADwSASs5s2Xp7mI9IxGvIK6kgi2hEzbtF/oPXDuiWcTMpoATr4AIg3G1tMBVqFzB376dtP9sFZLeznCloXvTJlhcXIG4Otu0/rFsVVaZMRpG8zqdctpwyFAoJsBcY6pwqOZmBePQknt5xRZEI4jl+C4fMpL+6NjJkg3AYAWiSDe+ttYxoE4BHqCpQrFdFH+MZSBsSCNI+uA6XIYbLUVykEhwA69cAKIkxAOsC/rgrlnEU6AC06qUyZCyZElrEZzGWPuMeXNyf0Nt/qtmtKK3wVU6DZuoAKxgkLBmb2MraBJFsHvwfuXyxUdW6SFOaAwAOUqogWDSQbzbTE6fLPeHKahELamCpHggj8p1jfvbAfF/ieF0FBxmJNRgYUEZWJiCupgBjprjoeaXSuQynSIUKdNc4ap1DQFgrXMAQ0yY3vaNL4I5fzCkys9NVXLOVwVMERrmsReTfSTvhU9GrxFN2UQM5CtLCW/P8TSRbS3zwm4z2ZcIai1abkHqAdVgbGXcX8fc40LFBupPf7EnOVaGfN2Zkj3jQxh6a1KWtzfKHPZotba2EtTj6U/6bltD/nJB8nPOu4I9RhbGW5AaTubyPKmfuR9sWJxbJlZAyXsyFhLAWNjrr9cbI41FfEZ3NtnVSSJkhfFssicoi0GbRHoMdwq3JDqpiILOkjxkifSfkcRHGMGzN1vsWLEi/rf5ziHD1AW6lkdgQn3II+2GpgC+EqFZPvSttuonaIJB/vzxVw5UtLvlm5OWfsMXUeEDucqPl3ObMEnQsyoQBINyNvE4H42iUcrEFGINw1xqJAAOF1dBC+I5iSnu/eF0WQmZFsDrEyyz+wwP+J6QuRbSMwzBmkz1XgxtbA78QzTmP2j9MWUO/2x3SlwdZatLTWd8GfhwRmFNgo+JgCYtrsB3ucUBvGL6BFgRv8AFEx4jtv3wrTCmUMsSAbfSR5F8X0AoB6ZbZs0R4gfv9sG1+EW3u3zncAEAf8AyAP2xU/DksciMFm2ZlJ+ZAF/ljjgbiazORnYsAIGa8DtimpSm/2yqB9hhpV4Z2C2QQPygA/+4gXPm+Bl4N2GwPkn91wUBgBpDHFR2AGm/wAzczO/9jDFeA/8l+V8QPANBM+lvp6YNgFxp4+NSBA1Pe2naP6MFNwzDEHpn+/84ICp2a17DTt6+vnHxCZnMBEkTpfWBEYkWjE6BQ5s7MpAlcqhpPYywgeb+mCdZ1Pi3KlC6qrTmJGtxYlFLH4RHbEXpBVWFJm5YrKntlkBrb3+Qi9eJUiB1AD5hTM+GBB+mBXoG/UpSpluLMNCCRH0v8wRhnTWvXVkpMzJqyF40F/9ViPPxX+WA6dJ61QKAuZjACqiDttCj+nBzezdZawp1KZmxMECxE2YgjeJg3tgSlGP1NHK3wV8MijKtWqBTsZp5XaSNDBzAC/fSwM4aqeH6fdIeLq/mOV0KxEASAXmCQIMRhpzr2bpLw7PTpqGpiRldzIF3JL2MeFGmMUCLX+n7YljyY866oOx31Q0xtR5k+b4ym2RixVfQZhl0EW2GGHNGJCPWIdWU9VNmIgMemSSQZ7EHW+EKVVPS7vlmdJv3gkDTfEvxEDIrMqmLTEibegvt/GGeJWmFZGNOHpcPJXpVVQ5GNMuc35bAkZtOprbm9sD8VmdjlDVQouTkQgDfWDE6ADTSIijh+NqUj0sVMaMiEazowI1vMYtq8yZiKpZ/eKZlUpBZEZbxI72jCvG7tfPn4hWQIXkNY01qMhyHS/Vq0ysaiOwFxscEn2UqkCFZra/DHiC33wubn1dmz1KjuVFjKrA3uFmYJEi8HBFL2pJAze8nvmzT5lgD8oxHJDPflqh4zhWzQ80r1BlfhUQe6aSXyg5Ygx7w/CQSJubYz/G80p53B4Wkc7B/wDHVWRIGcBokTBMWu2mA+J5nFNUlpBINyoi2oQAE/8AqBIte+BDxIIBUgDsHHy0Ab5nximLwyhGn/lP9bJTyXv5/A2PEKXpNSovkQAZavFrRFidh1EEESwIzRgXj6HvajMiEVTCilQBYERchjOYmdbab64WDi2737ip/IBHrg/guNQtkqEIG/8A3BXlNY6UcBhMaqSJm+NKj0rRNuwavQqcP8VN6bTBLMGvF1+GARMxr6Y5OT13gikzDcoM5BPcJoddYFtcWcVw9HVOIDj/AM0qIT2gFSIA8j0wtqMBYEGBAIH830wU74/gD0Xc0ppTOUVlqX+ErUUgjch1jxZjgAVI3j7YtSFIIC/NQR8wQQfmMW8RxRqRnay6ZUURpbpAEYcWwUH1x9LGMMDXorSdEolnYqVqu0MgEEqFUZTN7zvpbATLPbHHWWcLxlRPgqOk65HZZ7TlInEaksczNmJ1YmSfUm5xDL/f6cSptl0P6eh1x1A6ixaQ+mGfKkpdRrSRFgrANPiQQfQxodcK1M+nrhvw3OMihRw/DGN3pZmPqWb/AHwslaoZMGRx8vOCeHfuR9MU8Txpc/AiTqKaBRYyNL/8DH2k/e+FaDYz4cxeT52/TBnvfP8AfnOFlCrixa4wjQ1haFhqQe1x/wDUYkW7SvfT564DNT64nRqsIlpjWRf6j+NsAJcKhE3J+g/TEGY/2P8AbF/4umIzUql984y21kBC0T6xgN+LWelRB0uTbzMR8/OO2cV8RTJ0MfLAlTgyfz/YftgmowGob/5H/wC36YgKg2JH3+zThkCgdOXjucRbg1G/9+WCXfW+ITO49CQP1wbZ1IjXallC+7YEfn95mJ3iCuUD0E73wETH/GL8wzZc49Zn59Mn6YnxQVcpDh8uxRhN7m4uNpscFaFYTyrnCUhehTqEHMHlldSI0ZTpbSN8Dcw5xWqOXNRhJkANlAjQCIFvTFHF8SjA5aKUzOqtU09Hcj6AegwGamAsUW+pr9dndbXDDeI55WZSjOWU66H7/wAYBqV52A9Af3viLPipjikYRjwqEcmwg8R/YGCqXNqi5YqOMnwgMwCnxBt2thZnx8NTDdJ3UNk4pWn3jsNTIXOSTqTnqLc9/wCgxFYIXp58uh61TMPKq5aNv3xnhVv/AD/tOGvDJw6oap4pTUUErTFGr1MBYZ2AAvF8JKNDRkdT4ogFQSoNyASAfWNcVM39nAI4gYkaw3OG6Tuob8LzFkfMRTq2gB06R5hYvte2K+I4ou7O2SWMkKigD0Ef747HYXpV2Gz5kaJCtHcIY+1v+cCsxO/r/NtsdjsCErs6SoqVZIBMDcxP6SftiDqAbMDfz9YIx2OxUQ+llG8+gP7jE1W2bKxH/pN4uRa2mOx2Fk+lBiuphA4+2UUqYOs5OoH/ANzGfQyPGKQZifsP4EY7HYNJAssp2MhVY7BhI+xE/PFn4piQqUqUm1qYYk+LfzjsdhX6hTfBHiODqgZ3p1ApPxFGVfEWA+QxSRGtjAP109MdjsJjn1I5qiYOCaTgETJG8RMeJt9cdjsOzkHcUqKR7ti4iTKZSPFiQcUive+Yeik2+WOx2Jjlwa9jPyxItO8emv747HYAThR3BY/+43HoMcEC/DadcdjsccSA84rqORBUA+sx+hx2OxxwVxPHK+Ue6o0u5pqxM+Oof798fa3AcPIjixpvRq69iQDfHY7AUa4ObsUPTUSJB8jQ+kgHA7gbR+n7Y7HYohSpoxUxvGOx2HQrKycfGx2OwwpGRimp4+847HYZCkJ9f4/vpi9uEcIKhACHQllveNJn7Y7HYWcmnGu7GjFNP2HfsfWoU2d6+XMAPdhtL6m9saytwHD1j7w0VcnUgH//ACcdjseR/wAlB439rGTt65PR8G1JODS0f//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6" descr="Image result for fall incidents among elderly graph"/>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8" descr="data:image/jpeg;base64,/9j/4AAQSkZJRgABAQAAAQABAAD/2wCEAAkGBw4QEBUSEBAUFBMUFBUYEBcUEhQWHBUWFRgWFxgUGBobHCkhGR4mHRQXITEhJSksLi8uFyAzRDMwNygtLisBCgoKDg0OGxAQGy4mHyQsLCwsKy4uLC0tNzQsNCwsLDcsLDIyLCw0LDcsLCwsLzQsLCwsMiwsLy8sLCwsNCw3LP/AABEIAIUBYAMBIgACEQEDEQH/xAAcAAEAAQUBAQAAAAAAAAAAAAAABgECAwQFBwj/xABFEAACAQIDBQQFBwsEAQUAAAABAgMAEQQSIQUGEyIxFEFRYSMycZPRB0JSU4GRoRYzQ0RUYnKCscHhJJKi0hUXNGOj8P/EABoBAQACAwEAAAAAAAAAAAAAAAADBAECBQb/xAArEQACAQMBBwQCAwEAAAAAAAAAAQIDBBESEyExQVGBkSIyYfAFcSOh0TP/2gAMAwEAAhEDEQA/APUMZiVjzNJIEUE3ZmCga95JsKw4PaEUwJhnSQA2JjkVwD1sSpNjXJ+UPDvJgMQkaszG2UIpZjzjoADeuXvvjNowqEwxmdhFLIsqxNIWkVkywlYlCi4JN289CaAmWZvE/fVnHGbLn5rXy5tct7ZrdbX0vUFSTEwviikc4M+NQ5jHOwSF4YRxQEF3swK2BBFtbAVs7nnFyYiKXFRyBzs9UkZ4yl5Ene4bSwNiD530oCZ5j4n76Zj4n76882vtbavEn4Uc6DhYsIiwSvleMoIHDkFWLjMQFFh0NzW62J2gk5jY4g4cTRZ5BGzOEeBiQpVbleIqgkAkXt7AJpFOHGZHzKehVrg/aKuzHxP31CNnR4uHYuGWJZkmDQKwEZzqrSgPdStxyk30061jmxm0VaRGOJEKPjFR0iZnZlSJsONEOZbtIA1rEqAT4gTvMfE/fWKHGI5YJKrFDZwrhsrfRax0PkahGExO1s2aXjBu14aNkVDkEUkaCVhZegZic17AjrXOWXaOF2fFHBFiBJkxMpbhTOTIJQREVA5S4Ja7eehvQHp2ZvE/fVnHGbLn5rXy5tbXte3W1++oLA+JgGLZY5+JNjYSDkmISKWPDq04Ci7ZSGBUEGy20rPuccXJiVmxUcgY4Noy7xNHmMWJmtmB9UlCjWPUN360B6RssnKb/S/sK3a09l+qf4v7CtygFKUoBSlKAUpSgFKUoBSlKAUpSgFKUoBSlKAUpSgFKUoBSlKAUpSgFKUoBSlKAUpSgIhvbtU4LCz4kJnMSswXoCb2F/K51rAdvRRyR4eZx2h1uAAFDMFL2yZ2ZdFPXw610Nv7LjxcEuHkLBJQVYoQGAJ7rgju8K5k26kDYntHFlBM/HKAx5TJwjDc3TNbISLZqA1N0d5JcawV40W+Ew0/Lm9acyXXU9BkFZIt64VB4uYtmxOURxPcJhSokLAnqMw6de6tzYW7UGDYNE0hIgjg5ypukRYoTZRzc5GmnlWL8k8PmLcSW5GLHrJ0xhUyfN7sgy/jegMcm9ECTMGb0Qjw7JaNyx7Q5RGvexUm3mLG9ZjvRheNwVEryB5EypEx1iEZf7Bxk1865qbnh5JRIzJFwMNDAVZTJfDOziUnLlBuV0IPQ6V0NmbqwwYjtHGmkkzTsS5jsTOIg2ioOnBW3tPXuAwYXe2DhF5SSRx2fhxP6OKGRoy7gm4sVIJ7yrEaV0tl7aw+JZ1gYvwzZmA5b2U2v7GB865i7lYQMGV3zDi3JEL3WWVpipDxkCzO1iLEA9a6GD3fiixT4oO5d0yBTwwqpe4UBUBIHdmJtc0Bgxu9WCheSOSQhoY2kcCzHImXMbKSR6w0NjrVg3uwWYh2eOzMrF0KhWWMzFSe48MFvZbvrWxG4mGfOONOFcYgZQ0Vl7UweW147kllBFybWt0rPidzMJIWzmRg8xldcy2JbD9mKerfKU8737+6gMh3rwgAvxQxMIRDGQzdoJWJgPBmBF/Gscm+OBAvmc29cCMkx+lMHP8AR9IrL9h7qJufBmV3mmkdGwxRnaO4XCPnji5UAy5iSdMxv1rk7Q3LkSYPhub1mXjNGyiR8QZ2LoY7sq35bG9/voD0jZo5T7f7CtutTZ3qn2/2FbdAKUryz5QN7XeYQ4Z7LC4ZmU+tIpuAPJT+Psqe3t5Vp6YkFxcRoQ1SPU6Vxd09vJjsOJBYOOWZfot8D1FdqopwcJOMuKJYTU4qUeDFKUrU2FKUoBSlKAUpSgFK5OP3iwsLvG7EvFGJHVVJsrMFUX6XJYaedbmzsfHiE4kRJQmym1r2628bG49oNAbVK521tsRYYorrIxcOVEaZjaMBmNvIH21ji3iwLLm7TCFLKqsZowGZlDhRzdbMDY2NAdWlc+LbWFfEnCpKrTKjO6qwYoFKKc9jyn0i6GuhQClKUApSlAKUpQClKUApSlAKUpQEM352lLhcJJNE4Rg6DMQpADOFY82nQnrUZn3mxgcoJh2fjYhY8WViUOI44WjBYrwjd5JRcAZuEQNb1Otr7OhxKNFMuZCwJAZl1Vgw1Bv1ArauaAgMO8G0eKqSlFm4uEQQImYSxSgcbEKxGey3Y6WC5NetcPEbexWL2awMvaBLgDLicqR+glEqAJ6MC2ZS3K1yMt+hr1mtbZmAiw0KQQjLHGoWMXJsB3XOpoCMbJ2zjJsYULIAJ51khbICsKXEcqADOS1lNycpD6dNdHbeKnTayuQriMYZMLEyvdxiGZZ5oiGAzIAMxIay/RBvU+pQEH3diEGMkhwjJOjJNLMzIqGKZp2PCZ1XNY3PK1yMoPQipNsJsWYVOLVVl7wrX7z10AH2XrpUtQFtqWqulVtQFtqWq61LVkG5gPVPt/sK2q1sD6p9vwrZrAItvjtvIUwcMgWefTMb+jU3GbTvPQffXl2F2G0kkaCQDiR8S7KwyjmsG8L2Fj35h4ivTdrbiQTStMJpRKxvmLXse61gLWqLbU3L2un5iXiKLZbTEEaEfOtYWJ767NpWpU4aYyw+eepxrujVqT1SjlcsdCzYcE2y5WmMgaNQBOgVhmGfI1r96k3HjrXpkESSR5kmcrJZlYP3HUZT3CvNsF8ne05R/qcYqKbZlGaQ2HTqQNK9B3b2KMFAIRNJKASQXy6X6hQALC+tjfqaq3dWE96eZfotWlKcPS44j+ze7PzE531W1s2g8wPHzqi4W2X0knL+9638XjWxSqOpl7SjWOE0I4knMb3z6jyHgKuOH5ic76ra2bQeYHj51npTUxpRrrhbZfSScvi3rfxeNUOE0I4kmpvfPqPIeArZpTUxpRgOH5ic76ra2bQeYHcfOkeGtl53OW/Vr5r/AEvGs9KZYwjl4/Y4llMhcawPCVKBhZ2Vi2p19W1qxbE2AuGhaAyNJGWOQHMMqaAL6x8OosPIV2aVgycbbWxZJmiaGYRNEsqgmMycsqhTbnFmAGhNx5GuIfk/iD5kmGXIseSWPiLwhFDEVsHW7WgBzG41IKmppSgI5sPdg4WfiCYNGq4hYk4WVh2iZZmLvm57FbDlGh1vUjpSgFKUoBSlKAUpSgFKUoBSlKAUpSgOa41PtNW2rI41PtqlqyCy1LVfalqAstS1X2pagLLVHt5MbJnWGMkFrXt1JY2Av/8AutSS1RXebkxMUnkp+1Gv8KrXTap7iKs2onS2VsQQNnLlmtY6aa/jXVtV9LVNCEYLETeMVFYRZalqvtS1bmxkXEJFE8kjBUS5YnuAFQbG/KVC2iRSr4G6i/n1rmfKFvGZG7LE3o1N5SPnOPm+wf19lQvDqpdQ5IUkZiLXA7yLm1dmzsIuGuouJxLz8hJT0Uu5KsZvtM3qPKv8wrkS7zbQJ0xUo/mroPuugWZhK3o7FOUHNdFfuPN61rpcd/TWtPbewxBLFGjluJpcgaHOU6gkd17dRexANXIK34Jf13KdR3Pub/vsaT7wbUPTGyj+Y1gbbe1+7aEo/mNSA7tQAZzM+TimH82L8UPlJ62yag+NaO19irAhIkLPG6pKCthd0zjKb3IHTWtNlbTeMG+0uqazknW4W+OIxK8DEcNsSvqNcoJVHXSxs4Hh11OlTctLc8q2ty8xuW8CLaDzr57wmIeJ1kjOV0IZT4EV7puvttMbh1lWwbpKv0XHUew9R7a519aKjiUFuOjYXjrZjN+o31abluqa/nOc6fw8uv4VQvPY8iZs2gztbL4k5evlWzSudn4Olj5MBaW7WVbW5OY3LeBFtB561RWm5bqn/wAnOdP4eXX8K2KUyMfJrF58p5EzZtBna2Xxvl6+VZFMmY3C5LCxDG9++4tp99ZaUyMEPZ5u3TnDRzBgmQcVcSsUruyM8odkMdkUWUA6ksOmtcbZUO0IzhZHTEPcsmIRhLe/EkaNmYA6coPqgC4u1mtXpNKwZMR4hcgheHl63ObN4Wta1u+9QuLBYuPaDiFZUibEEZspYcNcLE4VWkDKitKCCR3lh1qc0oDzhtsbZGHLEYjiMVBC4RgYZBHKzpY4c8SIsEUFQdbelsavmx+0kMjIcWOLNG7k4Vn4UTYUMBEBAx/OjIwIYrl1AJLV6JSgIRs6faD46AYkzXQyCQJh3SArwFtLxMpuzOW5C+nS1xc0lxG1FxEoQyiNHkdf9OhEnpYQqFsmq5Ge2Wx5QbmxvOKUBEN4Fk7eCVkMXZwFy4bEygyZ20DRHLE2q6sDpWLcJcQqIWjxChcFhhOJ1kUviwvpColsb9zMNCSNTY1NKUB51hdrbYlBUDFR6M93wq5h6BnWEloFRrSKF5V1vYE3Brf2Pi8fNj4mxCzoFXEZ4+A6QopEJiYSZbOzDNoXNjcWFjU2pQHn+Cl2pCuUtiDG7SM7dnDvAva3X0YyEueGwIDBjYAgEaHXxO39pxqplbELnMIzLg7cNWnjTmVojmmdHuApaxuCgsL+kVa6BtCAdQdRfUag0B56ZtpyBmlbFIithWR48MBI0YxE4LFOExLGMRsyBbi/QA2rJHtLaMs7K8eKWITwMl4HBQceRHUMsSh1CmNvn6XOYgGvQKUB5qu0troqrEcTnSB2dZMFdHkLMERCsIsQoLG79SgANzWXG4zajKqM+JMbZTE0eDcPIwnQGOc8EGNQmobLHcMdeWvRaUBz53ChmY2Cglj4Aak1oQbYw74XtefLBkLlnBWyLe7EHUdOnWuoev21H5N2s2FGEM7cIROjjInOWYMrknUZbEZQbHMb91Ab6bTh4CzuwijYA3lITLm6BrmwPlesA3gwRtkxEUhLKtkmiJu17fO/dbQamxsKxx7uqIBCZP1hZyVQKMyyiXIqXsq3FuprWTdGMMp4raFTbKNcs8k9uvjIR9lAbGD3lwsuXKxXNwsucol+LGZVtmbU5VJIFzoaz/lBgMobtcGViQp40dmIykgG+p5l/wBw8a5CbkR8LhNO7IUjRuRQSI4nhve+l1fw6ir5NzVfiGTEFnlikiYiNVAV4o4gQt9CBGD5k+QFASSRlUEsQAOpJsB7aim3phipY0g58t7kA25iO/wFutSqfDq6FHF1IsdSL/aKiu04TgZkaFiFe91Jv6pFx7LEVVus6d/t59SCvnHxzJYq2AHgKraqjXXxqtqtE5bauPvRiMUkBGFiZ5X5QVHqA9W9vhXbtWtiMTk7r1JT3STxk0qb4tZwePfkntI69lkPj0+NZIN1tqIwZcI9wbi6oR9oOhr1B94eH+jv9v8AitGffcL+gP8Av/xXXV5cS4QX3ucZ2VtHjN/exDuw7dsR2dhfpaKIZQVEZCacgygLy20pNs/bThs+FYlhYEJGuUl1kZwFtzEqOapDP8pQX9WPvB8K1W+VUD9UPvB8KzquOOyj97jTbcNrL72OScJt69+A3s4UVs2YtnAtYPck5uta2M2LtqVAkmHkIFj6qAsQMoLEasQNLm9dtvlbA/VD7wfCsTfLAo/Uz70fCtNvXjv2cfvc22FCW7aS+9iOfkjtP9kk/D41INzMDtTA4gMcLLwn5ZhYdO5hr1H9L1RvllUfqR96PhWP/wBakB1wTW77Sjp91R1b2rKLjKKw/vUkpWNGMlKEnlfeh63So5uxvvs7aGkEwEltYn5XHsB9YeYvUhzjxGnXXpXKOsXUqmYeIqmceI16a0BdSrc48Rp116VXMOl6ArSuPtLeGLDSiOaORFKu3FPCyBI0zu5s+ZVUaXKjWw1uL4k3qwxaJMsgaZA8YKC5ubKpF7hjYnytqQdKA7tKVw/ynhWUxzI8GVgpaZ8Oq5mUuqi0pLEqrEAA9De1Adylc87cwYzf6mHk/OekXl1I1101Uj7DWOLeHBs0q8dBwSgkJZQBxAGWxvrfMPvoDqUrlSbxYMPCizI7TsoiCMrXDK7h9D6pEba1WTeDBqzLJiIkKuU5pYxdgqsVtmuCA63BAOo7iDQHUpXLx+20inTDiOSSSRC4CGIAKrKpJLuve40FzWPY+8UOJYKqSIWRni4iqOIiPkdlKsejEAg2PMNNaA7FK5su38CgJfFQqA2UlpUFmszZTc9bKxt4KfCqttzC8aOASq0klyqqysQAmfM1jcAjofMUB0aVz5NuYJSwbEwgo2WS8qcra8ra6HQ6eVY13gwlmLTIiq5TM7KoYhVa6knUWYG9AdSlaEm28GpYNiYgUIDgyKCpYkAEX0uVI+w1WTbOEUsrYiIFBeQGRQVAIBLa6asB9ooDepWpsvaMWJj4sRuhZ1B8cjFCR4gldD4Vt0BqsNaparyKWoCy1LVfalqAstS1X2pagLLVFN7ufEQxjrYf82t/apdaohvUDHiopSLryH7Ua5H9Pvqtd/8APuiGv7CWBbaCrZHVQWYgKASxOgAGpJqzC42GUDhurX1sDr9o7q8/+UfeW5OEhbQf+4Yd5+r+P3VftqLrzUY+TW4uI0aet9jg72bzy4qcmJ2SJNIwpK3He5t3n+lq4Zxs31r/AO9vjWCleohShCKilwPL1K05ycm+JlOJk+m3+41TO51uxA66msddbA4teyyQFrF5Yigy+0Mb27tNCf71mW5bkYh6nhs53CkIzZWKk2BsbX8L+NDhpLkGNrqLsMp5R4nTSu6JY4sO8IxiluKAAVm5ER7h0AQrcsS3XoPE2rqDbuGBUmfVOGZcqzETBI3UxKWXMbkr+ct6x10FQutJcI58k8aEHxljwQxIWYEhSQurELew8T4Vd2OS4HDa5FwMh1HiNOnnUk2XioMKuR5/VYSOoR/Sq8BHB0BFwzWOYgdTW8duYazL2o5mlEivkl5Ezxkw+re5CnQDLoNdaxKtLO6OV3/wzGhDG+WH2IPlHgPupkHgPuFbGPlV5ZHUWVnZlHgCSRWCrC4cCq20+Ij5WDLowN1I0II7wa9i3H23BjoWSVE44txxlHpLHSS3f5+deO1t7L2hLhplmiazobjzHep8iNKr3Vsq0MLc+RZtbp0Z5e9cz6B7NHfNkXNly3sL5fo+yrRg4gFAjWym6DKOU+I8K093dtRY2BZY9O5170YdQf7eVdOvNSUovS+KPTxcZLUuDMDYOIhgY1s5u/KOY3vc+OtXDDoGzBRmAyg2F7eF/CstK1yzbCOPtTd+PEtMZHPpYOCBYciklmIv1zHLcHTkFc19y0ZADMQwleUFI1UK0jXbKoOgtoBfQ3Ot6lVKwZMPZkzByoLqCFY9QD11rlYrd1JMQJzIQRPFMFsLXiikiC/aJSfsrt0oCILuLGqZFmtZtCIUzMl5CY5WFjILyA62F41Njre5NyVESR8fMI+zsmaIH0mHjEKswuAVKDVfE3BFrVLaUBF8FuckMkTJKFSOWOVkWFFDSpC8JIy2CKQ5YqB1+0G/aG6Ec0kzmVhx1mBGUHLxooYTb2CEH+Y1JaUBx8bsQviY8Qkiho4mjs8WcEMyOWHMCrcg18zWHYW7Ywzq7TNJw45I4RlChVlkEjk6nMxKoL9wXpqb96lARDCbjqkvEbEu5zKxzIt2KJiUBZr3YkYprn90WAra2NukMK8RWcskNiqmNbl+AuHJLDust7W6nrawElpQEax26Mcg/OcwxE0wLxK63mUqylTobA6Hy8LitebcWAtcMuUZ1WNoI3RY5EhRkCHQfmFtpYAkWIqW0oCIPuQM8rjEayKyqWju0d5DIrK4cEMmYhSLAADTxqu40QJYSjMJTLE5gjLrI0qzMWe12BZbWGXQ+IBEupQGjsfAdniyF85LyOzZct2kdnNh3C7Gt6lKAwkUtV5FUtQFtqWq61LUBbalqutS1AW2rDi8JHKuWRQy+B/qD3VsWrU2pj4sNC00psqC58Se5R5mmnV6cZyYk0ll8DUwmwIIWLRl1JUrfMDa/eLjrUcxO5GzQdeOxOpPFHX25da50nymk/q3/wBn+K1JflALfq//AD/xXSt7K4o7oLH6aOXVurSSxufY6Em6uyx8yf3q/wDWtWTYOyl/R4j3q/8AWudLvpm/Q/8AL/Faku8+b9F/y/xV2NKvzb8lSVa35JeDpybN2Sv6LE+9T/rWtJFsdf0GJ96n/WuVLtrN8z8a1Jcdm+b+NTxoz5t+SvKvDkl4R13n2MP1fFe+T4VjOM2L+z4r3yfCuFI16xFKkdH5flkar/C8I75x+xf2bF++j+FWHaWxf2bF++j+FcEw+dWHC+dRujPk35JY14c0vB3ztbYn7Li/fR/CrDtnYn7Li/fR/CuAcF+9+FWHZ3734VFKlX5N+SWNahzS8EgO3NifsuM99H8Kt/KDYf7JjPfR/Co8dl/v/hVh2OPp/hULpXXJvyTRrWnNLwe2/J4dkveTZ+IkJItLFI4DD+JCL6dzDTzqcV8uYbZrxOJIp2R11VkupHsINetbg754mUjDYqRXlItBKy5c5HzZMul7dCAL28etKtaXDzOSz4LtG8tt0IPHxhnpNKwDjXHqWtz+tfN5eVIuLpnydTmy5ultLX771SwXsmelRLF7PmGJxmJEWdkVDhgY1LMyw/ona+Xm8jrXCkTacoLSpOxAIVuEULImKw8q3VQNeGHtoCcpFr6VgyelUqNbYO0+OBCxCDD4hwERMryq0QhjcuCQSGfpboa4sb7UDLM3HmIixCp6AQsjskJAIykEZlezFe6wvoSBP6V51HLte4mPaDKsGOjhvAgV34sbYcyJlGW6C4Jy+rYkEkG7HNtV0KPJiHjdHyFMIqM0geICKXluqWzkMFTv10FwPQ6VFtvR444uPgNIkbRorukULZL4iLPZnQkXjzXBuNL2uK5OG2htATRlnd5Ehg7YohhLheOykkKmYFk5io9oAoCf0qB4f/y80TNK8wsuHKxmCDmJnfiZgYyfzYTQWt1661jXF7aEbSPJNnVlzQJg1uTeW8UUmRhlIy87AjReYFjQHoFKoKrQClKUApSlAKUpQFLUtVaUBS1LVWlAUtS1VpQFp06145v9vN2ybhxN6CM8tvnt3v7O4f5qWfKPtyZU7Lh0cs49Myqxsp+YCB1Pf5e2vMOwT/Uye7b4V2fx1sl/LPscX8lcyf8AFDua1K2OwT/Uye7b4U7BP9TJ7tvhXX1LqcbRLoa9K2OwT/Uye7b4U7BP9TJ7tvhTUuo0S6GvW7gMPC6SmRmUohKEZbFvmqQdTc2GnTU1i7BP9TJ7tvhWaKDFKrKsUgDgBxwibgG46jTUd1Yk01uZtCLT3o6Wzt2HmgSYNZWE5PkYxaMfzPcfYauk3dRUYmQ3VZTpqPRxRyDqoOvE8O6tSDE7RQKqCUKmXKBEbDIzOumXXmdjr41d2vaNiMshBvcGAG4KCMj1ehUAW8h3ioGqmfcsFlbLC9LyZ5t1pc5VXjvrkUs13ChC7DktYZx1sdDobVgxG7sqI78WJlRS11MhzWZ0YAZLizIQSQF6a1d/5Daeuklyb34AuPVuAcl1ByLcCwNtb1jGJx9iMj6q637OtwshYuA2S63LtexHWi2vOSMNUuUWcilbPYJ/qZPdt8Kp2Cf6mT3bfCrGpdSrol0NelbHYJ/qZPdt8Kdgn+pk923wpqXUaJdDXq5HKkFSQQQQR1BHQis3YJ/qZPdt8Kr2Cf6mT3bfCmpdRol0PZdyN4hjcOMxHGjsJR4+DjyP9b1I68J3dxOLweIWZIZbDR1yNzoeqnT7faBXuGDxKyxrIt8rAEXBB17iD0NedvrdUp5jwZ6WxuHVhiXuRmpSlUS8KUpQClKUAqgUAkgC56+dVpQClKUApSlAKUpQClKUApSlAKUpQClKUApSlAUtS1KUAtS1KUAtS1KUAtS1VpQFLUtVaUBS1LVWlAUtS1VpQFLUtVaUBS1LVWlAUtVaUoBSlKAUpSgFKUoBSlKAUpSgFKUoBSlKAUpSgFKUoD//2Q=="/>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46" name="Picture 2" descr="http://previews.123rf.com/images/melpomen/melpomen1207/melpomen120700020/14396894-Happy-senior-woman-holding-hands-with-caretaker-Stock-Photo-elderly-people-ol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17450" y="3962400"/>
            <a:ext cx="4106053" cy="273526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0" name="Rectangle 9"/>
          <p:cNvSpPr/>
          <p:nvPr/>
        </p:nvSpPr>
        <p:spPr>
          <a:xfrm>
            <a:off x="2804531" y="338753"/>
            <a:ext cx="3474029" cy="923330"/>
          </a:xfrm>
          <a:prstGeom prst="rect">
            <a:avLst/>
          </a:prstGeom>
          <a:noFill/>
        </p:spPr>
        <p:txBody>
          <a:bodyPr wrap="none" lIns="91440" tIns="45720" rIns="91440" bIns="45720">
            <a:spAutoFit/>
          </a:bodyPr>
          <a:lstStyle/>
          <a:p>
            <a:pPr algn="ctr"/>
            <a:r>
              <a:rPr lang="en-US" sz="5400" b="1" dirty="0" smtClean="0">
                <a:ln w="1905"/>
                <a:solidFill>
                  <a:schemeClr val="tx2">
                    <a:lumMod val="50000"/>
                  </a:schemeClr>
                </a:solidFill>
                <a:effectLst>
                  <a:innerShdw blurRad="69850" dist="43180" dir="5400000">
                    <a:srgbClr val="000000">
                      <a:alpha val="65000"/>
                    </a:srgbClr>
                  </a:innerShdw>
                </a:effectLst>
              </a:rPr>
              <a:t>Conclusion </a:t>
            </a:r>
            <a:endParaRPr lang="en-US" sz="5400" b="1" cap="none" spc="0" dirty="0">
              <a:ln w="1905"/>
              <a:solidFill>
                <a:schemeClr val="tx2">
                  <a:lumMod val="50000"/>
                </a:schemeClr>
              </a:solidFill>
              <a:effectLst>
                <a:innerShdw blurRad="69850" dist="43180" dir="5400000">
                  <a:srgbClr val="000000">
                    <a:alpha val="65000"/>
                  </a:srgbClr>
                </a:innerShdw>
              </a:effectLst>
            </a:endParaRPr>
          </a:p>
        </p:txBody>
      </p:sp>
      <p:graphicFrame>
        <p:nvGraphicFramePr>
          <p:cNvPr id="3" name="Diagram 2"/>
          <p:cNvGraphicFramePr/>
          <p:nvPr>
            <p:extLst>
              <p:ext uri="{D42A27DB-BD31-4B8C-83A1-F6EECF244321}">
                <p14:modId xmlns:p14="http://schemas.microsoft.com/office/powerpoint/2010/main" val="2936615774"/>
              </p:ext>
            </p:extLst>
          </p:nvPr>
        </p:nvGraphicFramePr>
        <p:xfrm>
          <a:off x="124475" y="1180309"/>
          <a:ext cx="8867927" cy="5461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8137363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http://www.vectorbg.net/wp-content/uploads/2012/03/blue-wave-background.jpg"/>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7122" y="0"/>
            <a:ext cx="9171122"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Image result for nature backgroun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QTEhUUExQWFhUXGSAbGBgYGBscHRscGxsbGxkcHyEYISggHh8lIBseIjEhJikrLi4uHCAzODMsNygtLisBCgoKDg0OGxAQGywkICYxLywsLC80NCwsLC8sLDQsLDQ0LCwsLCwsLDQsLCwsLCw0LCwsLCwsLCwsLCwsLCwsLP/AABEIAKgBLAMBIgACEQEDEQH/xAAbAAACAwEBAQAAAAAAAAAAAAAEBQIDBgAHAf/EAD4QAAIBAgQFAQYGAQMDBAIDAAECEQMhABIxQQQFIlFhcQYTMoGRoRRCscHR8CMz4fEHUmJygpLSJEMVosL/xAAaAQADAQEBAQAAAAAAAAAAAAABAgMEAAUG/8QAMBEAAgICAQIFAQgCAwEAAAAAAAECEQMhMRJBBCJRYfAyEyNxgZGhseHB0QUzQhT/2gAMAwEAAhEDEQA/APIuHEvlYkAj001+l8W+4YqWFNoUXbMIMtG/kxA8YGQ9UgiRcfLa+CSwIKsSGPlt7xAMAYzy0aFspDWMiI1t8v76YraCf5nDLguF96yjM41BkK8EWMAkEwGFrntOyQtM+uGjsEtFhot6g9sTBEX1/s4pDnvg7hKYZG1zzYyI0No1kmL9vXBelsWKt6LeWZSwn9JgwY+8Yt9pSM1M2uD+ojABkeDtG/fT+iMdx3Eu+RXiUEeT5Pf13xPo+8UinXUHE1Ps/wAOavCsIJCggGRAMnKTeYmbxtjOc14pqj5Z6U6VjcAmD5MYd8koNToe/RhORsynQBZDRtOW8H/lBwFKWJIEAE+BAnEcSqc5fPcpkk3GMRj7Pcrz1GLKSFAiI+IiR9BJ+XyxpqPBPJyo5g6GASoA0O8Cbf8AGIez9NKNEZqdmkuWEDMDIKnuMqwfGHfC8UsFwTkdTJp5s3TEiy2YwCRYm4i1sHiM8nN618/s2YcajD3EVE6HIZ1Bg5fhkmTIFwRBN8s9sDc0rZCyAAlmUKSxhXDKWXcAQZkRAPmCPxZq0qSVErMBVZjlACgNY6ISAbzBA8CxxV7Pkfi6T1C9TexhswBCgHYghWzSIjW2Lwx1c+Uv8Ep5W10j3heXmWTKrmC5LlQSGhWAUnpALTE2DpN7YziZmqaAgeJ32PbzpjX+13GZikoFqqCsWcCmVUNosFR0i5YSxjSyr2c4IOt3/wAhIhCJkTufqY0Jy6zGDCbUXKar2Eat0mXLUILUw4ZZswmDfaPIHaPXBvuHsQoKhSLTILyRpBEtt++COZ0qCszUlCK5KKRJ/wBMdbAMQmYsGGukEajAysGDVGgIxEBtDaQANriQQdotAJxyd+ZKka4S1T5ICqVKZQ06zmOmmbWwY21A9YOKuYcz98x92p6lRakdS2KiTqItv3OmuGHC8PQnrDSWs4eRbYwL2K/ICBAjCmpSZKs0nZjmNh8UAypOWwDXtM2PfDQUG77izbIcHwXu3/yrvBuDEHbs1pBsbg4tqqKRVc02JBdbkC+U6xYyBe2IUuZVHkZRMH4VUHSO14m3rbC+twzVagWSzselJPTYkXa0RPynvilNy87pAtRXlQXU5llPTJN9Ldo+Xi2GXsdzLNVyEtnYkhcxg6lvSB8/PYbgvZtjBqOIOuUMTIF4BAkREG+ptbDzlXLvduU4f3Kk/nZizZQd0i2YXMECWixjGbPPD0OK59R4/aNpsb06Y92pZs0Dq6bEX+KTGs948RjqHENSViOnMfhVRBJMgtLagJHVHYbA0iqKAYlWqR8KiwtmaSCY1EWBP1GEA5x+IqKPfkLUGVaSsSwkqpztDBVJa9wYiAN8mLFKdtcFZzUdMMXmb8O1SrUmu+YpQpoHE01I6TAgEq0gkSfd+gw9/F+8LZSRlaIEEwIP5o+GdL62O5yTcsqMazI7ZqbUnUqQzNnyIalyBlAVsp2AnDbh+WVawValdfeqIViSGqUyCU6UMABxEyZvpAm2aGN1bV9/09PT97b/ACnCTXYQf9XMn/4rJcH3lwxYapa5NxcWt9MZrk/MaNGmSFPvSt2m+vwjssRfUmdonS/9UeBalS4cVCc2d/NgANRC7DQCd8edg3x6/gscZ+FjF8b/AJZgzZHDM5L5o2PIOcZ6rFiAqRkXKLzK3G9jPb6DGh4XnlSmhSnq8ksSQROwggRGg9SLsYyfstbNoDIIMXttfYyL+muGvMlptANRiC85hACgWmBqdoAGpxHLFLK1HXY0425Y05b7n1+Jp1KudmzXOZEDEg7RYyT6/PAvFlsxAFQNF1AYkAqQZ9QT/tgk5c000YdUKCdCdPhXU3PcQMWVOIMs5MTMmBIVZgAaBpMfTTCqovQztrZluH5dVYwqGSe2l4k+O+Nly32WoqUYkuVaSxkK0dl8ev10wJyWjB0YZgCBq0k6W07zcm42w4qcQMoUfBeI3JJLE+ZJvrifivEZJPpi6/AbB4eC2yvjuHKAvTCkEmA1omZuZsD4NsKX4KpJNOqqK18rCYsBa2lraHDHia6GmwCyEPTJJEi1yxmfOLGziLA28YhCcor/AGaHFSPNwZMW/wCJFo3wVUZSpmfeGI0AgengR3nzgehGYTa4M6wPnrrg16yEEj3jZYy2DKskSX1JOt4G2PflyeHHgoTMMpGYSxAeWAM2/wBzgBhcgaTbDSjUzdBBgSbECTck6dtv/V3wHxNL3bkQdiJ7f39MGL3QJR7gwF74N4OM0DdSL3vGo82+WBonB3KnFN5LFVIIMbg7HwY0wZ8AhyfCSOkjt+vnbAvGtLk9419AP2xdSrFiBAgm3i+npj5zDh8raW7+b/Px8jhY6expO0aN+ISny1Iem1SqGXJMsozkEwLLaNSSSBFrEP2bow4JBIJgAZTJ1uGIBFtJExGABxuajTpRZGZjFrHS+mrNqLY0vsty1qoXKwUzaQTJIsRsIib2uMZctY8cr7tl4eaS9kHq6MQoQ5SwlRGWNSoBmRImAYv9SOCdQDOZFSSuRB/jIUiSACYEA+JYz2O4H2dlglYKFmwFQZtJ3gD4rESpJg+c6atfhxUUx0sVVlAgnXMDrBBVhH/jbUYwuCmqXyzV19Ig452djWZqcuQWyEambRqN/wCcF8r4lqVRHpyWnKoyhgWaRlykGZ/t8dxlEA9YyqRZoaNp2GL+Xl6dWm0MrFgUkXMiBEwLg/fG1yXQZkvMXrxAqfiGqDNVqK8sY1IspzSQFgkReQvrgrlvGIvB0qQs+c52grkBqHKWb80rIEXFo+EyTzziKbJSygSRlmPzM1MSSfyiTE/vjP8ABV1CVkCqalRsqm0gGx21mDtvrOJR88b9/wCNDvysfct4mkanvK4psqqqIiqIUAyZXRYnICZNrTiNPmtI1Q1NaagtKsyEhdIGUMREzJPiIjCfiJpqt0IK5Sqkmcsk5j5JI6TqcC0Kczf4dT+g73jA+xi/Nft7DKbWjTvxJzALVX3aGzRljpJAAsSl8s6dWxwHzQ+8fNTADMoMKBqdpMSSddfBN4W/i2nNm2+FhptYDsDb52wW/MARamEMQGsJB1AB9d7/AFxP7NxdofqTVM6pwrBrkq30AiB6RobfbFdKoqMGLQQZkXYkH0gTfquRAOKnqgqFjTQg3ubzGto/pwDUXbU+s/K+KxhemCUq4NJy7mb1XK5qVJSyyzkEwbBeoy5iFAgjexvh2af4dxTUEQn57ogVei5NyN4zR2WTjC8vRvfUyMqnPlDPBUEdQJG8RpafrjR8HzFuJrLSq0WcBhvABGWGYo0uIUnKAD063MZs+Cnr6a2vnPz82hlvnk0fNeJhAWkZl68wIGViGY5kGQMJlQYBuJJtjOrWpU6StTqioSy/4CEzQoDGYCkAQZZpBgR2K3mLVKVZuHCPCMAKd3kGJIAgnNIYD8pI3Ehl7PKo4YP7oNlk1W1ZgJAUwCVAJExBhbThVhWLHfNv278fL/Puj19cqNB7LPlpl2ZKrGpmbK8kwD0DNBJVSAB3mB3a0K4nN1BssS+XTVmhdvI6bW3OMNxvCS3vOFysqkFKjOwGckHLLQxJJIltRMaW2VPhKKU7U/iaagYx1GFaQTqcx7ki5mcY/EY4p9V7f6r9y2OTejNf9V67tw9NDJAdXzdMDpZCIGhm87zjzDh6RZoFzj1D275PT/BPXosSoydOeVAZx1ATvnAg6eMeecs4hUJlZJGs6X2Fu2Pa/wCPlXh/Lv8AY8/xMU82zW8Bwp92BDB2UZyIK7hVUC4Im89+2B8r0zAVXXZhcAg+CYi4nf7kunx9NaSN7vNUCwWYlgTluMswwkgX76ExgKm4qN/kn3jXyoAIywBaIiNBOo10xnXU221o1WqSTCKVTKygDNuRPxEi8ADwPPbBPE8NBT3soHOXJTYWBA+IyIW94832M+QN7sVa2QqrdIc7aSLnS1yBe3zX8f7w56qZjFhABm8sRuL+O+J85KWvf3/wU/8ANmj4D3NNQuQEjQCCTcgXMG3++F1Th2UtkJy9mIkGbDqMkCZ+gnHzktZxTOaTFxmVMxnckeg+vri+hUWrEjLuFm5Hf9MZ6cJS7+vcsqlFdhcKdjlEakj/ALpN9L6322wCvFOZPv8ALeMrKCRFtvSfnhrxCCYXLBkxMls0D1xnyi0eh8p3GdHJjTZhGhtjZhqSf+rM+VuNf7FnLUZ6igCZIkFSRlW5kLeIE+k4Z1uDDSvv1Kqmaw6VJF0nuCoGvaw0xL2Z5RUqOGSm7KDkkAmXIJVRCnqZRaYiQScB8TwdSC5Vgt7mFJhihkEyWzAiNbfPHpyVuzzYOlQN+HZSYK2UGxBF9uk7/wB1GKOOql2kgWEW01J11MTFyTEXwQkwQEJBgkkE7kDWw1gfPvgBnMkf3vh48iS4PkRhhQTMJAMg3H8fXAmWRgrgajpJUA2uCJkHX++uBPjQYc7OpcKQ3wsADuCNRbXEudJLIdygkRpFot4gzbX5m5uNZmWYEAC1ukaADQbj54jzqscyQYBSYBO8g698Ti5dSseSjWgfhqMqdtPrI/3xvOS1vcwqhtJzC0EFVI0v+0DvjLcm4aVBIJgki+8TMdgAThrRUM0ZiASYZrQPlvG+Mviqmull8Hl2Mq/PnVjTqo1QCc1SnZiG6hmWzADMTlmBmgW1G9rqSPw1GvReULNTKxcNBN/PS2vcYuGZCcv+QDryGc+v5iNWAmRNpt4HrcZQIJYKSwtILZZN7G5InWRvfEI6knFcenf/AEUltPZnjTJyySVP9MfX74ecfxQq0KbuzF16WDEkjab72k+WPpivl3A5yMtzpHa9o7+uCuWcAk11qK4YBsjBgACAZRrGQSVETv6YvKUW99iaTSAqrM65kkimqsxiPhg5u8dJ07YW8NQJrFQJOYgRa5MA3jSd484dDg//AMV3+IKxQbFZEggwelizAiwJjXTFHKeEzFiTlDOig5ekS19O0gx2nDRkknQGm2rKOL4E5XaMoGu5BFhN51i+0jA9LhAtRkcwVYgkXuLSNj4PnGh5xTRgVUMWA6rQJAloBGh1XQwdAbYUUuFgtck7A76yMJGbpplHG3oqZVFmtmP5iwg5bEBekzp/zgj2d4Q11cFGcLOhWcxAgkn8ogC3zwy4fly1KLgKrFlkZiAQbSRNolltuAO0Y+exVH/GXBgyQbsI0IFh/tp2xOeX7uTXKoZQ869AKry2c0FjB0HSbSGBBk5pB328gCvhOBFQNDXVZGabgEzAW9iD9RjanlZzdSkg7aAmbMouQCI+IYmOSrTLVaLZSFJIqQVI/NmB238QfEZ//sSXJR4tmN5nyar7oSQL5lbN0kzYbyb2tabxIBUcRcKUYywJKiZUyVIPmPse1z6bzqvXrUAvuVzHpZ1YMASwUQoBYD4iT+URqdPO+JdqFZ0qBiy1GKCWX45B7NJtsCfGNPhcsskbdXvS2QypJiwMzMZkzIMkk6QLn5D0x6D7JcZRThlpsYeRKq4kk6mATewMdheMYCgwmRGsjLIEakdV/wB7b640XsxRKVlmmHnqVTAJyyvTmuReTHZdZw/jcanjp9ti+HlUh/xlOnwtZlPDipRqgLTyXYynWSBHZoy6AbTf7T5LWdTlqPRrq0o/vS5a7dLAEgKQNb7g2thv7UufwpNNQHp/5qeqiEEsOkXJBIABEkzoDinhXXjKRZgaZKgkq3UoHUbjqaLWI30EifIjkn0Rlx2be+ONN1tcmulbRl+f80p1eAq02phOJR1ByrtTKAlj2FwBf4bGMefJYzjR875bX4dWWo1GCgaKcHMraGfiiZsYvOM7TaCDAPg6fPH0HhMcYQajxdnnZ5NyVmq4Mqfw7EAoQWKqYgh4XS8AybgCdME8wqnVsgG4BuItBiNRF9d95wt4LiKjjOFIEFZAN/8AuuBbXQXG2LTSTO8qWJX4jMgCw1gkwAP5xmlCpb+bNUZ3HRVx/HowyCbaszHLJ1ufTbW18EqRUNNllAkZmtfMsZY+t4HjAxqU91O2wAFrxET++CafGUlUZA4YtqIMACQx0nUW3vgyVKopnRe7k0M3fOVUHpEWAsdCfJjS+L6tUZTFrQSxAgfmuf2m5HqEvF8wpKykywKmYFwW1INhNza0bYX1Ock0np5AZMqSTAC9huxNyTuTiC8NKVa+dysvERjezUvxiU/zLI6ioa9yAp77j6jCDm+erUzqVAIGpIPe4Ika6fzhZyziaiMXWoc5ESSZvEb62ET2GDaVCqZKsxky2/VvrBxeGBYpXZGWZ5VVD72B46tR4esyOEGeM15DlQoi8GxIAF+r0xb7QcI1astCmzO4AAVqoeZZy8MCTUcMQcozNbKIIy4K/wCmXLq9Sm3ugHmoQKZUBS+WmZNQiBCgkrewECTfWe0vslQ4eg2fhc7tDM6/6sIDdfcp7unlABY5VU5okkCaQi3lnNvSf5cfyRlJKEYpb/c8p4xH4Z2p9QZDDZssHTLAvteCTqO2M8xLOTuSfGuNC1JVZwAi3ZYUltIgAgsCt4Daki5GEIH13840Y6t0SyXqyVUQP73wby/iSoYm4ymJ2Jtb64Dca7f3+/bBFGnohNmi8dxPrgzpqmCDaei4VVbLIv3+Ufxgj2hoELQYxBQi3ggx9GGBvw8CAw76af74N4yoXoomuW+keLd7R9MStJpopTp2H+zL9BQXOVj5FoMfWfOm+HHBcnZoaorIhZVeVymZIMa6C59Zi10Hs1TvtdgJ/wDVrf0n743fHczatwyhqYJpn3aVOq2TLmhSTBKKA0WFtm6s+RW2Vi6SFj8Wqr7oMz0iZVST/jJuINiw1gE3AGhJwt55w9L/ABsgIYqc4Opv0trGlvEDDZOXMCqtALLKlmUSutiTBvaASdexOO5pyjK6oYDmJygkZTMWAxng6kVfBHk1L4MtO2+51Ug31nt2ww9peV1EP4hJXP01FtaRlBtaWAg+vk4v5RyyalPWZC5tAe0zsYxreZ8Gr0alMLBiREQWUzbvcYErUk0deqPMEqkUKqWu6GO4IYzbsVH19MVrwyCkuVzLAtUUjS9iL3t+/fB9fg9fP7Yv4rhwIQad4vEa6fbwcUaoBnGfKZYmGsT2mCrftvi3liklhCloJINhGpNr21xPjqAVoI6CI+vfWNJxZ7O0AgzujOAII7EE3872Eb3wJPy2Fc0W8BTyh1ytBuAGnLBDbgAm5Exp9cF+wvLjCs6gLmIIaReJmBe2nqdMLuM4j3R97SzFA4JlibG2pvpbKRIt64bew3EoEamo6cxOcLfQW9R2B3xDL1fZSa70OmupI1POKtRaeYA9UBX6XnWD8YJt9Re0Yo4Sm7wHXIVAH/iSYBYMwuPvr64pp8zLZKTZw12Jb8w+ERcdXSN46lIkzgCtxHunepT4kAMZFFwdVkOJUggT1Rb4jpM489wf0fH+l+/9Fk9WaUUGP+nknvmMyQTPSSYsZMWkWvjzDnPJSOMRWLVHZDUquCBMVGZ2liYCJa5npGmmNU1Di2ys+pGaYJgXUDQgb2jQnGS9s+Xs/FUaQ/yM6qOgGSWJsAYGYAeBa51bHreFhUqWtbMmaWt7E3A0Q9dlVehWJtJkA23kAgd9ybbaz2k5Sr8P7yioDUSXBpgywvIFswAuZnY2tOEi8B7ni69Ia03gQRoJJkraNNLY0FKiahakylyetm8A5gWsSWUwthAib3w/iJOOSLT4+MGNJwa9Rzy/mLCihcrUzUxnSQBBAEwRdZtJBJtin8aKS1noqhFQ/wCm5IAEGbX6QFbpAEncXOEBApVCU/yjMCpBY3AkA2CiCZi/g3wTR42mG6c3VlLSCTmMkySRbb0B9cYPsUnaWmartGf9peHalwtPrZs9QhizSTAJFzBN5JsIMYyQF8bH2x43PQppqFqE6kxIa1+wgH5bzjIAY9vwjf2e+bf8nm+IXno1nKaZXgvee7Q/5SBUkZh0rYWm0A66k9xgfi5kNUJEnU6zsLDUx9sMuRL7zl1SmVHRVzSSBFhJMxIE99J9QJT4l0zFlDAxMEwSJggj4TrqJ20N87+t/iXX0oBzFCwjMdSeoGJuPHrgOtUIkTffecG1XYgsyrkJgk3M62BMzI+IW/TAFXhwzxmnLNwCCfrp3vi8Eu5KTfYqYAiJBM+bRr64pNMjqbNGg2m8EE7b4kGCyLHb07/XDPh+Q1nGuVWhgPX0v9cUlOMPqdISMXPhWz5yblwzZ2yhLwJBOsCZvFiL64a12MiM4ttv52x95bySlT6jciRmcjUakDt9cMMtIf6lY0ybx0iRsepgfttjz8uZSna38/M34sTjCnoe/wDTaoDwOQ2ZqjsDkDFyEI1MBAFG5IlZvMYM5p7McbXpe9rINsi0yzEaQAlNIJIb4mIM5hABUBB7GcMV4BqqS9dn6KQywy5tSWIysAjj83SywOzXlnty6PxFDI6hs2cFwXNSmQvRBUAsbG5nKPM2ipfaSXKv1X7r5+BmbXRF9/wZned+zvEUS+cKzFCwVVc51CsSbLC2pizZWMg3m2N4Slm6mIRdCxntJ+EST49MezcLzmnxVGpQo5FrAoxJQfFDIxLtKM7GoUgqWMMSSIjxV6BXMGMMpKld5W36/vjVjVJojN27LEWVJKsQF/Kd/M7Y6ixkBdzEmBraT8/0xBakaTpGwsbH69/GGfI+W1q9cUaFItUgnIQDAi582M7nfbDMVEqtIqDMTqQdba+YxbwTwyz8LSptsdY+n1wZz7l3uFpFlVHh1dQY6kjL0N1KGBBzE9RzQBEssHUtheQde98QaosnY99mOFAqVFMkqDYWB6TlPrOg9Mez8t4RaIZ6RXrJHumOVCMkLIRertLEWI1I6vG+UdLBplqg1k2ysCSdzaPNtLY9W4fm5a1lCuVzswXNF7a3GbTtHzw58mSE1OHo9foVUFKNMQ8t9nar1Ka1WdQYYJJ6RmE2N4ltZBkXM4I9ruSvQrUizZgyhQRaAhgfYjGm5hWylUWTU6gjKRAnWRMgWzT4MjCr2n5h7xqKSHKK3Upn4shEnuIN/TTFcfS8fU+RHKXUl2O5Ly/MUXUyfuDjXpykKALkbmP2HnCT2VqnOoIH9B7Y2juMpJiwxpw4YyjbI5ckk6R5VzPlR94ABdmjwJMAYt4jkk8SiNABUiVIOkkk9tN/n41QytxNPwZsOwJx3O+HDcRw4ECc8RaDe9vIwksaqx1kfBgPaXkopB1On5WP5rAiI331Ov1zvBVRTpkH8xsL31O2t7EefXHovNfZOqxY07rlIOVoJsLQxIiw+mMp7O8r9572ArEFVXNoCSTOh7REXzWGMjjSdo0RmnwzIcz4hyjCIW2aBrt+Wx28Ww39h+HyioSBlgOc2mUNlM/l2mZ0Wb40PNfZhwCigEshkKbANMiASBEEwAI/RJ7Ej3dN3Ydso3B1B6TYayNZN9cI5qWJpa2hq8yfIy4zhKa8PSamoVoOQrMn3cjKNYkSIETMXwg4ClTTic1U9JYbsSSZyA6mdJB++7OjxDUqYVCLZwma9g5AUqCDBAMHzjOV60tnXKrZ1MKNCBCsJkfEoN52mcPiTt+n9izeje8SEpIDRNR6bORlqAxpmIClSuaQt4Bv8wi9vFdOI5dxIQ0/8jISgy/C6mDtmhmEwN9Ix6hy32ZRqYD0QhAjNJzGRrotxO831NrZ7/rFyNE5QoGYmg6HNcm492x++b1GNmPC7t8GaeVPXcx7UaR47is9RSffKVNjKFEMjqEgyIN9MOanJKLyQ7VFJ/0w0BAWMAXEi9j2nvIx3FVTXqrxL5ZqpTzDYlaarpcmCsE9wcafiitJZRzOSQwBJJJvAEC5IFjvtjzfFRfXcZf12NeJ+XaE/MeVKhzUAwJ/9+QNrmzDMribSdPMHC4cMFKllZlaQQdRGpiJBB28gYur8bUpIJBOssVF9ozXE63EGwvviulX94JUiQSQC3eA122iL23OxxSKmlt37jOuwu9seEy06TA9LMNyYOSbE6g5ifAIm+MrTF8aL2lpk0UaAFzKBuboxuYvpadjabxnEuYx6fhl93swZ/rPQfZCoEpEExLqTJ02m195+WBQtIMy0uokyCxt4jMYt3P7YhSpBOGeswMUsswQQQzZVMbmWntjuWMFObKSv5YE66G9hvf7iMYckXbka4NUkMKU1DlcDLlMrvls7FTG2W9ibmJOMkeIAYkARceIOpvg3nnEI9VqorHJmy0kcHMqgDsIAGmg1BOpwoNYuYuTr3I/oxow4qRLJlbZTSWaljYmxIEXNiewxtOU0adJFQ1JUg9UGC0kwo7GCZFrTOMkiOAWAJ8x/H764c8tp1TRDuzqEkF6hCiRJ92A3VJFiTYRbS48UuqPNIPhn0y4GVCsEiMpnXWYnbaYEdsVcRSSqcwIgW6he2v3nFVOulT/AE3sQekZc0iw9Ja09iCdsEGooJArU7G/Vvvq3y+WMlOLvubOpS12J8tcjhuHTL/qEwe5FQuBbQWMzJifQqucZlq06tWmeoKTnMrUYKAzECCu35R4Ai/DiAtFUDsSBnE/CgyN02kyZBMDQ/VfzUUwymnUaoCJLFYgn41vtEfa5jGvFFqb92/X+e3YxZJLpXtXz3B61QqxH5bi4BJvP1JGowGVOv8AdsEcRprO38/fEAkKPOo+kY2LRleyOWcav/p41Va4NGt7uoi9L5c1veJmWNywJF9dLYytI30Pn5a4K4DjalF89NijaSProbHTfthcnVXl5GhSezce1vMW4mmgrKn4lHIerkpq9RIhXcKZtA2i+2mMovD3yjdZ+pB+0/Y4+8TzN36mIZp1gA6AaqB2/XviyhULDYzab2i8euuIXKtl0o3o0PJqhyIP+0kZiJEMDK/aPQ7a40NLjghApZbFZORyXJ6umD1AxF9ZiwjCblJYrTlQomJzA3AYCQBv6/XGublY92G0JXveSPGx/fGDMk+TREqqc0UJmVi+dWIIWMhldgLyVgE9QA7RhVS5i7Eg2Maidb2wx92RTyzmaIuADIIjTTSJm+uFP4NiVOU31j9u1v0wMbSVHSRpOV8eyEEEz+nn9sPl54xp5SSZ1M+mMenB1R1ZYJH/AHa20M+Z+uD0R5EEwNd4HiB8r4qsrXDJvGmNeQ80y8Ucx0U2Py0wdzTjA1WlUA+Auf8A5SRv3/bCMcGTePnMCbf3644q1NTmJ03mbabX1wJZ5VSGWFXY44Lnb0w6FHYMCAc2gixBMmbm5OkYyPs/y+vwpY5BUziCJuCJ12a59NsdxnN6kQn1I+n74TcZzGubmow79rjSB6afbC/eyVN6D0wizZ85qmqtVsyo/u8qkgglyDOmjRN/PgHGe9m+VpTU06rhS8NMqRMFQpIJgg3vb74ynENVYmSTvrE212v/AG+BPwz31G2ov/YxzwOUXFy5E6ul2kb/APBqtQmUbISCS4EglWBUT1dTEaW+VshxHLiGORSyrnmFMEgZluoIicBUaNXMFWZnSYtufSNTth3xHB13UJBM9rj+6ajDf9aqzo3PZvec/wDUtOFApBfxLoozVcwVc8dUAAyBMa9+2PO/a3214jjBDNFOD0pYEanN3+Hfv5wBx/Jq6/EhP9ttiz2e5M9SCwIA6WEbGADf1/8A640fbdUbbEWNJ6Qt9nuIZqwRpCpoAY7zHzOuNfxtKKtNUVQKtMj3hkwVI6QACCxFvyz1R2xQ/JPdOHIhigWPUg9tiNfHbDziOEJWlXRuqijBVFiZgXO1xOh7YlllCSb+WNFSi0I+aO1KiclRFqHaCCVlgRlLQIE3MjL3mcIeBVmLIDob2AAg3m9rftOmNrQ5G2bMrk53JVGJMBogHS12uNj6jFPC8MaQZSil3zCFDQWnUMczGTvtlBxlhOotR2W72ef+1NMLAUgrnMQIjUEWtbQRbCOgvWPXGp9uVy+4URpUNh3KwAdwP3+Qz/BLNRZ0MTGPWwP7pP8AExZd5DX8bRb8BWWD1oo0sCtZCJjSQpGmpHfGVp+8ojLcAQ0ZtxBBtvMGe42jGrZqxowitUWSJXQRuSO1j2sJxn+YcMVL0yQXVjnaZLEZpy3IAgLcnXcARiOKbdxfqVnFKpIV8VxVRh1sxEz1EmTpN94tPYRhjyOjmWs7qoVEJBZgASMtiPibUQBqSBInAVZR8IPqZMbGL9v2xwqCG0zGBeTpoJOny7YvNdUaRKOpWMuW8wFVWFZkRVjKsBb30jfc2j9CBxHNGY6CCIhrzexPmAPpgY0j6CYv+/jXFVRDdotb/jHRxQUm/iOllnSRdyk9cG6xBmdJnbSfUa64e8AqFP8AIrE7QCRHgyN5xn+DYq4YRuJaIuCDM2iDgv8AGA/FTpsRaSWFhbQGAN7QL4OWHUzsU+lGj9xHCoZ+JVBEgEErIIkWaDcjuJsMZ73BlhG0jbTwd76dpw4qLAAPUcuoGh8/Yf8AAxA8LFNWzDNpEem+/wCkR6Yz45dN+5eceoXV+DyoZnQGO14P6D5YBSlb7x50I9bj+nD+mhIIe3SSRbtPmLSY8YBfgypNyVIsSbibiexOuLRyepGUPQpNHabQT9Rf+cCNIEECRv8A36YavSutum9h6f36YVEnNETPzv8AvJ2w0XYslR9YWB37YM4evCkdUE6ZraQNQdP73wPR4AEwWjv4jx9sHcIEWCQwmQfB0ws5KvUaCdj3lHEFMsjcw1+3gxf9ceg8l41WUI8dMWI7W7eNfJx53SCQIcz6CNNNJ+vbDBOLykgsCf8Ax1N7HfUeuPLzR6zfFJI9CUpeI/W83wNU5jkGVUA7SbX2v/Z9MZHh+bVDCg5RsZMqbbgeI9LYO4es7QzNPqO1x66nGfoa5G6UzU8JxeaDlHmxvA84ZJxE2gDW37zN+9sY5eKWmCdgDETBa8C9p/Y4q4znZbpWZmwB73WSPrH6YaEJMWUYo3DV13Yd/wCP7/GFnF8XR9T3i/8AOMcectcS31mIHYj17RgY8zIAMg+sbY1wiokXs0yrRJjKI7kf7SPlGLHo0ArCD1a2O0/ycZQ80aYJE9mAEeL4+pzMxaWG8aXIAHSTF/1w4tDc8HT1IfcTrP1GuPh4CgQIZ9Yi0/QXwnPNIMMCD2Ig7dx88XpxqsIm8WmJ2HYT6Y4I34TgUzymukMLiDczIve2t/TDbiRmSReD62ganza1reMZ2rxoULJBEQBIOhuLGN/zSI+32rzOms6G0iDO9haItY2nEMkOspCXTyG8RzqOlhN4a1pE2v64nS5xSEwqi8k6ba+fpvhRX4+lUBViEAuTOptmi8xE+cDV+HoCSKgSbZNCPr1WPcYgsXS+6KdKfBokdTpla43mBEWESInFHMuIvlCkglRaIBkFj2vA++M7VpVBDU3lR+beBeYuLD9cB0+J4hsxCsZGseRvtisY+rFcaNm3EkOrbqjS1xElQLfQnxpqMV1uZA5QIzIrXkTJXpN9LNcfsJGTTnTqwDICTIK6NoNe4PbEafMUdiDFzc/KCNQbxEYZYqXALQP7V8IW9xPUchFvBAB8zlAnz6YS8NwxBBWOkak2M31+uG3MaoZ6dRTBUX89WYekGbYDpDKzZXyASfhzb6X0sJ+ZxuxvyJGWcfPZOrxgULmzZoYoyEgU80AQkCIGabSZHbCfiOJyswBJmIOVbxBvKmRaY73wbxlW4OaWEWiLDxGngzqbRiDuCrHUsNIGs6/8YaOt0c96sXIZ2iO+/wBf2xTXp7i3bzuDg4ZWtBMm/wB+/wDTgh6K5QFg9MXHnW59L/pivXTJ9FoH4ZS9Pq1WbmRIA7nYT2vfFdLhwe5E327b9rnF70uoKScoiSPF9vXzrixBlMyNJCreLT+8fXC9XoHp9RWaUnp+Q/X1/wB8XBdjtb6YMFKCDHkesyfpiVHIB1ZgT2AbfvI/u+Gc7AoUHFJYBSSSx1BUHaQe2LeCV36QJtFzaOnKPSYsMRShKspZiRdAiKSdTciLA9p/kfh6VTKZQlR8R/QfcYzaLWXcO5ClnmCTGxJIIP8AJPpix2DqIaD/ANoBiIkjeTiv8K2bMLzfS2sGYH91wc3I3CoxN2Aa2ipcX0vOw/jCynFd6Gipegt4SqDZh/R/f1xI8OrvOXz58AThz/8AxfSsFSGJALDLfcGLx63uLYM4TkZJJKQC0gXGVdQQWBldrxrvics0VsqsT4M3S4VWm2UCLmeq8GNZjsMGLy4iIUOpAllWNSD8TWEfTXGifhVCsmYOwAWMn5T8QWVk6yHBgXjXH3iDTpgBSQqflZSReADcAiRNtDrOJvNJ8IZYkuRRV5YiqIGY6kgHp0GgO99cQ4ZJGWF7ExBH1sf5wxWuGzBHQpAzAgAyLmAeo9rX0wv47m8SBSBFhBldBBiL9v3nborI1TQW8adjWvCD4GEbmwEi+17b+MCVudR0LBLDYqAfBGgntbU4z9epUqBn0UGB8QmdidDAjXH2nSpEMWkNPSFBK6f+Rzel/Xy8fDpfVsR52+Bi3MmIOa8eJGhBAMf2NcVfjWtKgDteCB4J9Ti7hW4enTIK1WqNBUmmoWNxDMcw8x9MB8NlEvmIIuFyAyfrAExePlh0lukJb9QhmJzZjFpk2naLWPr4xDiCRqQTMEZpJJOKuljJIQHsC0fL+Dgc0CCZ2vcMJ02ibzN4tgqIGyb1rtIEjYn/AHBOBjxBNp9MF8SFYggbXAXLe/lgR9P3MWpohUrNS3WjKVHkAq0keen0xRUTZVUqbAaaxv51In0tj5+LI7iLj1t/GLaVdZP+K26iowB9dWO2+2Bfw7MTlUneACbDU4ZV3AyR4s7WHn/jHDjXvfX+27YrCW0HreT94+2JwYFrDQwPWD3+eDSBslSrNB/ymT+UT97gfSfli3hq9emRTyHqiFywb2FyAd9yRiBqnIF2E2IUxP8A2yJHm+JUEqEQqMw16Vk28gTAnCvjhBWnyHpz0rZlCuCQYW48GI3tAn+TzxSOJzkE6FgVN9T1DSTEnv8APGeNPNN/WSB+uL+JUkBA65JklUyCRAvCgmLXIm+IywxfGi0cslzsdfhPeLnAEGwJiOkEnQiTE2AJsNcLjy//ALAGi8gGVkZhImdjciPXFHEe9Coweo17VMrAQP8AzkkxGhFsFcLxmWHaurEC6mm2ebiASjBhBOrKL4CxyitMZ5Iye0U1uBYMA2Qg3BUmNYMyBcQZtiDUmEwQI0kjuBbvf9sMzx7MQ7sjK3TGYe+IGkgKSCQbGCLayBiHOCzkAKykH/8AYsSu0Gw+w10Fsdc7SYKjVoU1eWOys8EqDBcCYIiBPzH1wvywYv8AIa9/THplGrUKIAadNACMiyZMxEyBMKDJO8Xwhr8D1hFySpgKRnZQxJnoAzAwSAT384XF4pyuLDPBWzKtwrRED0k6Tp2/jB/B8GWUwA2VvsRbx+XDyly1SAWYLJJIZCJF8oAWOonYNF9RYGk11zZWhCR0iIsBqABB1ib6YZ529IVYqYn/AADwSASs5s2Xp7mI9IxGvIK6kgi2hEzbtF/oPXDuiWcTMpoATr4AIg3G1tMBVqFzB376dtP9sFZLeznCloXvTJlhcXIG4Otu0/rFsVVaZMRpG8zqdctpwyFAoJsBcY6pwqOZmBePQknt5xRZEI4jl+C4fMpL+6NjJkg3AYAWiSDe+ttYxoE4BHqCpQrFdFH+MZSBsSCNI+uA6XIYbLUVykEhwA69cAKIkxAOsC/rgrlnEU6AC06qUyZCyZElrEZzGWPuMeXNyf0Nt/qtmtKK3wVU6DZuoAKxgkLBmb2MraBJFsHvwfuXyxUdW6SFOaAwAOUqogWDSQbzbTE6fLPeHKahELamCpHggj8p1jfvbAfF/ieF0FBxmJNRgYUEZWJiCupgBjprjoeaXSuQynSIUKdNc4ap1DQFgrXMAQ0yY3vaNL4I5fzCkys9NVXLOVwVMERrmsReTfSTvhU9GrxFN2UQM5CtLCW/P8TSRbS3zwm4z2ZcIai1abkHqAdVgbGXcX8fc40LFBupPf7EnOVaGfN2Zkj3jQxh6a1KWtzfKHPZotba2EtTj6U/6bltD/nJB8nPOu4I9RhbGW5AaTubyPKmfuR9sWJxbJlZAyXsyFhLAWNjrr9cbI41FfEZ3NtnVSSJkhfFssicoi0GbRHoMdwq3JDqpiILOkjxkifSfkcRHGMGzN1vsWLEi/rf5ziHD1AW6lkdgQn3II+2GpgC+EqFZPvSttuonaIJB/vzxVw5UtLvlm5OWfsMXUeEDucqPl3ObMEnQsyoQBINyNvE4H42iUcrEFGINw1xqJAAOF1dBC+I5iSnu/eF0WQmZFsDrEyyz+wwP+J6QuRbSMwzBmkz1XgxtbA78QzTmP2j9MWUO/2x3SlwdZatLTWd8GfhwRmFNgo+JgCYtrsB3ucUBvGL6BFgRv8AFEx4jtv3wrTCmUMsSAbfSR5F8X0AoB6ZbZs0R4gfv9sG1+EW3u3zncAEAf8AyAP2xU/DksciMFm2ZlJ+ZAF/ljjgbiazORnYsAIGa8DtimpSm/2yqB9hhpV4Z2C2QQPygA/+4gXPm+Bl4N2GwPkn91wUBgBpDHFR2AGm/wAzczO/9jDFeA/8l+V8QPANBM+lvp6YNgFxp4+NSBA1Pe2naP6MFNwzDEHpn+/84ICp2a17DTt6+vnHxCZnMBEkTpfWBEYkWjE6BQ5s7MpAlcqhpPYywgeb+mCdZ1Pi3KlC6qrTmJGtxYlFLH4RHbEXpBVWFJm5YrKntlkBrb3+Qi9eJUiB1AD5hTM+GBB+mBXoG/UpSpluLMNCCRH0v8wRhnTWvXVkpMzJqyF40F/9ViPPxX+WA6dJ61QKAuZjACqiDttCj+nBzezdZawp1KZmxMECxE2YgjeJg3tgSlGP1NHK3wV8MijKtWqBTsZp5XaSNDBzAC/fSwM4aqeH6fdIeLq/mOV0KxEASAXmCQIMRhpzr2bpLw7PTpqGpiRldzIF3JL2MeFGmMUCLX+n7YljyY866oOx31Q0xtR5k+b4ym2RixVfQZhl0EW2GGHNGJCPWIdWU9VNmIgMemSSQZ7EHW+EKVVPS7vlmdJv3gkDTfEvxEDIrMqmLTEibegvt/GGeJWmFZGNOHpcPJXpVVQ5GNMuc35bAkZtOprbm9sD8VmdjlDVQouTkQgDfWDE6ADTSIijh+NqUj0sVMaMiEazowI1vMYtq8yZiKpZ/eKZlUpBZEZbxI72jCvG7tfPn4hWQIXkNY01qMhyHS/Vq0ysaiOwFxscEn2UqkCFZra/DHiC33wubn1dmz1KjuVFjKrA3uFmYJEi8HBFL2pJAze8nvmzT5lgD8oxHJDPflqh4zhWzQ80r1BlfhUQe6aSXyg5Ygx7w/CQSJubYz/G80p53B4Wkc7B/wDHVWRIGcBokTBMWu2mA+J5nFNUlpBINyoi2oQAE/8AqBIte+BDxIIBUgDsHHy0Ab5nximLwyhGn/lP9bJTyXv5/A2PEKXpNSovkQAZavFrRFidh1EEESwIzRgXj6HvajMiEVTCilQBYERchjOYmdbab64WDi2737ip/IBHrg/guNQtkqEIG/8A3BXlNY6UcBhMaqSJm+NKj0rRNuwavQqcP8VN6bTBLMGvF1+GARMxr6Y5OT13gikzDcoM5BPcJoddYFtcWcVw9HVOIDj/AM0qIT2gFSIA8j0wtqMBYEGBAIH830wU74/gD0Xc0ppTOUVlqX+ErUUgjch1jxZjgAVI3j7YtSFIIC/NQR8wQQfmMW8RxRqRnay6ZUURpbpAEYcWwUH1x9LGMMDXorSdEolnYqVqu0MgEEqFUZTN7zvpbATLPbHHWWcLxlRPgqOk65HZZ7TlInEaksczNmJ1YmSfUm5xDL/f6cSptl0P6eh1x1A6ixaQ+mGfKkpdRrSRFgrANPiQQfQxodcK1M+nrhvw3OMihRw/DGN3pZmPqWb/AHwslaoZMGRx8vOCeHfuR9MU8Txpc/AiTqKaBRYyNL/8DH2k/e+FaDYz4cxeT52/TBnvfP8AfnOFlCrixa4wjQ1haFhqQe1x/wDUYkW7SvfT564DNT64nRqsIlpjWRf6j+NsAJcKhE3J+g/TEGY/2P8AbF/4umIzUql984y21kBC0T6xgN+LWelRB0uTbzMR8/OO2cV8RTJ0MfLAlTgyfz/YftgmowGob/5H/wC36YgKg2JH3+zThkCgdOXjucRbg1G/9+WCXfW+ITO49CQP1wbZ1IjXallC+7YEfn95mJ3iCuUD0E73wETH/GL8wzZc49Zn59Mn6YnxQVcpDh8uxRhN7m4uNpscFaFYTyrnCUhehTqEHMHlldSI0ZTpbSN8Dcw5xWqOXNRhJkANlAjQCIFvTFHF8SjA5aKUzOqtU09Hcj6AegwGamAsUW+pr9dndbXDDeI55WZSjOWU66H7/wAYBqV52A9Af3viLPipjikYRjwqEcmwg8R/YGCqXNqi5YqOMnwgMwCnxBt2thZnx8NTDdJ3UNk4pWn3jsNTIXOSTqTnqLc9/wCgxFYIXp58uh61TMPKq5aNv3xnhVv/AD/tOGvDJw6oap4pTUUErTFGr1MBYZ2AAvF8JKNDRkdT4ogFQSoNyASAfWNcVM39nAI4gYkaw3OG6Tuob8LzFkfMRTq2gB06R5hYvte2K+I4ou7O2SWMkKigD0Ef747HYXpV2Gz5kaJCtHcIY+1v+cCsxO/r/NtsdjsCErs6SoqVZIBMDcxP6SftiDqAbMDfz9YIx2OxUQ+llG8+gP7jE1W2bKxH/pN4uRa2mOx2Fk+lBiuphA4+2UUqYOs5OoH/ANzGfQyPGKQZifsP4EY7HYNJAssp2MhVY7BhI+xE/PFn4piQqUqUm1qYYk+LfzjsdhX6hTfBHiODqgZ3p1ApPxFGVfEWA+QxSRGtjAP109MdjsJjn1I5qiYOCaTgETJG8RMeJt9cdjsOzkHcUqKR7ti4iTKZSPFiQcUive+Yeik2+WOx2Jjlwa9jPyxItO8emv747HYAThR3BY/+43HoMcEC/DadcdjsccSA84rqORBUA+sx+hx2OxxwVxPHK+Ue6o0u5pqxM+Oof798fa3AcPIjixpvRq69iQDfHY7AUa4ObsUPTUSJB8jQ+kgHA7gbR+n7Y7HYohSpoxUxvGOx2HQrKycfGx2OwwpGRimp4+847HYZCkJ9f4/vpi9uEcIKhACHQllveNJn7Y7HYWcmnGu7GjFNP2HfsfWoU2d6+XMAPdhtL6m9saytwHD1j7w0VcnUgH//ACcdjseR/wAlB439rGTt65PR8G1JODS0f//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6" descr="Image result for fall incidents among elderly graph"/>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8" descr="data:image/jpeg;base64,/9j/4AAQSkZJRgABAQAAAQABAAD/2wCEAAkGBw4QEBUSEBAUFBMUFBUYEBcUEhQWHBUWFRgWFxgUGBobHCkhGR4mHRQXITEhJSksLi8uFyAzRDMwNygtLisBCgoKDg0OGxAQGy4mHyQsLCwsKy4uLC0tNzQsNCwsLDcsLDIyLCw0LDcsLCwsLzQsLCwsMiwsLy8sLCwsNCw3LP/AABEIAIUBYAMBIgACEQEDEQH/xAAcAAEAAQUBAQAAAAAAAAAAAAAABgECAwQFBwj/xABFEAACAQIDBQQFBwsEAQUAAAABAgMAEQQSIQUGEyIxFEFRYSMycZPRB0JSU4GRoRYzQ0RUYnKCscHhJJKi0hUXNGOj8P/EABoBAQACAwEAAAAAAAAAAAAAAAADBAECBQb/xAArEQACAQMBBwQCAwEAAAAAAAAAAQIDBBESEyExQVGBkSIyYfAFcSOh0TP/2gAMAwEAAhEDEQA/APUMZiVjzNJIEUE3ZmCga95JsKw4PaEUwJhnSQA2JjkVwD1sSpNjXJ+UPDvJgMQkaszG2UIpZjzjoADeuXvvjNowqEwxmdhFLIsqxNIWkVkywlYlCi4JN289CaAmWZvE/fVnHGbLn5rXy5tct7ZrdbX0vUFSTEwviikc4M+NQ5jHOwSF4YRxQEF3swK2BBFtbAVs7nnFyYiKXFRyBzs9UkZ4yl5Ene4bSwNiD530oCZ5j4n76Zj4n76882vtbavEn4Uc6DhYsIiwSvleMoIHDkFWLjMQFFh0NzW62J2gk5jY4g4cTRZ5BGzOEeBiQpVbleIqgkAkXt7AJpFOHGZHzKehVrg/aKuzHxP31CNnR4uHYuGWJZkmDQKwEZzqrSgPdStxyk30061jmxm0VaRGOJEKPjFR0iZnZlSJsONEOZbtIA1rEqAT4gTvMfE/fWKHGI5YJKrFDZwrhsrfRax0PkahGExO1s2aXjBu14aNkVDkEUkaCVhZegZic17AjrXOWXaOF2fFHBFiBJkxMpbhTOTIJQREVA5S4Ja7eehvQHp2ZvE/fVnHGbLn5rXy5tbXte3W1++oLA+JgGLZY5+JNjYSDkmISKWPDq04Ci7ZSGBUEGy20rPuccXJiVmxUcgY4Noy7xNHmMWJmtmB9UlCjWPUN360B6RssnKb/S/sK3a09l+qf4v7CtygFKUoBSlKAUpSgFKUoBSlKAUpSgFKUoBSlKAUpSgFKUoBSlKAUpSgFKUoBSlKAUpSgIhvbtU4LCz4kJnMSswXoCb2F/K51rAdvRRyR4eZx2h1uAAFDMFL2yZ2ZdFPXw610Nv7LjxcEuHkLBJQVYoQGAJ7rgju8K5k26kDYntHFlBM/HKAx5TJwjDc3TNbISLZqA1N0d5JcawV40W+Ew0/Lm9acyXXU9BkFZIt64VB4uYtmxOURxPcJhSokLAnqMw6de6tzYW7UGDYNE0hIgjg5ypukRYoTZRzc5GmnlWL8k8PmLcSW5GLHrJ0xhUyfN7sgy/jegMcm9ECTMGb0Qjw7JaNyx7Q5RGvexUm3mLG9ZjvRheNwVEryB5EypEx1iEZf7Bxk1865qbnh5JRIzJFwMNDAVZTJfDOziUnLlBuV0IPQ6V0NmbqwwYjtHGmkkzTsS5jsTOIg2ioOnBW3tPXuAwYXe2DhF5SSRx2fhxP6OKGRoy7gm4sVIJ7yrEaV0tl7aw+JZ1gYvwzZmA5b2U2v7GB865i7lYQMGV3zDi3JEL3WWVpipDxkCzO1iLEA9a6GD3fiixT4oO5d0yBTwwqpe4UBUBIHdmJtc0Bgxu9WCheSOSQhoY2kcCzHImXMbKSR6w0NjrVg3uwWYh2eOzMrF0KhWWMzFSe48MFvZbvrWxG4mGfOONOFcYgZQ0Vl7UweW147kllBFybWt0rPidzMJIWzmRg8xldcy2JbD9mKerfKU8737+6gMh3rwgAvxQxMIRDGQzdoJWJgPBmBF/Gscm+OBAvmc29cCMkx+lMHP8AR9IrL9h7qJufBmV3mmkdGwxRnaO4XCPnji5UAy5iSdMxv1rk7Q3LkSYPhub1mXjNGyiR8QZ2LoY7sq35bG9/voD0jZo5T7f7CtutTZ3qn2/2FbdAKUryz5QN7XeYQ4Z7LC4ZmU+tIpuAPJT+Psqe3t5Vp6YkFxcRoQ1SPU6Vxd09vJjsOJBYOOWZfot8D1FdqopwcJOMuKJYTU4qUeDFKUrU2FKUoBSlKAUpSgFK5OP3iwsLvG7EvFGJHVVJsrMFUX6XJYaedbmzsfHiE4kRJQmym1r2628bG49oNAbVK521tsRYYorrIxcOVEaZjaMBmNvIH21ji3iwLLm7TCFLKqsZowGZlDhRzdbMDY2NAdWlc+LbWFfEnCpKrTKjO6qwYoFKKc9jyn0i6GuhQClKUApSlAKUpQClKUApSlAKUpQEM352lLhcJJNE4Rg6DMQpADOFY82nQnrUZn3mxgcoJh2fjYhY8WViUOI44WjBYrwjd5JRcAZuEQNb1Otr7OhxKNFMuZCwJAZl1Vgw1Bv1ArauaAgMO8G0eKqSlFm4uEQQImYSxSgcbEKxGey3Y6WC5NetcPEbexWL2awMvaBLgDLicqR+glEqAJ6MC2ZS3K1yMt+hr1mtbZmAiw0KQQjLHGoWMXJsB3XOpoCMbJ2zjJsYULIAJ51khbICsKXEcqADOS1lNycpD6dNdHbeKnTayuQriMYZMLEyvdxiGZZ5oiGAzIAMxIay/RBvU+pQEH3diEGMkhwjJOjJNLMzIqGKZp2PCZ1XNY3PK1yMoPQipNsJsWYVOLVVl7wrX7z10AH2XrpUtQFtqWqulVtQFtqWq61LVkG5gPVPt/sK2q1sD6p9vwrZrAItvjtvIUwcMgWefTMb+jU3GbTvPQffXl2F2G0kkaCQDiR8S7KwyjmsG8L2Fj35h4ivTdrbiQTStMJpRKxvmLXse61gLWqLbU3L2un5iXiKLZbTEEaEfOtYWJ767NpWpU4aYyw+eepxrujVqT1SjlcsdCzYcE2y5WmMgaNQBOgVhmGfI1r96k3HjrXpkESSR5kmcrJZlYP3HUZT3CvNsF8ne05R/qcYqKbZlGaQ2HTqQNK9B3b2KMFAIRNJKASQXy6X6hQALC+tjfqaq3dWE96eZfotWlKcPS44j+ze7PzE531W1s2g8wPHzqi4W2X0knL+9638XjWxSqOpl7SjWOE0I4knMb3z6jyHgKuOH5ic76ra2bQeYHj51npTUxpRrrhbZfSScvi3rfxeNUOE0I4kmpvfPqPIeArZpTUxpRgOH5ic76ra2bQeYHcfOkeGtl53OW/Vr5r/AEvGs9KZYwjl4/Y4llMhcawPCVKBhZ2Vi2p19W1qxbE2AuGhaAyNJGWOQHMMqaAL6x8OosPIV2aVgycbbWxZJmiaGYRNEsqgmMycsqhTbnFmAGhNx5GuIfk/iD5kmGXIseSWPiLwhFDEVsHW7WgBzG41IKmppSgI5sPdg4WfiCYNGq4hYk4WVh2iZZmLvm57FbDlGh1vUjpSgFKUoBSlKAUpSgFKUoBSlKAUpSgOa41PtNW2rI41PtqlqyCy1LVfalqAstS1X2pagLLVHt5MbJnWGMkFrXt1JY2Av/8AutSS1RXebkxMUnkp+1Gv8KrXTap7iKs2onS2VsQQNnLlmtY6aa/jXVtV9LVNCEYLETeMVFYRZalqvtS1bmxkXEJFE8kjBUS5YnuAFQbG/KVC2iRSr4G6i/n1rmfKFvGZG7LE3o1N5SPnOPm+wf19lQvDqpdQ5IUkZiLXA7yLm1dmzsIuGuouJxLz8hJT0Uu5KsZvtM3qPKv8wrkS7zbQJ0xUo/mroPuugWZhK3o7FOUHNdFfuPN61rpcd/TWtPbewxBLFGjluJpcgaHOU6gkd17dRexANXIK34Jf13KdR3Pub/vsaT7wbUPTGyj+Y1gbbe1+7aEo/mNSA7tQAZzM+TimH82L8UPlJ62yag+NaO19irAhIkLPG6pKCthd0zjKb3IHTWtNlbTeMG+0uqazknW4W+OIxK8DEcNsSvqNcoJVHXSxs4Hh11OlTctLc8q2ty8xuW8CLaDzr57wmIeJ1kjOV0IZT4EV7puvttMbh1lWwbpKv0XHUew9R7a519aKjiUFuOjYXjrZjN+o31abluqa/nOc6fw8uv4VQvPY8iZs2gztbL4k5evlWzSudn4Olj5MBaW7WVbW5OY3LeBFtB561RWm5bqn/wAnOdP4eXX8K2KUyMfJrF58p5EzZtBna2Xxvl6+VZFMmY3C5LCxDG9++4tp99ZaUyMEPZ5u3TnDRzBgmQcVcSsUruyM8odkMdkUWUA6ksOmtcbZUO0IzhZHTEPcsmIRhLe/EkaNmYA6coPqgC4u1mtXpNKwZMR4hcgheHl63ObN4Wta1u+9QuLBYuPaDiFZUibEEZspYcNcLE4VWkDKitKCCR3lh1qc0oDzhtsbZGHLEYjiMVBC4RgYZBHKzpY4c8SIsEUFQdbelsavmx+0kMjIcWOLNG7k4Vn4UTYUMBEBAx/OjIwIYrl1AJLV6JSgIRs6faD46AYkzXQyCQJh3SArwFtLxMpuzOW5C+nS1xc0lxG1FxEoQyiNHkdf9OhEnpYQqFsmq5Ge2Wx5QbmxvOKUBEN4Fk7eCVkMXZwFy4bEygyZ20DRHLE2q6sDpWLcJcQqIWjxChcFhhOJ1kUviwvpColsb9zMNCSNTY1NKUB51hdrbYlBUDFR6M93wq5h6BnWEloFRrSKF5V1vYE3Brf2Pi8fNj4mxCzoFXEZ4+A6QopEJiYSZbOzDNoXNjcWFjU2pQHn+Cl2pCuUtiDG7SM7dnDvAva3X0YyEueGwIDBjYAgEaHXxO39pxqplbELnMIzLg7cNWnjTmVojmmdHuApaxuCgsL+kVa6BtCAdQdRfUag0B56ZtpyBmlbFIithWR48MBI0YxE4LFOExLGMRsyBbi/QA2rJHtLaMs7K8eKWITwMl4HBQceRHUMsSh1CmNvn6XOYgGvQKUB5qu0troqrEcTnSB2dZMFdHkLMERCsIsQoLG79SgANzWXG4zajKqM+JMbZTE0eDcPIwnQGOc8EGNQmobLHcMdeWvRaUBz53ChmY2Cglj4Aak1oQbYw74XtefLBkLlnBWyLe7EHUdOnWuoev21H5N2s2FGEM7cIROjjInOWYMrknUZbEZQbHMb91Ab6bTh4CzuwijYA3lITLm6BrmwPlesA3gwRtkxEUhLKtkmiJu17fO/dbQamxsKxx7uqIBCZP1hZyVQKMyyiXIqXsq3FuprWTdGMMp4raFTbKNcs8k9uvjIR9lAbGD3lwsuXKxXNwsucol+LGZVtmbU5VJIFzoaz/lBgMobtcGViQp40dmIykgG+p5l/wBw8a5CbkR8LhNO7IUjRuRQSI4nhve+l1fw6ir5NzVfiGTEFnlikiYiNVAV4o4gQt9CBGD5k+QFASSRlUEsQAOpJsB7aim3phipY0g58t7kA25iO/wFutSqfDq6FHF1IsdSL/aKiu04TgZkaFiFe91Jv6pFx7LEVVus6d/t59SCvnHxzJYq2AHgKraqjXXxqtqtE5bauPvRiMUkBGFiZ5X5QVHqA9W9vhXbtWtiMTk7r1JT3STxk0qb4tZwePfkntI69lkPj0+NZIN1tqIwZcI9wbi6oR9oOhr1B94eH+jv9v8AitGffcL+gP8Av/xXXV5cS4QX3ucZ2VtHjN/exDuw7dsR2dhfpaKIZQVEZCacgygLy20pNs/bThs+FYlhYEJGuUl1kZwFtzEqOapDP8pQX9WPvB8K1W+VUD9UPvB8KzquOOyj97jTbcNrL72OScJt69+A3s4UVs2YtnAtYPck5uta2M2LtqVAkmHkIFj6qAsQMoLEasQNLm9dtvlbA/VD7wfCsTfLAo/Uz70fCtNvXjv2cfvc22FCW7aS+9iOfkjtP9kk/D41INzMDtTA4gMcLLwn5ZhYdO5hr1H9L1RvllUfqR96PhWP/wBakB1wTW77Sjp91R1b2rKLjKKw/vUkpWNGMlKEnlfeh63So5uxvvs7aGkEwEltYn5XHsB9YeYvUhzjxGnXXpXKOsXUqmYeIqmceI16a0BdSrc48Rp116VXMOl6ArSuPtLeGLDSiOaORFKu3FPCyBI0zu5s+ZVUaXKjWw1uL4k3qwxaJMsgaZA8YKC5ubKpF7hjYnytqQdKA7tKVw/ynhWUxzI8GVgpaZ8Oq5mUuqi0pLEqrEAA9De1Adylc87cwYzf6mHk/OekXl1I1101Uj7DWOLeHBs0q8dBwSgkJZQBxAGWxvrfMPvoDqUrlSbxYMPCizI7TsoiCMrXDK7h9D6pEba1WTeDBqzLJiIkKuU5pYxdgqsVtmuCA63BAOo7iDQHUpXLx+20inTDiOSSSRC4CGIAKrKpJLuve40FzWPY+8UOJYKqSIWRni4iqOIiPkdlKsejEAg2PMNNaA7FK5su38CgJfFQqA2UlpUFmszZTc9bKxt4KfCqttzC8aOASq0klyqqysQAmfM1jcAjofMUB0aVz5NuYJSwbEwgo2WS8qcra8ra6HQ6eVY13gwlmLTIiq5TM7KoYhVa6knUWYG9AdSlaEm28GpYNiYgUIDgyKCpYkAEX0uVI+w1WTbOEUsrYiIFBeQGRQVAIBLa6asB9ooDepWpsvaMWJj4sRuhZ1B8cjFCR4gldD4Vt0BqsNaparyKWoCy1LVfalqAstS1X2pagLLVFN7ufEQxjrYf82t/apdaohvUDHiopSLryH7Ua5H9Pvqtd/8APuiGv7CWBbaCrZHVQWYgKASxOgAGpJqzC42GUDhurX1sDr9o7q8/+UfeW5OEhbQf+4Yd5+r+P3VftqLrzUY+TW4uI0aet9jg72bzy4qcmJ2SJNIwpK3He5t3n+lq4Zxs31r/AO9vjWCleohShCKilwPL1K05ycm+JlOJk+m3+41TO51uxA66msddbA4teyyQFrF5Yigy+0Mb27tNCf71mW5bkYh6nhs53CkIzZWKk2BsbX8L+NDhpLkGNrqLsMp5R4nTSu6JY4sO8IxiluKAAVm5ER7h0AQrcsS3XoPE2rqDbuGBUmfVOGZcqzETBI3UxKWXMbkr+ct6x10FQutJcI58k8aEHxljwQxIWYEhSQurELew8T4Vd2OS4HDa5FwMh1HiNOnnUk2XioMKuR5/VYSOoR/Sq8BHB0BFwzWOYgdTW8duYazL2o5mlEivkl5Ezxkw+re5CnQDLoNdaxKtLO6OV3/wzGhDG+WH2IPlHgPupkHgPuFbGPlV5ZHUWVnZlHgCSRWCrC4cCq20+Ij5WDLowN1I0II7wa9i3H23BjoWSVE44txxlHpLHSS3f5+deO1t7L2hLhplmiazobjzHep8iNKr3Vsq0MLc+RZtbp0Z5e9cz6B7NHfNkXNly3sL5fo+yrRg4gFAjWym6DKOU+I8K093dtRY2BZY9O5170YdQf7eVdOvNSUovS+KPTxcZLUuDMDYOIhgY1s5u/KOY3vc+OtXDDoGzBRmAyg2F7eF/CstK1yzbCOPtTd+PEtMZHPpYOCBYciklmIv1zHLcHTkFc19y0ZADMQwleUFI1UK0jXbKoOgtoBfQ3Ot6lVKwZMPZkzByoLqCFY9QD11rlYrd1JMQJzIQRPFMFsLXiikiC/aJSfsrt0oCILuLGqZFmtZtCIUzMl5CY5WFjILyA62F41Njre5NyVESR8fMI+zsmaIH0mHjEKswuAVKDVfE3BFrVLaUBF8FuckMkTJKFSOWOVkWFFDSpC8JIy2CKQ5YqB1+0G/aG6Ec0kzmVhx1mBGUHLxooYTb2CEH+Y1JaUBx8bsQviY8Qkiho4mjs8WcEMyOWHMCrcg18zWHYW7Ywzq7TNJw45I4RlChVlkEjk6nMxKoL9wXpqb96lARDCbjqkvEbEu5zKxzIt2KJiUBZr3YkYprn90WAra2NukMK8RWcskNiqmNbl+AuHJLDust7W6nrawElpQEax26Mcg/OcwxE0wLxK63mUqylTobA6Hy8LitebcWAtcMuUZ1WNoI3RY5EhRkCHQfmFtpYAkWIqW0oCIPuQM8rjEayKyqWju0d5DIrK4cEMmYhSLAADTxqu40QJYSjMJTLE5gjLrI0qzMWe12BZbWGXQ+IBEupQGjsfAdniyF85LyOzZct2kdnNh3C7Gt6lKAwkUtV5FUtQFtqWq61LUBbalqutS1AW2rDi8JHKuWRQy+B/qD3VsWrU2pj4sNC00psqC58Se5R5mmnV6cZyYk0ll8DUwmwIIWLRl1JUrfMDa/eLjrUcxO5GzQdeOxOpPFHX25da50nymk/q3/wBn+K1JflALfq//AD/xXSt7K4o7oLH6aOXVurSSxufY6Em6uyx8yf3q/wDWtWTYOyl/R4j3q/8AWudLvpm/Q/8AL/Faku8+b9F/y/xV2NKvzb8lSVa35JeDpybN2Sv6LE+9T/rWtJFsdf0GJ96n/WuVLtrN8z8a1Jcdm+b+NTxoz5t+SvKvDkl4R13n2MP1fFe+T4VjOM2L+z4r3yfCuFI16xFKkdH5flkar/C8I75x+xf2bF++j+FWHaWxf2bF++j+FcEw+dWHC+dRujPk35JY14c0vB3ztbYn7Li/fR/CrDtnYn7Li/fR/CuAcF+9+FWHZ3734VFKlX5N+SWNahzS8EgO3NifsuM99H8Kt/KDYf7JjPfR/Co8dl/v/hVh2OPp/hULpXXJvyTRrWnNLwe2/J4dkveTZ+IkJItLFI4DD+JCL6dzDTzqcV8uYbZrxOJIp2R11VkupHsINetbg754mUjDYqRXlItBKy5c5HzZMul7dCAL28etKtaXDzOSz4LtG8tt0IPHxhnpNKwDjXHqWtz+tfN5eVIuLpnydTmy5ultLX771SwXsmelRLF7PmGJxmJEWdkVDhgY1LMyw/ona+Xm8jrXCkTacoLSpOxAIVuEULImKw8q3VQNeGHtoCcpFr6VgyelUqNbYO0+OBCxCDD4hwERMryq0QhjcuCQSGfpboa4sb7UDLM3HmIixCp6AQsjskJAIykEZlezFe6wvoSBP6V51HLte4mPaDKsGOjhvAgV34sbYcyJlGW6C4Jy+rYkEkG7HNtV0KPJiHjdHyFMIqM0geICKXluqWzkMFTv10FwPQ6VFtvR444uPgNIkbRorukULZL4iLPZnQkXjzXBuNL2uK5OG2htATRlnd5Ehg7YohhLheOykkKmYFk5io9oAoCf0qB4f/y80TNK8wsuHKxmCDmJnfiZgYyfzYTQWt1661jXF7aEbSPJNnVlzQJg1uTeW8UUmRhlIy87AjReYFjQHoFKoKrQClKUApSlAKUpQFLUtVaUBS1LVWlAUtS1VpQFp06145v9vN2ybhxN6CM8tvnt3v7O4f5qWfKPtyZU7Lh0cs49Myqxsp+YCB1Pf5e2vMOwT/Uye7b4V2fx1sl/LPscX8lcyf8AFDua1K2OwT/Uye7b4U7BP9TJ7tvhXX1LqcbRLoa9K2OwT/Uye7b4U7BP9TJ7tvhTUuo0S6GvW7gMPC6SmRmUohKEZbFvmqQdTc2GnTU1i7BP9TJ7tvhWaKDFKrKsUgDgBxwibgG46jTUd1Yk01uZtCLT3o6Wzt2HmgSYNZWE5PkYxaMfzPcfYauk3dRUYmQ3VZTpqPRxRyDqoOvE8O6tSDE7RQKqCUKmXKBEbDIzOumXXmdjr41d2vaNiMshBvcGAG4KCMj1ehUAW8h3ioGqmfcsFlbLC9LyZ5t1pc5VXjvrkUs13ChC7DktYZx1sdDobVgxG7sqI78WJlRS11MhzWZ0YAZLizIQSQF6a1d/5Daeuklyb34AuPVuAcl1ByLcCwNtb1jGJx9iMj6q637OtwshYuA2S63LtexHWi2vOSMNUuUWcilbPYJ/qZPdt8Kp2Cf6mT3bfCrGpdSrol0NelbHYJ/qZPdt8Kdgn+pk923wpqXUaJdDXq5HKkFSQQQQR1BHQis3YJ/qZPdt8Kr2Cf6mT3bfCmpdRol0PZdyN4hjcOMxHGjsJR4+DjyP9b1I68J3dxOLweIWZIZbDR1yNzoeqnT7faBXuGDxKyxrIt8rAEXBB17iD0NedvrdUp5jwZ6WxuHVhiXuRmpSlUS8KUpQClKUAqgUAkgC56+dVpQClKUApSlAKUpQClKUApSlAKUpQClKUApSlAUtS1KUAtS1KUAtS1KUAtS1VpQFLUtVaUBS1LVWlAUtS1VpQFLUtVaUBS1LVWlAUtVaUoBSlKAUpSgFKUoBSlKAUpSgFKUoBSlKAUpSgFKUoD//2Q=="/>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46" name="Picture 2" descr="http://previews.123rf.com/images/melpomen/melpomen1207/melpomen120700020/14396894-Happy-senior-woman-holding-hands-with-caretaker-Stock-Photo-elderly-people-ol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17450" y="3962400"/>
            <a:ext cx="4106053" cy="273526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0" name="Rectangle 9"/>
          <p:cNvSpPr/>
          <p:nvPr/>
        </p:nvSpPr>
        <p:spPr>
          <a:xfrm>
            <a:off x="2778822" y="338753"/>
            <a:ext cx="3525452" cy="923330"/>
          </a:xfrm>
          <a:prstGeom prst="rect">
            <a:avLst/>
          </a:prstGeom>
          <a:noFill/>
        </p:spPr>
        <p:txBody>
          <a:bodyPr wrap="none" lIns="91440" tIns="45720" rIns="91440" bIns="45720">
            <a:spAutoFit/>
          </a:bodyPr>
          <a:lstStyle/>
          <a:p>
            <a:pPr algn="ctr"/>
            <a:r>
              <a:rPr lang="en-US" sz="5400" b="1" dirty="0" smtClean="0">
                <a:ln w="1905"/>
                <a:solidFill>
                  <a:schemeClr val="tx2">
                    <a:lumMod val="50000"/>
                  </a:schemeClr>
                </a:solidFill>
                <a:effectLst>
                  <a:innerShdw blurRad="69850" dist="43180" dir="5400000">
                    <a:srgbClr val="000000">
                      <a:alpha val="65000"/>
                    </a:srgbClr>
                  </a:innerShdw>
                </a:effectLst>
              </a:rPr>
              <a:t>References:</a:t>
            </a:r>
            <a:endParaRPr lang="en-US" sz="5400" b="1" cap="none" spc="0" dirty="0">
              <a:ln w="1905"/>
              <a:solidFill>
                <a:schemeClr val="tx2">
                  <a:lumMod val="50000"/>
                </a:schemeClr>
              </a:solidFill>
              <a:effectLst>
                <a:innerShdw blurRad="69850" dist="43180" dir="5400000">
                  <a:srgbClr val="000000">
                    <a:alpha val="65000"/>
                  </a:srgbClr>
                </a:innerShdw>
              </a:effectLst>
            </a:endParaRPr>
          </a:p>
        </p:txBody>
      </p:sp>
      <p:sp>
        <p:nvSpPr>
          <p:cNvPr id="9" name="Content Placeholder 1"/>
          <p:cNvSpPr>
            <a:spLocks noGrp="1"/>
          </p:cNvSpPr>
          <p:nvPr/>
        </p:nvSpPr>
        <p:spPr>
          <a:xfrm>
            <a:off x="228600" y="1333500"/>
            <a:ext cx="8686801" cy="4191000"/>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Clr>
                <a:schemeClr val="tx1">
                  <a:lumMod val="65000"/>
                  <a:lumOff val="35000"/>
                </a:schemeClr>
              </a:buClr>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tx1">
                  <a:lumMod val="65000"/>
                  <a:lumOff val="35000"/>
                </a:schemeClr>
              </a:buClr>
              <a:buSzPct val="80000"/>
              <a:buFont typeface="Arial" pitchFamily="34" charset="0"/>
              <a:buChar char="•"/>
              <a:defRPr sz="1800" kern="1200">
                <a:solidFill>
                  <a:schemeClr val="tx1"/>
                </a:solidFill>
                <a:latin typeface="+mn-lt"/>
                <a:ea typeface="+mn-ea"/>
                <a:cs typeface="+mn-cs"/>
              </a:defRPr>
            </a:lvl2pPr>
            <a:lvl3pPr marL="77724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solidFill>
                <a:latin typeface="+mn-lt"/>
                <a:ea typeface="+mn-ea"/>
                <a:cs typeface="+mn-cs"/>
              </a:defRPr>
            </a:lvl4pPr>
            <a:lvl5pPr marL="1097280" indent="-13716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solidFill>
                <a:latin typeface="+mn-lt"/>
                <a:ea typeface="+mn-ea"/>
                <a:cs typeface="+mn-cs"/>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a:lstStyle>
          <a:p>
            <a:pPr marL="965200" lvl="0" indent="-965200">
              <a:spcBef>
                <a:spcPct val="30000"/>
              </a:spcBef>
              <a:buClr>
                <a:srgbClr val="A5A5A5"/>
              </a:buClr>
              <a:buSzTx/>
              <a:buNone/>
            </a:pPr>
            <a:r>
              <a:rPr lang="en-US" sz="1400" b="1" dirty="0">
                <a:solidFill>
                  <a:prstClr val="black"/>
                </a:solidFill>
                <a:latin typeface="Calibri" panose="020F0502020204030204"/>
              </a:rPr>
              <a:t>Centers for Disease Control and Prevention. (2015, September 21). </a:t>
            </a:r>
            <a:r>
              <a:rPr lang="en-US" sz="1400" b="1" dirty="0" smtClean="0">
                <a:solidFill>
                  <a:prstClr val="black"/>
                </a:solidFill>
                <a:latin typeface="Calibri" panose="020F0502020204030204"/>
              </a:rPr>
              <a:t>Important Facts </a:t>
            </a:r>
            <a:r>
              <a:rPr lang="en-US" sz="1400" b="1" dirty="0">
                <a:solidFill>
                  <a:prstClr val="black"/>
                </a:solidFill>
                <a:latin typeface="Calibri" panose="020F0502020204030204"/>
              </a:rPr>
              <a:t>about Falls:  </a:t>
            </a:r>
            <a:r>
              <a:rPr lang="en-US" sz="1400" b="1" dirty="0" smtClean="0">
                <a:solidFill>
                  <a:prstClr val="black"/>
                </a:solidFill>
                <a:latin typeface="Calibri" panose="020F0502020204030204"/>
              </a:rPr>
              <a:t>Falls Are </a:t>
            </a:r>
            <a:r>
              <a:rPr lang="en-US" sz="1400" b="1" dirty="0">
                <a:solidFill>
                  <a:prstClr val="black"/>
                </a:solidFill>
                <a:latin typeface="Calibri" panose="020F0502020204030204"/>
              </a:rPr>
              <a:t>Serious and Costly. Retrieved from </a:t>
            </a:r>
            <a:r>
              <a:rPr lang="en-US" sz="1400" b="1" u="sng" dirty="0" smtClean="0">
                <a:solidFill>
                  <a:prstClr val="black"/>
                </a:solidFill>
                <a:latin typeface="Calibri" panose="020F0502020204030204"/>
                <a:hlinkClick r:id="rId6"/>
              </a:rPr>
              <a:t>http</a:t>
            </a:r>
            <a:r>
              <a:rPr lang="en-US" sz="1400" b="1" u="sng" dirty="0">
                <a:solidFill>
                  <a:prstClr val="black"/>
                </a:solidFill>
                <a:latin typeface="Calibri" panose="020F0502020204030204"/>
                <a:hlinkClick r:id="rId6"/>
              </a:rPr>
              <a:t>://www.cdc.gov/homeandrecreationalsafety/falls/adultfalls.html</a:t>
            </a:r>
            <a:endParaRPr lang="en-US" sz="1400" b="1" u="sng" dirty="0">
              <a:solidFill>
                <a:prstClr val="black"/>
              </a:solidFill>
              <a:latin typeface="Calibri" panose="020F0502020204030204"/>
            </a:endParaRPr>
          </a:p>
          <a:p>
            <a:pPr marL="965200" lvl="0" indent="-965200">
              <a:spcBef>
                <a:spcPct val="30000"/>
              </a:spcBef>
              <a:buClr>
                <a:srgbClr val="A5A5A5"/>
              </a:buClr>
              <a:buSzTx/>
              <a:buNone/>
            </a:pPr>
            <a:endParaRPr lang="en-US" sz="1400" b="1" dirty="0">
              <a:solidFill>
                <a:prstClr val="black"/>
              </a:solidFill>
              <a:latin typeface="Calibri" panose="020F0502020204030204"/>
            </a:endParaRPr>
          </a:p>
          <a:p>
            <a:pPr marL="965200" lvl="0" indent="-965200">
              <a:spcBef>
                <a:spcPct val="30000"/>
              </a:spcBef>
              <a:buClr>
                <a:srgbClr val="A5A5A5"/>
              </a:buClr>
              <a:buSzTx/>
              <a:buNone/>
            </a:pPr>
            <a:r>
              <a:rPr lang="en-US" sz="1400" b="1" dirty="0" err="1">
                <a:solidFill>
                  <a:prstClr val="black"/>
                </a:solidFill>
                <a:latin typeface="Calibri" panose="020F0502020204030204"/>
              </a:rPr>
              <a:t>Crnica</a:t>
            </a:r>
            <a:r>
              <a:rPr lang="en-US" sz="1400" b="1" dirty="0">
                <a:solidFill>
                  <a:prstClr val="black"/>
                </a:solidFill>
                <a:latin typeface="Calibri" panose="020F0502020204030204"/>
              </a:rPr>
              <a:t>, V., </a:t>
            </a:r>
            <a:r>
              <a:rPr lang="en-US" sz="1400" b="1" dirty="0" err="1">
                <a:solidFill>
                  <a:prstClr val="black"/>
                </a:solidFill>
                <a:latin typeface="Calibri" panose="020F0502020204030204"/>
              </a:rPr>
              <a:t>Mujkić</a:t>
            </a:r>
            <a:r>
              <a:rPr lang="en-US" sz="1400" b="1" dirty="0">
                <a:solidFill>
                  <a:prstClr val="black"/>
                </a:solidFill>
                <a:latin typeface="Calibri" panose="020F0502020204030204"/>
              </a:rPr>
              <a:t>, A., Young, T., </a:t>
            </a:r>
            <a:r>
              <a:rPr lang="en-US" sz="1400" b="1" dirty="0" err="1">
                <a:solidFill>
                  <a:prstClr val="black"/>
                </a:solidFill>
                <a:latin typeface="Calibri" panose="020F0502020204030204"/>
              </a:rPr>
              <a:t>Miškulin</a:t>
            </a:r>
            <a:r>
              <a:rPr lang="en-US" sz="1400" b="1" dirty="0">
                <a:solidFill>
                  <a:prstClr val="black"/>
                </a:solidFill>
                <a:latin typeface="Calibri" panose="020F0502020204030204"/>
              </a:rPr>
              <a:t>, M., &amp; Peek-</a:t>
            </a:r>
            <a:r>
              <a:rPr lang="en-US" sz="1400" b="1" dirty="0" err="1">
                <a:solidFill>
                  <a:prstClr val="black"/>
                </a:solidFill>
                <a:latin typeface="Calibri" panose="020F0502020204030204"/>
              </a:rPr>
              <a:t>Asa</a:t>
            </a:r>
            <a:r>
              <a:rPr lang="en-US" sz="1400" b="1" dirty="0">
                <a:solidFill>
                  <a:prstClr val="black"/>
                </a:solidFill>
                <a:latin typeface="Calibri" panose="020F0502020204030204"/>
              </a:rPr>
              <a:t>, C. (2013). Healthcare Providers' </a:t>
            </a:r>
            <a:r>
              <a:rPr lang="en-US" sz="1400" b="1" dirty="0" smtClean="0">
                <a:solidFill>
                  <a:prstClr val="black"/>
                </a:solidFill>
                <a:latin typeface="Calibri" panose="020F0502020204030204"/>
              </a:rPr>
              <a:t>Knowledge</a:t>
            </a:r>
            <a:r>
              <a:rPr lang="en-US" sz="1400" b="1" dirty="0">
                <a:solidFill>
                  <a:prstClr val="black"/>
                </a:solidFill>
                <a:latin typeface="Calibri" panose="020F0502020204030204"/>
              </a:rPr>
              <a:t>, Attitudes and Counselling on Injury Prevention for Preschool Children in </a:t>
            </a:r>
            <a:r>
              <a:rPr lang="en-US" sz="1400" b="1" dirty="0" smtClean="0">
                <a:solidFill>
                  <a:prstClr val="black"/>
                </a:solidFill>
                <a:latin typeface="Calibri" panose="020F0502020204030204"/>
              </a:rPr>
              <a:t>Croatia</a:t>
            </a:r>
            <a:r>
              <a:rPr lang="en-US" sz="1400" b="1" dirty="0">
                <a:solidFill>
                  <a:prstClr val="black"/>
                </a:solidFill>
                <a:latin typeface="Calibri" panose="020F0502020204030204"/>
              </a:rPr>
              <a:t>. </a:t>
            </a:r>
            <a:r>
              <a:rPr lang="en-US" sz="1400" b="1" i="1" dirty="0">
                <a:solidFill>
                  <a:prstClr val="black"/>
                </a:solidFill>
                <a:latin typeface="Calibri" panose="020F0502020204030204"/>
              </a:rPr>
              <a:t>Maternal &amp; Child Health Journal</a:t>
            </a:r>
            <a:r>
              <a:rPr lang="en-US" sz="1400" b="1" dirty="0">
                <a:solidFill>
                  <a:prstClr val="black"/>
                </a:solidFill>
                <a:latin typeface="Calibri" panose="020F0502020204030204"/>
              </a:rPr>
              <a:t>, </a:t>
            </a:r>
            <a:r>
              <a:rPr lang="en-US" sz="1400" b="1" i="1" dirty="0">
                <a:solidFill>
                  <a:prstClr val="black"/>
                </a:solidFill>
                <a:latin typeface="Calibri" panose="020F0502020204030204"/>
              </a:rPr>
              <a:t>17</a:t>
            </a:r>
            <a:r>
              <a:rPr lang="en-US" sz="1400" b="1" dirty="0">
                <a:solidFill>
                  <a:prstClr val="black"/>
                </a:solidFill>
                <a:latin typeface="Calibri" panose="020F0502020204030204"/>
              </a:rPr>
              <a:t>(9), 1718-1724. doi:10.1007/s10995-012-1165-x </a:t>
            </a:r>
          </a:p>
          <a:p>
            <a:pPr marL="965200" lvl="0" indent="-965200">
              <a:spcBef>
                <a:spcPct val="30000"/>
              </a:spcBef>
              <a:buClr>
                <a:srgbClr val="A5A5A5"/>
              </a:buClr>
              <a:buSzTx/>
              <a:buNone/>
            </a:pPr>
            <a:endParaRPr lang="en-US" sz="1400" b="1" dirty="0">
              <a:solidFill>
                <a:prstClr val="black"/>
              </a:solidFill>
              <a:latin typeface="Calibri" panose="020F0502020204030204"/>
            </a:endParaRPr>
          </a:p>
          <a:p>
            <a:pPr marL="965200" lvl="0" indent="-965200">
              <a:spcBef>
                <a:spcPct val="30000"/>
              </a:spcBef>
              <a:buClr>
                <a:srgbClr val="A5A5A5"/>
              </a:buClr>
              <a:buSzTx/>
              <a:buNone/>
            </a:pPr>
            <a:r>
              <a:rPr lang="en-US" sz="1400" b="1" dirty="0">
                <a:solidFill>
                  <a:prstClr val="black"/>
                </a:solidFill>
                <a:latin typeface="Calibri" panose="020F0502020204030204"/>
              </a:rPr>
              <a:t>Gaffey, A. D. (2015). Fall prevention in our healthiest patients: assessing risk </a:t>
            </a:r>
            <a:r>
              <a:rPr lang="en-US" sz="1400" b="1" dirty="0" smtClean="0">
                <a:solidFill>
                  <a:prstClr val="black"/>
                </a:solidFill>
                <a:latin typeface="Calibri" panose="020F0502020204030204"/>
              </a:rPr>
              <a:t>and preventing  </a:t>
            </a:r>
            <a:r>
              <a:rPr lang="en-US" sz="1400" b="1" dirty="0">
                <a:solidFill>
                  <a:prstClr val="black"/>
                </a:solidFill>
                <a:latin typeface="Calibri" panose="020F0502020204030204"/>
              </a:rPr>
              <a:t>injury for </a:t>
            </a:r>
            <a:r>
              <a:rPr lang="en-US" sz="1400" b="1" dirty="0" smtClean="0">
                <a:solidFill>
                  <a:prstClr val="black"/>
                </a:solidFill>
                <a:latin typeface="Calibri" panose="020F0502020204030204"/>
              </a:rPr>
              <a:t>moms </a:t>
            </a:r>
            <a:r>
              <a:rPr lang="en-US" sz="1400" b="1" dirty="0">
                <a:solidFill>
                  <a:prstClr val="black"/>
                </a:solidFill>
                <a:latin typeface="Calibri" panose="020F0502020204030204"/>
              </a:rPr>
              <a:t>and babies. </a:t>
            </a:r>
            <a:r>
              <a:rPr lang="en-US" sz="1400" b="1" i="1" dirty="0">
                <a:solidFill>
                  <a:prstClr val="black"/>
                </a:solidFill>
                <a:latin typeface="Calibri" panose="020F0502020204030204"/>
              </a:rPr>
              <a:t>Journal Of Healthcare Risk 	Management: The Journal Of The </a:t>
            </a:r>
            <a:r>
              <a:rPr lang="en-US" sz="1400" b="1" i="1" dirty="0" smtClean="0">
                <a:solidFill>
                  <a:prstClr val="black"/>
                </a:solidFill>
                <a:latin typeface="Calibri" panose="020F0502020204030204"/>
              </a:rPr>
              <a:t>American Society </a:t>
            </a:r>
            <a:r>
              <a:rPr lang="en-US" sz="1400" b="1" i="1" dirty="0">
                <a:solidFill>
                  <a:prstClr val="black"/>
                </a:solidFill>
                <a:latin typeface="Calibri" panose="020F0502020204030204"/>
              </a:rPr>
              <a:t>For Healthcare </a:t>
            </a:r>
            <a:r>
              <a:rPr lang="en-US" sz="1400" b="1" i="1" dirty="0" smtClean="0">
                <a:solidFill>
                  <a:prstClr val="black"/>
                </a:solidFill>
                <a:latin typeface="Calibri" panose="020F0502020204030204"/>
              </a:rPr>
              <a:t>Risk Management</a:t>
            </a:r>
            <a:r>
              <a:rPr lang="en-US" sz="1400" b="1" dirty="0">
                <a:solidFill>
                  <a:prstClr val="black"/>
                </a:solidFill>
                <a:latin typeface="Calibri" panose="020F0502020204030204"/>
              </a:rPr>
              <a:t>, </a:t>
            </a:r>
            <a:r>
              <a:rPr lang="en-US" sz="1400" b="1" i="1" dirty="0">
                <a:solidFill>
                  <a:prstClr val="black"/>
                </a:solidFill>
                <a:latin typeface="Calibri" panose="020F0502020204030204"/>
              </a:rPr>
              <a:t>34</a:t>
            </a:r>
            <a:r>
              <a:rPr lang="en-US" sz="1400" b="1" dirty="0">
                <a:solidFill>
                  <a:prstClr val="black"/>
                </a:solidFill>
                <a:latin typeface="Calibri" panose="020F0502020204030204"/>
              </a:rPr>
              <a:t>(3), 37-40. doi:10.1002/jhrm.21163 </a:t>
            </a:r>
          </a:p>
          <a:p>
            <a:pPr marL="965200" lvl="0" indent="-965200">
              <a:spcBef>
                <a:spcPct val="30000"/>
              </a:spcBef>
              <a:buClr>
                <a:srgbClr val="A5A5A5"/>
              </a:buClr>
              <a:buSzTx/>
              <a:buNone/>
            </a:pPr>
            <a:endParaRPr lang="en-US" sz="1400" b="1" dirty="0">
              <a:solidFill>
                <a:prstClr val="black"/>
              </a:solidFill>
              <a:latin typeface="Calibri" panose="020F0502020204030204"/>
            </a:endParaRPr>
          </a:p>
          <a:p>
            <a:pPr marL="965200" lvl="0" indent="-965200">
              <a:spcBef>
                <a:spcPct val="30000"/>
              </a:spcBef>
              <a:buClr>
                <a:srgbClr val="A5A5A5"/>
              </a:buClr>
              <a:buSzTx/>
              <a:buNone/>
            </a:pPr>
            <a:r>
              <a:rPr lang="en-US" sz="1400" b="1" dirty="0">
                <a:solidFill>
                  <a:prstClr val="black"/>
                </a:solidFill>
                <a:latin typeface="Calibri" panose="020F0502020204030204"/>
              </a:rPr>
              <a:t>Gielen, A. C., McDonald, E. M., &amp; Shields, W. (2015). Unintentional Home Injuries  Across the Life 	Span: Problems and Solutions. </a:t>
            </a:r>
            <a:r>
              <a:rPr lang="en-US" sz="1400" b="1" i="1" dirty="0">
                <a:solidFill>
                  <a:prstClr val="black"/>
                </a:solidFill>
                <a:latin typeface="Calibri" panose="020F0502020204030204"/>
              </a:rPr>
              <a:t>Annual Review Of Public  Health</a:t>
            </a:r>
            <a:r>
              <a:rPr lang="en-US" sz="1400" b="1" dirty="0">
                <a:solidFill>
                  <a:prstClr val="black"/>
                </a:solidFill>
                <a:latin typeface="Calibri" panose="020F0502020204030204"/>
              </a:rPr>
              <a:t>, </a:t>
            </a:r>
            <a:r>
              <a:rPr lang="en-US" sz="1400" b="1" i="1" dirty="0">
                <a:solidFill>
                  <a:prstClr val="black"/>
                </a:solidFill>
                <a:latin typeface="Calibri" panose="020F0502020204030204"/>
              </a:rPr>
              <a:t>36</a:t>
            </a:r>
            <a:r>
              <a:rPr lang="en-US" sz="1400" b="1" dirty="0">
                <a:solidFill>
                  <a:prstClr val="black"/>
                </a:solidFill>
                <a:latin typeface="Calibri" panose="020F0502020204030204"/>
              </a:rPr>
              <a:t>(1), 231-253. </a:t>
            </a:r>
            <a:r>
              <a:rPr lang="en-US" sz="1400" b="1" dirty="0" smtClean="0">
                <a:solidFill>
                  <a:prstClr val="black"/>
                </a:solidFill>
                <a:latin typeface="Calibri" panose="020F0502020204030204"/>
              </a:rPr>
              <a:t>doi:10.1146/annurev-publhealth-031914-122722 </a:t>
            </a:r>
            <a:endParaRPr lang="en-US" sz="1400" b="1" dirty="0">
              <a:solidFill>
                <a:prstClr val="black"/>
              </a:solidFill>
              <a:latin typeface="Calibri" panose="020F0502020204030204"/>
            </a:endParaRPr>
          </a:p>
          <a:p>
            <a:pPr marL="965200" lvl="0" indent="-965200">
              <a:spcBef>
                <a:spcPct val="30000"/>
              </a:spcBef>
              <a:buClr>
                <a:srgbClr val="A5A5A5"/>
              </a:buClr>
              <a:buSzTx/>
              <a:buNone/>
            </a:pPr>
            <a:endParaRPr lang="en-US" sz="1400" b="1" dirty="0">
              <a:solidFill>
                <a:prstClr val="black"/>
              </a:solidFill>
              <a:latin typeface="Calibri" panose="020F0502020204030204"/>
            </a:endParaRPr>
          </a:p>
          <a:p>
            <a:pPr marL="965200" lvl="0" indent="-965200">
              <a:spcBef>
                <a:spcPct val="30000"/>
              </a:spcBef>
              <a:buClr>
                <a:srgbClr val="A5A5A5"/>
              </a:buClr>
              <a:buSzTx/>
              <a:buNone/>
            </a:pPr>
            <a:r>
              <a:rPr lang="en-US" sz="1400" b="1" dirty="0">
                <a:solidFill>
                  <a:prstClr val="black"/>
                </a:solidFill>
                <a:latin typeface="Calibri" panose="020F0502020204030204"/>
              </a:rPr>
              <a:t>National Council on Aging (2009). Falls Free Initiative: Advancing and </a:t>
            </a:r>
            <a:r>
              <a:rPr lang="en-US" sz="1400" b="1" dirty="0" smtClean="0">
                <a:solidFill>
                  <a:prstClr val="black"/>
                </a:solidFill>
                <a:latin typeface="Calibri" panose="020F0502020204030204"/>
              </a:rPr>
              <a:t>sustaining </a:t>
            </a:r>
            <a:r>
              <a:rPr lang="en-US" sz="1400" b="1" dirty="0">
                <a:solidFill>
                  <a:prstClr val="black"/>
                </a:solidFill>
                <a:latin typeface="Calibri" panose="020F0502020204030204"/>
              </a:rPr>
              <a:t>a </a:t>
            </a:r>
            <a:r>
              <a:rPr lang="en-US" sz="1400" b="1" dirty="0" smtClean="0">
                <a:solidFill>
                  <a:prstClr val="black"/>
                </a:solidFill>
                <a:latin typeface="Calibri" panose="020F0502020204030204"/>
              </a:rPr>
              <a:t>state-based </a:t>
            </a:r>
            <a:r>
              <a:rPr lang="en-US" sz="1400" b="1" dirty="0">
                <a:solidFill>
                  <a:prstClr val="black"/>
                </a:solidFill>
                <a:latin typeface="Calibri" panose="020F0502020204030204"/>
              </a:rPr>
              <a:t>falls prevention agenda: the role of legislation, policy, and regulation. </a:t>
            </a:r>
            <a:r>
              <a:rPr lang="en-US" sz="1400" b="1" dirty="0" smtClean="0">
                <a:solidFill>
                  <a:prstClr val="black"/>
                </a:solidFill>
                <a:latin typeface="Calibri" panose="020F0502020204030204"/>
              </a:rPr>
              <a:t>Retrieved </a:t>
            </a:r>
            <a:r>
              <a:rPr lang="en-US" sz="1400" b="1" dirty="0">
                <a:solidFill>
                  <a:prstClr val="black"/>
                </a:solidFill>
                <a:latin typeface="Calibri" panose="020F0502020204030204"/>
              </a:rPr>
              <a:t>from </a:t>
            </a:r>
            <a:r>
              <a:rPr lang="en-US" sz="1400" b="1" u="sng" dirty="0" smtClean="0">
                <a:solidFill>
                  <a:prstClr val="black"/>
                </a:solidFill>
                <a:latin typeface="Calibri" panose="020F0502020204030204"/>
                <a:hlinkClick r:id="rId7"/>
              </a:rPr>
              <a:t>https</a:t>
            </a:r>
            <a:r>
              <a:rPr lang="en-US" sz="1400" b="1" u="sng" dirty="0">
                <a:solidFill>
                  <a:prstClr val="black"/>
                </a:solidFill>
                <a:latin typeface="Calibri" panose="020F0502020204030204"/>
                <a:hlinkClick r:id="rId7"/>
              </a:rPr>
              <a:t>://</a:t>
            </a:r>
            <a:r>
              <a:rPr lang="en-US" sz="1400" b="1" u="sng" dirty="0" smtClean="0">
                <a:solidFill>
                  <a:prstClr val="black"/>
                </a:solidFill>
                <a:latin typeface="Calibri" panose="020F0502020204030204"/>
                <a:hlinkClick r:id="rId7"/>
              </a:rPr>
              <a:t>www.ncoa.org/wp-content/uploads/State-Fall-Prevention-Legislative-and-Policy-Initiatives.pdf</a:t>
            </a:r>
            <a:endParaRPr lang="en-US" sz="1400" b="1" dirty="0">
              <a:solidFill>
                <a:prstClr val="black"/>
              </a:solidFill>
              <a:latin typeface="Calibri" panose="020F0502020204030204"/>
            </a:endParaRPr>
          </a:p>
          <a:p>
            <a:pPr marL="965200" lvl="0" indent="-965200">
              <a:spcBef>
                <a:spcPct val="30000"/>
              </a:spcBef>
              <a:buClr>
                <a:srgbClr val="A5A5A5"/>
              </a:buClr>
              <a:buSzTx/>
              <a:buNone/>
            </a:pPr>
            <a:endParaRPr lang="en-US" sz="1400" b="1" dirty="0">
              <a:solidFill>
                <a:prstClr val="black"/>
              </a:solidFill>
              <a:latin typeface="Calibri" panose="020F0502020204030204"/>
            </a:endParaRPr>
          </a:p>
          <a:p>
            <a:pPr marL="965200" lvl="0" indent="-965200">
              <a:spcBef>
                <a:spcPct val="30000"/>
              </a:spcBef>
              <a:buClr>
                <a:srgbClr val="A5A5A5"/>
              </a:buClr>
              <a:buSzTx/>
              <a:buNone/>
            </a:pPr>
            <a:r>
              <a:rPr lang="en-US" sz="1400" b="1" dirty="0">
                <a:solidFill>
                  <a:prstClr val="black"/>
                </a:solidFill>
                <a:latin typeface="Calibri" panose="020F0502020204030204"/>
              </a:rPr>
              <a:t>Sward, D. (2010). Preventing falls among older Americans. Retrieved </a:t>
            </a:r>
            <a:r>
              <a:rPr lang="en-US" sz="1400" b="1" dirty="0" smtClean="0">
                <a:solidFill>
                  <a:prstClr val="black"/>
                </a:solidFill>
                <a:latin typeface="Calibri" panose="020F0502020204030204"/>
              </a:rPr>
              <a:t>from http</a:t>
            </a:r>
            <a:r>
              <a:rPr lang="en-US" sz="1400" b="1" dirty="0">
                <a:solidFill>
                  <a:prstClr val="black"/>
                </a:solidFill>
                <a:latin typeface="Calibri" panose="020F0502020204030204"/>
              </a:rPr>
              <a:t>://www.ncsl.org/portals/1/documents/health/1821falls.pdf</a:t>
            </a:r>
          </a:p>
          <a:p>
            <a:pPr marL="965200" lvl="0" indent="-965200">
              <a:spcBef>
                <a:spcPct val="30000"/>
              </a:spcBef>
              <a:buClr>
                <a:srgbClr val="A5A5A5"/>
              </a:buClr>
              <a:buSzTx/>
              <a:buNone/>
            </a:pPr>
            <a:endParaRPr lang="en-US" sz="1400" b="1" dirty="0">
              <a:solidFill>
                <a:prstClr val="black"/>
              </a:solidFill>
              <a:latin typeface="Calibri" panose="020F0502020204030204"/>
            </a:endParaRPr>
          </a:p>
          <a:p>
            <a:pPr marL="965200" indent="-965200">
              <a:buNone/>
            </a:pPr>
            <a:endParaRPr lang="en-US" sz="1400" b="1" dirty="0"/>
          </a:p>
        </p:txBody>
      </p:sp>
    </p:spTree>
    <p:extLst>
      <p:ext uri="{BB962C8B-B14F-4D97-AF65-F5344CB8AC3E}">
        <p14:creationId xmlns:p14="http://schemas.microsoft.com/office/powerpoint/2010/main" val="1310226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http://www.planwallpaper.com/static/images/Fall-Nature-Background-Pictures.jp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5291" y="7937"/>
            <a:ext cx="9149291" cy="68500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133600" y="274638"/>
            <a:ext cx="6553200" cy="1143000"/>
          </a:xfrm>
        </p:spPr>
        <p:txBody>
          <a:bodyPr>
            <a:normAutofit/>
          </a:bodyPr>
          <a:lstStyle/>
          <a:p>
            <a:r>
              <a:rPr lang="en-US" sz="4800" b="1" dirty="0" smtClean="0"/>
              <a:t>Interview Brief (1)</a:t>
            </a:r>
            <a:endParaRPr lang="en-US" sz="4800" b="1" dirty="0"/>
          </a:p>
        </p:txBody>
      </p:sp>
      <p:sp>
        <p:nvSpPr>
          <p:cNvPr id="3" name="Content Placeholder 2"/>
          <p:cNvSpPr>
            <a:spLocks noGrp="1"/>
          </p:cNvSpPr>
          <p:nvPr>
            <p:ph idx="1"/>
          </p:nvPr>
        </p:nvSpPr>
        <p:spPr>
          <a:xfrm>
            <a:off x="2133600" y="1600201"/>
            <a:ext cx="6553200" cy="2819400"/>
          </a:xfrm>
        </p:spPr>
        <p:txBody>
          <a:bodyPr/>
          <a:lstStyle/>
          <a:p>
            <a:r>
              <a:rPr lang="en-US" dirty="0" smtClean="0"/>
              <a:t>Interviewee: Mrs. Lee</a:t>
            </a:r>
          </a:p>
          <a:p>
            <a:pPr lvl="1"/>
            <a:r>
              <a:rPr lang="en-US" dirty="0" smtClean="0"/>
              <a:t>Company/Institution Affiliation: </a:t>
            </a:r>
          </a:p>
          <a:p>
            <a:pPr lvl="2"/>
            <a:r>
              <a:rPr lang="en-US" dirty="0" smtClean="0"/>
              <a:t>Fall Prevention Center </a:t>
            </a:r>
          </a:p>
          <a:p>
            <a:pPr lvl="1"/>
            <a:r>
              <a:rPr lang="en-US" dirty="0" smtClean="0"/>
              <a:t>Position of Interviewee:</a:t>
            </a:r>
          </a:p>
          <a:p>
            <a:pPr lvl="2"/>
            <a:r>
              <a:rPr lang="en-US" dirty="0" smtClean="0"/>
              <a:t>Attendant/ Supervisor </a:t>
            </a:r>
            <a:endParaRPr lang="en-US" dirty="0"/>
          </a:p>
        </p:txBody>
      </p:sp>
      <p:pic>
        <p:nvPicPr>
          <p:cNvPr id="2050" name="Picture 2" descr="http://previews.123rf.com/images/lenm/lenm1411/lenm141100055/33285410-Illustration-Featuring-a-Nurse-Assisting-an-Elderly-Patient-Stock-Vecto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2614" y="228600"/>
            <a:ext cx="1950986" cy="1981470"/>
          </a:xfrm>
          <a:prstGeom prst="rect">
            <a:avLst/>
          </a:prstGeom>
          <a:ln>
            <a:noFill/>
          </a:ln>
          <a:effectLst>
            <a:softEdge rad="127000"/>
          </a:effectLst>
          <a:extLst>
            <a:ext uri="{909E8E84-426E-40DD-AFC4-6F175D3DCCD1}">
              <a14:hiddenFill xmlns:a14="http://schemas.microsoft.com/office/drawing/2010/main">
                <a:solidFill>
                  <a:srgbClr val="FFFFFF"/>
                </a:solidFill>
              </a14:hiddenFill>
            </a:ext>
          </a:extLst>
        </p:spPr>
      </p:pic>
      <p:sp>
        <p:nvSpPr>
          <p:cNvPr id="4" name="AutoShape 4" descr="Image result for nature backgroun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QTEhUUExQWFhUXGSAbGBgYGBscHRscGxsbGxkcHyEYISggHh8lIBseIjEhJikrLi4uHCAzODMsNygtLisBCgoKDg0OGxAQGywkICYxLywsLC80NCwsLC8sLDQsLDQ0LCwsLCwsLDQsLCwsLCw0LCwsLCwsLCwsLCwsLCwsLP/AABEIAKgBLAMBIgACEQEDEQH/xAAbAAACAwEBAQAAAAAAAAAAAAAEBQIDBgAHAf/EAD4QAAIBAgQFAQYGAQMDBAIDAAECEQMhABIxQQQFIlFhcQYTMoGRoRRCscHR8CMz4fEHUmJygpLSJEMVosL/xAAaAQADAQEBAQAAAAAAAAAAAAABAgMEAAUG/8QAMBEAAgICAQIFAQgCAwEAAAAAAAECEQMhMRJBBCJRYfAyEyNxgZGhseHB0QUzQhT/2gAMAwEAAhEDEQA/APIuHEvlYkAj001+l8W+4YqWFNoUXbMIMtG/kxA8YGQ9UgiRcfLa+CSwIKsSGPlt7xAMAYzy0aFspDWMiI1t8v76YraCf5nDLguF96yjM41BkK8EWMAkEwGFrntOyQtM+uGjsEtFhot6g9sTBEX1/s4pDnvg7hKYZG1zzYyI0No1kmL9vXBelsWKt6LeWZSwn9JgwY+8Yt9pSM1M2uD+ojABkeDtG/fT+iMdx3Eu+RXiUEeT5Pf13xPo+8UinXUHE1Ps/wAOavCsIJCggGRAMnKTeYmbxtjOc14pqj5Z6U6VjcAmD5MYd8koNToe/RhORsynQBZDRtOW8H/lBwFKWJIEAE+BAnEcSqc5fPcpkk3GMRj7Pcrz1GLKSFAiI+IiR9BJ+XyxpqPBPJyo5g6GASoA0O8Cbf8AGIez9NKNEZqdmkuWEDMDIKnuMqwfGHfC8UsFwTkdTJp5s3TEiy2YwCRYm4i1sHiM8nN618/s2YcajD3EVE6HIZ1Bg5fhkmTIFwRBN8s9sDc0rZCyAAlmUKSxhXDKWXcAQZkRAPmCPxZq0qSVErMBVZjlACgNY6ISAbzBA8CxxV7Pkfi6T1C9TexhswBCgHYghWzSIjW2Lwx1c+Uv8Ep5W10j3heXmWTKrmC5LlQSGhWAUnpALTE2DpN7YziZmqaAgeJ32PbzpjX+13GZikoFqqCsWcCmVUNosFR0i5YSxjSyr2c4IOt3/wAhIhCJkTufqY0Jy6zGDCbUXKar2Eat0mXLUILUw4ZZswmDfaPIHaPXBvuHsQoKhSLTILyRpBEtt++COZ0qCszUlCK5KKRJ/wBMdbAMQmYsGGukEajAysGDVGgIxEBtDaQANriQQdotAJxyd+ZKka4S1T5ICqVKZQ06zmOmmbWwY21A9YOKuYcz98x92p6lRakdS2KiTqItv3OmuGHC8PQnrDSWs4eRbYwL2K/ICBAjCmpSZKs0nZjmNh8UAypOWwDXtM2PfDQUG77izbIcHwXu3/yrvBuDEHbs1pBsbg4tqqKRVc02JBdbkC+U6xYyBe2IUuZVHkZRMH4VUHSO14m3rbC+twzVagWSzselJPTYkXa0RPynvilNy87pAtRXlQXU5llPTJN9Ldo+Xi2GXsdzLNVyEtnYkhcxg6lvSB8/PYbgvZtjBqOIOuUMTIF4BAkREG+ptbDzlXLvduU4f3Kk/nZizZQd0i2YXMECWixjGbPPD0OK59R4/aNpsb06Y92pZs0Dq6bEX+KTGs948RjqHENSViOnMfhVRBJMgtLagJHVHYbA0iqKAYlWqR8KiwtmaSCY1EWBP1GEA5x+IqKPfkLUGVaSsSwkqpztDBVJa9wYiAN8mLFKdtcFZzUdMMXmb8O1SrUmu+YpQpoHE01I6TAgEq0gkSfd+gw9/F+8LZSRlaIEEwIP5o+GdL62O5yTcsqMazI7ZqbUnUqQzNnyIalyBlAVsp2AnDbh+WVawValdfeqIViSGqUyCU6UMABxEyZvpAm2aGN1bV9/09PT97b/ACnCTXYQf9XMn/4rJcH3lwxYapa5NxcWt9MZrk/MaNGmSFPvSt2m+vwjssRfUmdonS/9UeBalS4cVCc2d/NgANRC7DQCd8edg3x6/gscZ+FjF8b/AJZgzZHDM5L5o2PIOcZ6rFiAqRkXKLzK3G9jPb6DGh4XnlSmhSnq8ksSQROwggRGg9SLsYyfstbNoDIIMXttfYyL+muGvMlptANRiC85hACgWmBqdoAGpxHLFLK1HXY0425Y05b7n1+Jp1KudmzXOZEDEg7RYyT6/PAvFlsxAFQNF1AYkAqQZ9QT/tgk5c000YdUKCdCdPhXU3PcQMWVOIMs5MTMmBIVZgAaBpMfTTCqovQztrZluH5dVYwqGSe2l4k+O+Nly32WoqUYkuVaSxkK0dl8ev10wJyWjB0YZgCBq0k6W07zcm42w4qcQMoUfBeI3JJLE+ZJvrifivEZJPpi6/AbB4eC2yvjuHKAvTCkEmA1omZuZsD4NsKX4KpJNOqqK18rCYsBa2lraHDHia6GmwCyEPTJJEi1yxmfOLGziLA28YhCcor/AGaHFSPNwZMW/wCJFo3wVUZSpmfeGI0AgengR3nzgehGYTa4M6wPnrrg16yEEj3jZYy2DKskSX1JOt4G2PflyeHHgoTMMpGYSxAeWAM2/wBzgBhcgaTbDSjUzdBBgSbECTck6dtv/V3wHxNL3bkQdiJ7f39MGL3QJR7gwF74N4OM0DdSL3vGo82+WBonB3KnFN5LFVIIMbg7HwY0wZ8AhyfCSOkjt+vnbAvGtLk9419AP2xdSrFiBAgm3i+npj5zDh8raW7+b/Px8jhY6expO0aN+ISny1Iem1SqGXJMsozkEwLLaNSSSBFrEP2bow4JBIJgAZTJ1uGIBFtJExGABxuajTpRZGZjFrHS+mrNqLY0vsty1qoXKwUzaQTJIsRsIib2uMZctY8cr7tl4eaS9kHq6MQoQ5SwlRGWNSoBmRImAYv9SOCdQDOZFSSuRB/jIUiSACYEA+JYz2O4H2dlglYKFmwFQZtJ3gD4rESpJg+c6atfhxUUx0sVVlAgnXMDrBBVhH/jbUYwuCmqXyzV19Ig452djWZqcuQWyEambRqN/wCcF8r4lqVRHpyWnKoyhgWaRlykGZ/t8dxlEA9YyqRZoaNp2GL+Xl6dWm0MrFgUkXMiBEwLg/fG1yXQZkvMXrxAqfiGqDNVqK8sY1IspzSQFgkReQvrgrlvGIvB0qQs+c52grkBqHKWb80rIEXFo+EyTzziKbJSygSRlmPzM1MSSfyiTE/vjP8ABV1CVkCqalRsqm0gGx21mDtvrOJR88b9/wCNDvysfct4mkanvK4psqqqIiqIUAyZXRYnICZNrTiNPmtI1Q1NaagtKsyEhdIGUMREzJPiIjCfiJpqt0IK5Sqkmcsk5j5JI6TqcC0Kczf4dT+g73jA+xi/Nft7DKbWjTvxJzALVX3aGzRljpJAAsSl8s6dWxwHzQ+8fNTADMoMKBqdpMSSddfBN4W/i2nNm2+FhptYDsDb52wW/MARamEMQGsJB1AB9d7/AFxP7NxdofqTVM6pwrBrkq30AiB6RobfbFdKoqMGLQQZkXYkH0gTfquRAOKnqgqFjTQg3ubzGto/pwDUXbU+s/K+KxhemCUq4NJy7mb1XK5qVJSyyzkEwbBeoy5iFAgjexvh2af4dxTUEQn57ogVei5NyN4zR2WTjC8vRvfUyMqnPlDPBUEdQJG8RpafrjR8HzFuJrLSq0WcBhvABGWGYo0uIUnKAD063MZs+Cnr6a2vnPz82hlvnk0fNeJhAWkZl68wIGViGY5kGQMJlQYBuJJtjOrWpU6StTqioSy/4CEzQoDGYCkAQZZpBgR2K3mLVKVZuHCPCMAKd3kGJIAgnNIYD8pI3Ehl7PKo4YP7oNlk1W1ZgJAUwCVAJExBhbThVhWLHfNv278fL/Puj19cqNB7LPlpl2ZKrGpmbK8kwD0DNBJVSAB3mB3a0K4nN1BssS+XTVmhdvI6bW3OMNxvCS3vOFysqkFKjOwGckHLLQxJJIltRMaW2VPhKKU7U/iaagYx1GFaQTqcx7ki5mcY/EY4p9V7f6r9y2OTejNf9V67tw9NDJAdXzdMDpZCIGhm87zjzDh6RZoFzj1D275PT/BPXosSoydOeVAZx1ATvnAg6eMeecs4hUJlZJGs6X2Fu2Pa/wCPlXh/Lv8AY8/xMU82zW8Bwp92BDB2UZyIK7hVUC4Im89+2B8r0zAVXXZhcAg+CYi4nf7kunx9NaSN7vNUCwWYlgTluMswwkgX76ExgKm4qN/kn3jXyoAIywBaIiNBOo10xnXU221o1WqSTCKVTKygDNuRPxEi8ADwPPbBPE8NBT3soHOXJTYWBA+IyIW94832M+QN7sVa2QqrdIc7aSLnS1yBe3zX8f7w56qZjFhABm8sRuL+O+J85KWvf3/wU/8ANmj4D3NNQuQEjQCCTcgXMG3++F1Th2UtkJy9mIkGbDqMkCZ+gnHzktZxTOaTFxmVMxnckeg+vri+hUWrEjLuFm5Hf9MZ6cJS7+vcsqlFdhcKdjlEakj/ALpN9L6322wCvFOZPv8ALeMrKCRFtvSfnhrxCCYXLBkxMls0D1xnyi0eh8p3GdHJjTZhGhtjZhqSf+rM+VuNf7FnLUZ6igCZIkFSRlW5kLeIE+k4Z1uDDSvv1Kqmaw6VJF0nuCoGvaw0xL2Z5RUqOGSm7KDkkAmXIJVRCnqZRaYiQScB8TwdSC5Vgt7mFJhihkEyWzAiNbfPHpyVuzzYOlQN+HZSYK2UGxBF9uk7/wB1GKOOql2kgWEW01J11MTFyTEXwQkwQEJBgkkE7kDWw1gfPvgBnMkf3vh48iS4PkRhhQTMJAMg3H8fXAmWRgrgajpJUA2uCJkHX++uBPjQYc7OpcKQ3wsADuCNRbXEudJLIdygkRpFot4gzbX5m5uNZmWYEAC1ukaADQbj54jzqscyQYBSYBO8g698Ti5dSseSjWgfhqMqdtPrI/3xvOS1vcwqhtJzC0EFVI0v+0DvjLcm4aVBIJgki+8TMdgAThrRUM0ZiASYZrQPlvG+Mviqmull8Hl2Mq/PnVjTqo1QCc1SnZiG6hmWzADMTlmBmgW1G9rqSPw1GvReULNTKxcNBN/PS2vcYuGZCcv+QDryGc+v5iNWAmRNpt4HrcZQIJYKSwtILZZN7G5InWRvfEI6knFcenf/AEUltPZnjTJyySVP9MfX74ecfxQq0KbuzF16WDEkjab72k+WPpivl3A5yMtzpHa9o7+uCuWcAk11qK4YBsjBgACAZRrGQSVETv6YvKUW99iaTSAqrM65kkimqsxiPhg5u8dJ07YW8NQJrFQJOYgRa5MA3jSd484dDg//AMV3+IKxQbFZEggwelizAiwJjXTFHKeEzFiTlDOig5ekS19O0gx2nDRkknQGm2rKOL4E5XaMoGu5BFhN51i+0jA9LhAtRkcwVYgkXuLSNj4PnGh5xTRgVUMWA6rQJAloBGh1XQwdAbYUUuFgtck7A76yMJGbpplHG3oqZVFmtmP5iwg5bEBekzp/zgj2d4Q11cFGcLOhWcxAgkn8ogC3zwy4fly1KLgKrFlkZiAQbSRNolltuAO0Y+exVH/GXBgyQbsI0IFh/tp2xOeX7uTXKoZQ869AKry2c0FjB0HSbSGBBk5pB328gCvhOBFQNDXVZGabgEzAW9iD9RjanlZzdSkg7aAmbMouQCI+IYmOSrTLVaLZSFJIqQVI/NmB238QfEZ//sSXJR4tmN5nyar7oSQL5lbN0kzYbyb2tabxIBUcRcKUYywJKiZUyVIPmPse1z6bzqvXrUAvuVzHpZ1YMASwUQoBYD4iT+URqdPO+JdqFZ0qBiy1GKCWX45B7NJtsCfGNPhcsskbdXvS2QypJiwMzMZkzIMkk6QLn5D0x6D7JcZRThlpsYeRKq4kk6mATewMdheMYCgwmRGsjLIEakdV/wB7b640XsxRKVlmmHnqVTAJyyvTmuReTHZdZw/jcanjp9ti+HlUh/xlOnwtZlPDipRqgLTyXYynWSBHZoy6AbTf7T5LWdTlqPRrq0o/vS5a7dLAEgKQNb7g2thv7UufwpNNQHp/5qeqiEEsOkXJBIABEkzoDinhXXjKRZgaZKgkq3UoHUbjqaLWI30EifIjkn0Rlx2be+ONN1tcmulbRl+f80p1eAq02phOJR1ByrtTKAlj2FwBf4bGMefJYzjR875bX4dWWo1GCgaKcHMraGfiiZsYvOM7TaCDAPg6fPH0HhMcYQajxdnnZ5NyVmq4Mqfw7EAoQWKqYgh4XS8AybgCdME8wqnVsgG4BuItBiNRF9d95wt4LiKjjOFIEFZAN/8AuuBbXQXG2LTSTO8qWJX4jMgCw1gkwAP5xmlCpb+bNUZ3HRVx/HowyCbaszHLJ1ufTbW18EqRUNNllAkZmtfMsZY+t4HjAxqU91O2wAFrxET++CafGUlUZA4YtqIMACQx0nUW3vgyVKopnRe7k0M3fOVUHpEWAsdCfJjS+L6tUZTFrQSxAgfmuf2m5HqEvF8wpKykywKmYFwW1INhNza0bYX1Ock0np5AZMqSTAC9huxNyTuTiC8NKVa+dysvERjezUvxiU/zLI6ioa9yAp77j6jCDm+erUzqVAIGpIPe4Ika6fzhZyziaiMXWoc5ESSZvEb62ET2GDaVCqZKsxky2/VvrBxeGBYpXZGWZ5VVD72B46tR4esyOEGeM15DlQoi8GxIAF+r0xb7QcI1astCmzO4AAVqoeZZy8MCTUcMQcozNbKIIy4K/wCmXLq9Sm3ugHmoQKZUBS+WmZNQiBCgkrewECTfWe0vslQ4eg2fhc7tDM6/6sIDdfcp7unlABY5VU5okkCaQi3lnNvSf5cfyRlJKEYpb/c8p4xH4Z2p9QZDDZssHTLAvteCTqO2M8xLOTuSfGuNC1JVZwAi3ZYUltIgAgsCt4Daki5GEIH13840Y6t0SyXqyVUQP73wby/iSoYm4ymJ2Jtb64Dca7f3+/bBFGnohNmi8dxPrgzpqmCDaei4VVbLIv3+Ufxgj2hoELQYxBQi3ggx9GGBvw8CAw76af74N4yoXoomuW+keLd7R9MStJpopTp2H+zL9BQXOVj5FoMfWfOm+HHBcnZoaorIhZVeVymZIMa6C59Zi10Hs1TvtdgJ/wDVrf0n743fHczatwyhqYJpn3aVOq2TLmhSTBKKA0WFtm6s+RW2Vi6SFj8Wqr7oMz0iZVST/jJuINiw1gE3AGhJwt55w9L/ABsgIYqc4Opv0trGlvEDDZOXMCqtALLKlmUSutiTBvaASdexOO5pyjK6oYDmJygkZTMWAxng6kVfBHk1L4MtO2+51Ug31nt2ww9peV1EP4hJXP01FtaRlBtaWAg+vk4v5RyyalPWZC5tAe0zsYxreZ8Gr0alMLBiREQWUzbvcYErUk0deqPMEqkUKqWu6GO4IYzbsVH19MVrwyCkuVzLAtUUjS9iL3t+/fB9fg9fP7Yv4rhwIQad4vEa6fbwcUaoBnGfKZYmGsT2mCrftvi3liklhCloJINhGpNr21xPjqAVoI6CI+vfWNJxZ7O0AgzujOAII7EE3872Eb3wJPy2Fc0W8BTyh1ytBuAGnLBDbgAm5Exp9cF+wvLjCs6gLmIIaReJmBe2nqdMLuM4j3R97SzFA4JlibG2pvpbKRIt64bew3EoEamo6cxOcLfQW9R2B3xDL1fZSa70OmupI1POKtRaeYA9UBX6XnWD8YJt9Re0Yo4Sm7wHXIVAH/iSYBYMwuPvr64pp8zLZKTZw12Jb8w+ERcdXSN46lIkzgCtxHunepT4kAMZFFwdVkOJUggT1Rb4jpM489wf0fH+l+/9Fk9WaUUGP+nknvmMyQTPSSYsZMWkWvjzDnPJSOMRWLVHZDUquCBMVGZ2liYCJa5npGmmNU1Di2ys+pGaYJgXUDQgb2jQnGS9s+Xs/FUaQ/yM6qOgGSWJsAYGYAeBa51bHreFhUqWtbMmaWt7E3A0Q9dlVehWJtJkA23kAgd9ybbaz2k5Sr8P7yioDUSXBpgywvIFswAuZnY2tOEi8B7ni69Ia03gQRoJJkraNNLY0FKiahakylyetm8A5gWsSWUwthAib3w/iJOOSLT4+MGNJwa9Rzy/mLCihcrUzUxnSQBBAEwRdZtJBJtin8aKS1noqhFQ/wCm5IAEGbX6QFbpAEncXOEBApVCU/yjMCpBY3AkA2CiCZi/g3wTR42mG6c3VlLSCTmMkySRbb0B9cYPsUnaWmartGf9peHalwtPrZs9QhizSTAJFzBN5JsIMYyQF8bH2x43PQppqFqE6kxIa1+wgH5bzjIAY9vwjf2e+bf8nm+IXno1nKaZXgvee7Q/5SBUkZh0rYWm0A66k9xgfi5kNUJEnU6zsLDUx9sMuRL7zl1SmVHRVzSSBFhJMxIE99J9QJT4l0zFlDAxMEwSJggj4TrqJ20N87+t/iXX0oBzFCwjMdSeoGJuPHrgOtUIkTffecG1XYgsyrkJgk3M62BMzI+IW/TAFXhwzxmnLNwCCfrp3vi8Eu5KTfYqYAiJBM+bRr64pNMjqbNGg2m8EE7b4kGCyLHb07/XDPh+Q1nGuVWhgPX0v9cUlOMPqdISMXPhWz5yblwzZ2yhLwJBOsCZvFiL64a12MiM4ttv52x95bySlT6jciRmcjUakDt9cMMtIf6lY0ybx0iRsepgfttjz8uZSna38/M34sTjCnoe/wDTaoDwOQ2ZqjsDkDFyEI1MBAFG5IlZvMYM5p7McbXpe9rINsi0yzEaQAlNIJIb4mIM5hABUBB7GcMV4BqqS9dn6KQywy5tSWIysAjj83SywOzXlnty6PxFDI6hs2cFwXNSmQvRBUAsbG5nKPM2ipfaSXKv1X7r5+BmbXRF9/wZned+zvEUS+cKzFCwVVc51CsSbLC2pizZWMg3m2N4Slm6mIRdCxntJ+EST49MezcLzmnxVGpQo5FrAoxJQfFDIxLtKM7GoUgqWMMSSIjxV6BXMGMMpKld5W36/vjVjVJojN27LEWVJKsQF/Kd/M7Y6ixkBdzEmBraT8/0xBakaTpGwsbH69/GGfI+W1q9cUaFItUgnIQDAi582M7nfbDMVEqtIqDMTqQdba+YxbwTwyz8LSptsdY+n1wZz7l3uFpFlVHh1dQY6kjL0N1KGBBzE9RzQBEssHUtheQde98QaosnY99mOFAqVFMkqDYWB6TlPrOg9Mez8t4RaIZ6RXrJHumOVCMkLIRertLEWI1I6vG+UdLBplqg1k2ysCSdzaPNtLY9W4fm5a1lCuVzswXNF7a3GbTtHzw58mSE1OHo9foVUFKNMQ8t9nar1Ka1WdQYYJJ6RmE2N4ltZBkXM4I9ruSvQrUizZgyhQRaAhgfYjGm5hWylUWTU6gjKRAnWRMgWzT4MjCr2n5h7xqKSHKK3Upn4shEnuIN/TTFcfS8fU+RHKXUl2O5Ly/MUXUyfuDjXpykKALkbmP2HnCT2VqnOoIH9B7Y2juMpJiwxpw4YyjbI5ckk6R5VzPlR94ABdmjwJMAYt4jkk8SiNABUiVIOkkk9tN/n41QytxNPwZsOwJx3O+HDcRw4ECc8RaDe9vIwksaqx1kfBgPaXkopB1On5WP5rAiI331Ov1zvBVRTpkH8xsL31O2t7EefXHovNfZOqxY07rlIOVoJsLQxIiw+mMp7O8r9572ArEFVXNoCSTOh7REXzWGMjjSdo0RmnwzIcz4hyjCIW2aBrt+Wx28Ww39h+HyioSBlgOc2mUNlM/l2mZ0Wb40PNfZhwCigEshkKbANMiASBEEwAI/RJ7Ej3dN3Ydso3B1B6TYayNZN9cI5qWJpa2hq8yfIy4zhKa8PSamoVoOQrMn3cjKNYkSIETMXwg4ClTTic1U9JYbsSSZyA6mdJB++7OjxDUqYVCLZwma9g5AUqCDBAMHzjOV60tnXKrZ1MKNCBCsJkfEoN52mcPiTt+n9izeje8SEpIDRNR6bORlqAxpmIClSuaQt4Bv8wi9vFdOI5dxIQ0/8jISgy/C6mDtmhmEwN9Ix6hy32ZRqYD0QhAjNJzGRrotxO831NrZ7/rFyNE5QoGYmg6HNcm492x++b1GNmPC7t8GaeVPXcx7UaR47is9RSffKVNjKFEMjqEgyIN9MOanJKLyQ7VFJ/0w0BAWMAXEi9j2nvIx3FVTXqrxL5ZqpTzDYlaarpcmCsE9wcafiitJZRzOSQwBJJJvAEC5IFjvtjzfFRfXcZf12NeJ+XaE/MeVKhzUAwJ/9+QNrmzDMribSdPMHC4cMFKllZlaQQdRGpiJBB28gYur8bUpIJBOssVF9ozXE63EGwvviulX94JUiQSQC3eA122iL23OxxSKmlt37jOuwu9seEy06TA9LMNyYOSbE6g5ifAIm+MrTF8aL2lpk0UaAFzKBuboxuYvpadjabxnEuYx6fhl93swZ/rPQfZCoEpEExLqTJ02m195+WBQtIMy0uokyCxt4jMYt3P7YhSpBOGeswMUsswQQQzZVMbmWntjuWMFObKSv5YE66G9hvf7iMYckXbka4NUkMKU1DlcDLlMrvls7FTG2W9ibmJOMkeIAYkARceIOpvg3nnEI9VqorHJmy0kcHMqgDsIAGmg1BOpwoNYuYuTr3I/oxow4qRLJlbZTSWaljYmxIEXNiewxtOU0adJFQ1JUg9UGC0kwo7GCZFrTOMkiOAWAJ8x/H764c8tp1TRDuzqEkF6hCiRJ92A3VJFiTYRbS48UuqPNIPhn0y4GVCsEiMpnXWYnbaYEdsVcRSSqcwIgW6he2v3nFVOulT/AE3sQekZc0iw9Ja09iCdsEGooJArU7G/Vvvq3y+WMlOLvubOpS12J8tcjhuHTL/qEwe5FQuBbQWMzJifQqucZlq06tWmeoKTnMrUYKAzECCu35R4Ai/DiAtFUDsSBnE/CgyN02kyZBMDQ/VfzUUwymnUaoCJLFYgn41vtEfa5jGvFFqb92/X+e3YxZJLpXtXz3B61QqxH5bi4BJvP1JGowGVOv8AdsEcRprO38/fEAkKPOo+kY2LRleyOWcav/p41Va4NGt7uoi9L5c1veJmWNywJF9dLYytI30Pn5a4K4DjalF89NijaSProbHTfthcnVXl5GhSezce1vMW4mmgrKn4lHIerkpq9RIhXcKZtA2i+2mMovD3yjdZ+pB+0/Y4+8TzN36mIZp1gA6AaqB2/XviyhULDYzab2i8euuIXKtl0o3o0PJqhyIP+0kZiJEMDK/aPQ7a40NLjghApZbFZORyXJ6umD1AxF9ZiwjCblJYrTlQomJzA3AYCQBv6/XGublY92G0JXveSPGx/fGDMk+TREqqc0UJmVi+dWIIWMhldgLyVgE9QA7RhVS5i7Eg2Maidb2wx92RTyzmaIuADIIjTTSJm+uFP4NiVOU31j9u1v0wMbSVHSRpOV8eyEEEz+nn9sPl54xp5SSZ1M+mMenB1R1ZYJH/AHa20M+Z+uD0R5EEwNd4HiB8r4qsrXDJvGmNeQ80y8Ucx0U2Py0wdzTjA1WlUA+Auf8A5SRv3/bCMcGTePnMCbf3644q1NTmJ03mbabX1wJZ5VSGWFXY44Lnb0w6FHYMCAc2gixBMmbm5OkYyPs/y+vwpY5BUziCJuCJ12a59NsdxnN6kQn1I+n74TcZzGubmow79rjSB6afbC/eyVN6D0wizZ85qmqtVsyo/u8qkgglyDOmjRN/PgHGe9m+VpTU06rhS8NMqRMFQpIJgg3vb74ynENVYmSTvrE212v/AG+BPwz31G2ov/YxzwOUXFy5E6ul2kb/APBqtQmUbISCS4EglWBUT1dTEaW+VshxHLiGORSyrnmFMEgZluoIicBUaNXMFWZnSYtufSNTth3xHB13UJBM9rj+6ajDf9aqzo3PZvec/wDUtOFApBfxLoozVcwVc8dUAAyBMa9+2PO/a3214jjBDNFOD0pYEanN3+Hfv5wBx/Jq6/EhP9ttiz2e5M9SCwIA6WEbGADf1/8A640fbdUbbEWNJ6Qt9nuIZqwRpCpoAY7zHzOuNfxtKKtNUVQKtMj3hkwVI6QACCxFvyz1R2xQ/JPdOHIhigWPUg9tiNfHbDziOEJWlXRuqijBVFiZgXO1xOh7YlllCSb+WNFSi0I+aO1KiclRFqHaCCVlgRlLQIE3MjL3mcIeBVmLIDob2AAg3m9rftOmNrQ5G2bMrk53JVGJMBogHS12uNj6jFPC8MaQZSil3zCFDQWnUMczGTvtlBxlhOotR2W72ef+1NMLAUgrnMQIjUEWtbQRbCOgvWPXGp9uVy+4URpUNh3KwAdwP3+Qz/BLNRZ0MTGPWwP7pP8AExZd5DX8bRb8BWWD1oo0sCtZCJjSQpGmpHfGVp+8ojLcAQ0ZtxBBtvMGe42jGrZqxowitUWSJXQRuSO1j2sJxn+YcMVL0yQXVjnaZLEZpy3IAgLcnXcARiOKbdxfqVnFKpIV8VxVRh1sxEz1EmTpN94tPYRhjyOjmWs7qoVEJBZgASMtiPibUQBqSBInAVZR8IPqZMbGL9v2xwqCG0zGBeTpoJOny7YvNdUaRKOpWMuW8wFVWFZkRVjKsBb30jfc2j9CBxHNGY6CCIhrzexPmAPpgY0j6CYv+/jXFVRDdotb/jHRxQUm/iOllnSRdyk9cG6xBmdJnbSfUa64e8AqFP8AIrE7QCRHgyN5xn+DYq4YRuJaIuCDM2iDgv8AGA/FTpsRaSWFhbQGAN7QL4OWHUzsU+lGj9xHCoZ+JVBEgEErIIkWaDcjuJsMZ73BlhG0jbTwd76dpw4qLAAPUcuoGh8/Yf8AAxA8LFNWzDNpEem+/wCkR6Yz45dN+5eceoXV+DyoZnQGO14P6D5YBSlb7x50I9bj+nD+mhIIe3SSRbtPmLSY8YBfgypNyVIsSbibiexOuLRyepGUPQpNHabQT9Rf+cCNIEECRv8A36YavSutum9h6f36YVEnNETPzv8AvJ2w0XYslR9YWB37YM4evCkdUE6ZraQNQdP73wPR4AEwWjv4jx9sHcIEWCQwmQfB0ws5KvUaCdj3lHEFMsjcw1+3gxf9ceg8l41WUI8dMWI7W7eNfJx53SCQIcz6CNNNJ+vbDBOLykgsCf8Ax1N7HfUeuPLzR6zfFJI9CUpeI/W83wNU5jkGVUA7SbX2v/Z9MZHh+bVDCg5RsZMqbbgeI9LYO4es7QzNPqO1x66nGfoa5G6UzU8JxeaDlHmxvA84ZJxE2gDW37zN+9sY5eKWmCdgDETBa8C9p/Y4q4znZbpWZmwB73WSPrH6YaEJMWUYo3DV13Yd/wCP7/GFnF8XR9T3i/8AOMcectcS31mIHYj17RgY8zIAMg+sbY1wiokXs0yrRJjKI7kf7SPlGLHo0ArCD1a2O0/ycZQ80aYJE9mAEeL4+pzMxaWG8aXIAHSTF/1w4tDc8HT1IfcTrP1GuPh4CgQIZ9Yi0/QXwnPNIMMCD2Ig7dx88XpxqsIm8WmJ2HYT6Y4I34TgUzymukMLiDczIve2t/TDbiRmSReD62ganza1reMZ2rxoULJBEQBIOhuLGN/zSI+32rzOms6G0iDO9haItY2nEMkOspCXTyG8RzqOlhN4a1pE2v64nS5xSEwqi8k6ba+fpvhRX4+lUBViEAuTOptmi8xE+cDV+HoCSKgSbZNCPr1WPcYgsXS+6KdKfBokdTpla43mBEWESInFHMuIvlCkglRaIBkFj2vA++M7VpVBDU3lR+beBeYuLD9cB0+J4hsxCsZGseRvtisY+rFcaNm3EkOrbqjS1xElQLfQnxpqMV1uZA5QIzIrXkTJXpN9LNcfsJGTTnTqwDICTIK6NoNe4PbEafMUdiDFzc/KCNQbxEYZYqXALQP7V8IW9xPUchFvBAB8zlAnz6YS8NwxBBWOkak2M31+uG3MaoZ6dRTBUX89WYekGbYDpDKzZXyASfhzb6X0sJ+ZxuxvyJGWcfPZOrxgULmzZoYoyEgU80AQkCIGabSZHbCfiOJyswBJmIOVbxBvKmRaY73wbxlW4OaWEWiLDxGngzqbRiDuCrHUsNIGs6/8YaOt0c96sXIZ2iO+/wBf2xTXp7i3bzuDg4ZWtBMm/wB+/wDTgh6K5QFg9MXHnW59L/pivXTJ9FoH4ZS9Pq1WbmRIA7nYT2vfFdLhwe5E327b9rnF70uoKScoiSPF9vXzrixBlMyNJCreLT+8fXC9XoHp9RWaUnp+Q/X1/wB8XBdjtb6YMFKCDHkesyfpiVHIB1ZgT2AbfvI/u+Gc7AoUHFJYBSSSx1BUHaQe2LeCV36QJtFzaOnKPSYsMRShKspZiRdAiKSdTciLA9p/kfh6VTKZQlR8R/QfcYzaLWXcO5ClnmCTGxJIIP8AJPpix2DqIaD/ANoBiIkjeTiv8K2bMLzfS2sGYH91wc3I3CoxN2Aa2ipcX0vOw/jCynFd6Gipegt4SqDZh/R/f1xI8OrvOXz58AThz/8AxfSsFSGJALDLfcGLx63uLYM4TkZJJKQC0gXGVdQQWBldrxrvics0VsqsT4M3S4VWm2UCLmeq8GNZjsMGLy4iIUOpAllWNSD8TWEfTXGifhVCsmYOwAWMn5T8QWVk6yHBgXjXH3iDTpgBSQqflZSReADcAiRNtDrOJvNJ8IZYkuRRV5YiqIGY6kgHp0GgO99cQ4ZJGWF7ExBH1sf5wxWuGzBHQpAzAgAyLmAeo9rX0wv47m8SBSBFhBldBBiL9v3nborI1TQW8adjWvCD4GEbmwEi+17b+MCVudR0LBLDYqAfBGgntbU4z9epUqBn0UGB8QmdidDAjXH2nSpEMWkNPSFBK6f+Rzel/Xy8fDpfVsR52+Bi3MmIOa8eJGhBAMf2NcVfjWtKgDteCB4J9Ti7hW4enTIK1WqNBUmmoWNxDMcw8x9MB8NlEvmIIuFyAyfrAExePlh0lukJb9QhmJzZjFpk2naLWPr4xDiCRqQTMEZpJJOKuljJIQHsC0fL+Dgc0CCZ2vcMJ02ibzN4tgqIGyb1rtIEjYn/AHBOBjxBNp9MF8SFYggbXAXLe/lgR9P3MWpohUrNS3WjKVHkAq0keen0xRUTZVUqbAaaxv51In0tj5+LI7iLj1t/GLaVdZP+K26iowB9dWO2+2Bfw7MTlUneACbDU4ZV3AyR4s7WHn/jHDjXvfX+27YrCW0HreT94+2JwYFrDQwPWD3+eDSBslSrNB/ymT+UT97gfSfli3hq9emRTyHqiFywb2FyAd9yRiBqnIF2E2IUxP8A2yJHm+JUEqEQqMw16Vk28gTAnCvjhBWnyHpz0rZlCuCQYW48GI3tAn+TzxSOJzkE6FgVN9T1DSTEnv8APGeNPNN/WSB+uL+JUkBA65JklUyCRAvCgmLXIm+IywxfGi0cslzsdfhPeLnAEGwJiOkEnQiTE2AJsNcLjy//ALAGi8gGVkZhImdjciPXFHEe9Coweo17VMrAQP8AzkkxGhFsFcLxmWHaurEC6mm2ebiASjBhBOrKL4CxyitMZ5Iye0U1uBYMA2Qg3BUmNYMyBcQZtiDUmEwQI0kjuBbvf9sMzx7MQ7sjK3TGYe+IGkgKSCQbGCLayBiHOCzkAKykH/8AYsSu0Gw+w10Fsdc7SYKjVoU1eWOys8EqDBcCYIiBPzH1wvywYv8AIa9/THplGrUKIAadNACMiyZMxEyBMKDJO8Xwhr8D1hFySpgKRnZQxJnoAzAwSAT384XF4pyuLDPBWzKtwrRED0k6Tp2/jB/B8GWUwA2VvsRbx+XDyly1SAWYLJJIZCJF8oAWOonYNF9RYGk11zZWhCR0iIsBqABB1ib6YZ529IVYqYn/AADwSASs5s2Xp7mI9IxGvIK6kgi2hEzbtF/oPXDuiWcTMpoATr4AIg3G1tMBVqFzB376dtP9sFZLeznCloXvTJlhcXIG4Otu0/rFsVVaZMRpG8zqdctpwyFAoJsBcY6pwqOZmBePQknt5xRZEI4jl+C4fMpL+6NjJkg3AYAWiSDe+ttYxoE4BHqCpQrFdFH+MZSBsSCNI+uA6XIYbLUVykEhwA69cAKIkxAOsC/rgrlnEU6AC06qUyZCyZElrEZzGWPuMeXNyf0Nt/qtmtKK3wVU6DZuoAKxgkLBmb2MraBJFsHvwfuXyxUdW6SFOaAwAOUqogWDSQbzbTE6fLPeHKahELamCpHggj8p1jfvbAfF/ieF0FBxmJNRgYUEZWJiCupgBjprjoeaXSuQynSIUKdNc4ap1DQFgrXMAQ0yY3vaNL4I5fzCkys9NVXLOVwVMERrmsReTfSTvhU9GrxFN2UQM5CtLCW/P8TSRbS3zwm4z2ZcIai1abkHqAdVgbGXcX8fc40LFBupPf7EnOVaGfN2Zkj3jQxh6a1KWtzfKHPZotba2EtTj6U/6bltD/nJB8nPOu4I9RhbGW5AaTubyPKmfuR9sWJxbJlZAyXsyFhLAWNjrr9cbI41FfEZ3NtnVSSJkhfFssicoi0GbRHoMdwq3JDqpiILOkjxkifSfkcRHGMGzN1vsWLEi/rf5ziHD1AW6lkdgQn3II+2GpgC+EqFZPvSttuonaIJB/vzxVw5UtLvlm5OWfsMXUeEDucqPl3ObMEnQsyoQBINyNvE4H42iUcrEFGINw1xqJAAOF1dBC+I5iSnu/eF0WQmZFsDrEyyz+wwP+J6QuRbSMwzBmkz1XgxtbA78QzTmP2j9MWUO/2x3SlwdZatLTWd8GfhwRmFNgo+JgCYtrsB3ucUBvGL6BFgRv8AFEx4jtv3wrTCmUMsSAbfSR5F8X0AoB6ZbZs0R4gfv9sG1+EW3u3zncAEAf8AyAP2xU/DksciMFm2ZlJ+ZAF/ljjgbiazORnYsAIGa8DtimpSm/2yqB9hhpV4Z2C2QQPygA/+4gXPm+Bl4N2GwPkn91wUBgBpDHFR2AGm/wAzczO/9jDFeA/8l+V8QPANBM+lvp6YNgFxp4+NSBA1Pe2naP6MFNwzDEHpn+/84ICp2a17DTt6+vnHxCZnMBEkTpfWBEYkWjE6BQ5s7MpAlcqhpPYywgeb+mCdZ1Pi3KlC6qrTmJGtxYlFLH4RHbEXpBVWFJm5YrKntlkBrb3+Qi9eJUiB1AD5hTM+GBB+mBXoG/UpSpluLMNCCRH0v8wRhnTWvXVkpMzJqyF40F/9ViPPxX+WA6dJ61QKAuZjACqiDttCj+nBzezdZawp1KZmxMECxE2YgjeJg3tgSlGP1NHK3wV8MijKtWqBTsZp5XaSNDBzAC/fSwM4aqeH6fdIeLq/mOV0KxEASAXmCQIMRhpzr2bpLw7PTpqGpiRldzIF3JL2MeFGmMUCLX+n7YljyY866oOx31Q0xtR5k+b4ym2RixVfQZhl0EW2GGHNGJCPWIdWU9VNmIgMemSSQZ7EHW+EKVVPS7vlmdJv3gkDTfEvxEDIrMqmLTEibegvt/GGeJWmFZGNOHpcPJXpVVQ5GNMuc35bAkZtOprbm9sD8VmdjlDVQouTkQgDfWDE6ADTSIijh+NqUj0sVMaMiEazowI1vMYtq8yZiKpZ/eKZlUpBZEZbxI72jCvG7tfPn4hWQIXkNY01qMhyHS/Vq0ysaiOwFxscEn2UqkCFZra/DHiC33wubn1dmz1KjuVFjKrA3uFmYJEi8HBFL2pJAze8nvmzT5lgD8oxHJDPflqh4zhWzQ80r1BlfhUQe6aSXyg5Ygx7w/CQSJubYz/G80p53B4Wkc7B/wDHVWRIGcBokTBMWu2mA+J5nFNUlpBINyoi2oQAE/8AqBIte+BDxIIBUgDsHHy0Ab5nximLwyhGn/lP9bJTyXv5/A2PEKXpNSovkQAZavFrRFidh1EEESwIzRgXj6HvajMiEVTCilQBYERchjOYmdbab64WDi2737ip/IBHrg/guNQtkqEIG/8A3BXlNY6UcBhMaqSJm+NKj0rRNuwavQqcP8VN6bTBLMGvF1+GARMxr6Y5OT13gikzDcoM5BPcJoddYFtcWcVw9HVOIDj/AM0qIT2gFSIA8j0wtqMBYEGBAIH830wU74/gD0Xc0ppTOUVlqX+ErUUgjch1jxZjgAVI3j7YtSFIIC/NQR8wQQfmMW8RxRqRnay6ZUURpbpAEYcWwUH1x9LGMMDXorSdEolnYqVqu0MgEEqFUZTN7zvpbATLPbHHWWcLxlRPgqOk65HZZ7TlInEaksczNmJ1YmSfUm5xDL/f6cSptl0P6eh1x1A6ixaQ+mGfKkpdRrSRFgrANPiQQfQxodcK1M+nrhvw3OMihRw/DGN3pZmPqWb/AHwslaoZMGRx8vOCeHfuR9MU8Txpc/AiTqKaBRYyNL/8DH2k/e+FaDYz4cxeT52/TBnvfP8AfnOFlCrixa4wjQ1haFhqQe1x/wDUYkW7SvfT564DNT64nRqsIlpjWRf6j+NsAJcKhE3J+g/TEGY/2P8AbF/4umIzUql984y21kBC0T6xgN+LWelRB0uTbzMR8/OO2cV8RTJ0MfLAlTgyfz/YftgmowGob/5H/wC36YgKg2JH3+zThkCgdOXjucRbg1G/9+WCXfW+ITO49CQP1wbZ1IjXallC+7YEfn95mJ3iCuUD0E73wETH/GL8wzZc49Zn59Mn6YnxQVcpDh8uxRhN7m4uNpscFaFYTyrnCUhehTqEHMHlldSI0ZTpbSN8Dcw5xWqOXNRhJkANlAjQCIFvTFHF8SjA5aKUzOqtU09Hcj6AegwGamAsUW+pr9dndbXDDeI55WZSjOWU66H7/wAYBqV52A9Af3viLPipjikYRjwqEcmwg8R/YGCqXNqi5YqOMnwgMwCnxBt2thZnx8NTDdJ3UNk4pWn3jsNTIXOSTqTnqLc9/wCgxFYIXp58uh61TMPKq5aNv3xnhVv/AD/tOGvDJw6oap4pTUUErTFGr1MBYZ2AAvF8JKNDRkdT4ogFQSoNyASAfWNcVM39nAI4gYkaw3OG6Tuob8LzFkfMRTq2gB06R5hYvte2K+I4ou7O2SWMkKigD0Ef747HYXpV2Gz5kaJCtHcIY+1v+cCsxO/r/NtsdjsCErs6SoqVZIBMDcxP6SftiDqAbMDfz9YIx2OxUQ+llG8+gP7jE1W2bKxH/pN4uRa2mOx2Fk+lBiuphA4+2UUqYOs5OoH/ANzGfQyPGKQZifsP4EY7HYNJAssp2MhVY7BhI+xE/PFn4piQqUqUm1qYYk+LfzjsdhX6hTfBHiODqgZ3p1ApPxFGVfEWA+QxSRGtjAP109MdjsJjn1I5qiYOCaTgETJG8RMeJt9cdjsOzkHcUqKR7ti4iTKZSPFiQcUive+Yeik2+WOx2Jjlwa9jPyxItO8emv747HYAThR3BY/+43HoMcEC/DadcdjsccSA84rqORBUA+sx+hx2OxxwVxPHK+Ue6o0u5pqxM+Oof798fa3AcPIjixpvRq69iQDfHY7AUa4ObsUPTUSJB8jQ+kgHA7gbR+n7Y7HYohSpoxUxvGOx2HQrKycfGx2OwwpGRimp4+847HYZCkJ9f4/vpi9uEcIKhACHQllveNJn7Y7HYWcmnGu7GjFNP2HfsfWoU2d6+XMAPdhtL6m9saytwHD1j7w0VcnUgH//ACcdjseR/wAlB439rGTt65PR8G1JODS0f//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extBox 5"/>
          <p:cNvSpPr txBox="1"/>
          <p:nvPr/>
        </p:nvSpPr>
        <p:spPr>
          <a:xfrm>
            <a:off x="532341" y="4191000"/>
            <a:ext cx="8074025" cy="984885"/>
          </a:xfrm>
          <a:prstGeom prst="rect">
            <a:avLst/>
          </a:prstGeom>
          <a:noFill/>
        </p:spPr>
        <p:txBody>
          <a:bodyPr wrap="square" rtlCol="0">
            <a:spAutoFit/>
          </a:bodyPr>
          <a:lstStyle/>
          <a:p>
            <a:r>
              <a:rPr lang="en-US" b="1" dirty="0" smtClean="0">
                <a:solidFill>
                  <a:srgbClr val="0070C0"/>
                </a:solidFill>
              </a:rPr>
              <a:t>Interview Theme: </a:t>
            </a:r>
          </a:p>
          <a:p>
            <a:r>
              <a:rPr lang="en-US" dirty="0"/>
              <a:t>	</a:t>
            </a:r>
            <a:r>
              <a:rPr lang="en-US" sz="2000" i="1" dirty="0" smtClean="0"/>
              <a:t>Improving policies that would provide a more expansive process of 	supporting elderly in avoiding falling incidents</a:t>
            </a:r>
            <a:endParaRPr lang="en-US" sz="2000" i="1" dirty="0"/>
          </a:p>
        </p:txBody>
      </p:sp>
      <p:sp>
        <p:nvSpPr>
          <p:cNvPr id="9" name="TextBox 8"/>
          <p:cNvSpPr txBox="1"/>
          <p:nvPr/>
        </p:nvSpPr>
        <p:spPr>
          <a:xfrm>
            <a:off x="588194" y="5486400"/>
            <a:ext cx="8074025" cy="677108"/>
          </a:xfrm>
          <a:prstGeom prst="rect">
            <a:avLst/>
          </a:prstGeom>
          <a:noFill/>
        </p:spPr>
        <p:txBody>
          <a:bodyPr wrap="square" rtlCol="0">
            <a:spAutoFit/>
          </a:bodyPr>
          <a:lstStyle/>
          <a:p>
            <a:r>
              <a:rPr lang="en-US" b="1" dirty="0" smtClean="0">
                <a:solidFill>
                  <a:srgbClr val="0070C0"/>
                </a:solidFill>
              </a:rPr>
              <a:t>Procedure Adapted: </a:t>
            </a:r>
          </a:p>
          <a:p>
            <a:r>
              <a:rPr lang="en-US" dirty="0"/>
              <a:t>	</a:t>
            </a:r>
            <a:r>
              <a:rPr lang="en-US" sz="2000" i="1" dirty="0" smtClean="0"/>
              <a:t>Single-focused interview with officer of the concerned institution </a:t>
            </a:r>
            <a:endParaRPr lang="en-US" sz="2000" i="1" dirty="0"/>
          </a:p>
        </p:txBody>
      </p:sp>
    </p:spTree>
    <p:extLst>
      <p:ext uri="{BB962C8B-B14F-4D97-AF65-F5344CB8AC3E}">
        <p14:creationId xmlns:p14="http://schemas.microsoft.com/office/powerpoint/2010/main" val="4180822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http://www.planwallpaper.com/static/images/Fall-Nature-Background-Pictures.jp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5291" y="7937"/>
            <a:ext cx="9149291" cy="68500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133600" y="274638"/>
            <a:ext cx="6553200" cy="1143000"/>
          </a:xfrm>
        </p:spPr>
        <p:txBody>
          <a:bodyPr>
            <a:normAutofit/>
          </a:bodyPr>
          <a:lstStyle/>
          <a:p>
            <a:r>
              <a:rPr lang="en-US" sz="4800" b="1" dirty="0" smtClean="0"/>
              <a:t>Interview Brief (2)</a:t>
            </a:r>
            <a:endParaRPr lang="en-US" sz="4800" b="1" dirty="0"/>
          </a:p>
        </p:txBody>
      </p:sp>
      <p:sp>
        <p:nvSpPr>
          <p:cNvPr id="3" name="Content Placeholder 2"/>
          <p:cNvSpPr>
            <a:spLocks noGrp="1"/>
          </p:cNvSpPr>
          <p:nvPr>
            <p:ph idx="1"/>
          </p:nvPr>
        </p:nvSpPr>
        <p:spPr>
          <a:xfrm>
            <a:off x="2133600" y="1600201"/>
            <a:ext cx="6553200" cy="2819400"/>
          </a:xfrm>
        </p:spPr>
        <p:txBody>
          <a:bodyPr>
            <a:normAutofit fontScale="92500" lnSpcReduction="10000"/>
          </a:bodyPr>
          <a:lstStyle/>
          <a:p>
            <a:r>
              <a:rPr lang="en-US" b="1" dirty="0" smtClean="0"/>
              <a:t>Importance of Topic in Healthcare: </a:t>
            </a:r>
          </a:p>
          <a:p>
            <a:pPr marL="0" indent="0">
              <a:buNone/>
            </a:pPr>
            <a:r>
              <a:rPr lang="en-US" i="1" dirty="0" smtClean="0"/>
              <a:t>Identifies what specific groups are working towards the development of effective policies that are dedicated to protecting the elderly from falling incidents</a:t>
            </a:r>
            <a:endParaRPr lang="en-US" i="1" dirty="0"/>
          </a:p>
          <a:p>
            <a:pPr marL="0" indent="0">
              <a:buNone/>
            </a:pPr>
            <a:endParaRPr lang="en-US" dirty="0"/>
          </a:p>
        </p:txBody>
      </p:sp>
      <p:pic>
        <p:nvPicPr>
          <p:cNvPr id="2050" name="Picture 2" descr="http://previews.123rf.com/images/lenm/lenm1411/lenm141100055/33285410-Illustration-Featuring-a-Nurse-Assisting-an-Elderly-Patient-Stock-Vecto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2614" y="228600"/>
            <a:ext cx="1950986" cy="1981470"/>
          </a:xfrm>
          <a:prstGeom prst="rect">
            <a:avLst/>
          </a:prstGeom>
          <a:ln>
            <a:noFill/>
          </a:ln>
          <a:effectLst>
            <a:softEdge rad="127000"/>
          </a:effectLst>
          <a:extLst>
            <a:ext uri="{909E8E84-426E-40DD-AFC4-6F175D3DCCD1}">
              <a14:hiddenFill xmlns:a14="http://schemas.microsoft.com/office/drawing/2010/main">
                <a:solidFill>
                  <a:srgbClr val="FFFFFF"/>
                </a:solidFill>
              </a14:hiddenFill>
            </a:ext>
          </a:extLst>
        </p:spPr>
      </p:pic>
      <p:sp>
        <p:nvSpPr>
          <p:cNvPr id="4" name="AutoShape 4" descr="Image result for nature backgroun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QTEhUUExQWFhUXGSAbGBgYGBscHRscGxsbGxkcHyEYISggHh8lIBseIjEhJikrLi4uHCAzODMsNygtLisBCgoKDg0OGxAQGywkICYxLywsLC80NCwsLC8sLDQsLDQ0LCwsLCwsLDQsLCwsLCw0LCwsLCwsLCwsLCwsLCwsLP/AABEIAKgBLAMBIgACEQEDEQH/xAAbAAACAwEBAQAAAAAAAAAAAAAEBQIDBgAHAf/EAD4QAAIBAgQFAQYGAQMDBAIDAAECEQMhABIxQQQFIlFhcQYTMoGRoRRCscHR8CMz4fEHUmJygpLSJEMVosL/xAAaAQADAQEBAQAAAAAAAAAAAAABAgMEAAUG/8QAMBEAAgICAQIFAQgCAwEAAAAAAAECEQMhMRJBBCJRYfAyEyNxgZGhseHB0QUzQhT/2gAMAwEAAhEDEQA/APIuHEvlYkAj001+l8W+4YqWFNoUXbMIMtG/kxA8YGQ9UgiRcfLa+CSwIKsSGPlt7xAMAYzy0aFspDWMiI1t8v76YraCf5nDLguF96yjM41BkK8EWMAkEwGFrntOyQtM+uGjsEtFhot6g9sTBEX1/s4pDnvg7hKYZG1zzYyI0No1kmL9vXBelsWKt6LeWZSwn9JgwY+8Yt9pSM1M2uD+ojABkeDtG/fT+iMdx3Eu+RXiUEeT5Pf13xPo+8UinXUHE1Ps/wAOavCsIJCggGRAMnKTeYmbxtjOc14pqj5Z6U6VjcAmD5MYd8koNToe/RhORsynQBZDRtOW8H/lBwFKWJIEAE+BAnEcSqc5fPcpkk3GMRj7Pcrz1GLKSFAiI+IiR9BJ+XyxpqPBPJyo5g6GASoA0O8Cbf8AGIez9NKNEZqdmkuWEDMDIKnuMqwfGHfC8UsFwTkdTJp5s3TEiy2YwCRYm4i1sHiM8nN618/s2YcajD3EVE6HIZ1Bg5fhkmTIFwRBN8s9sDc0rZCyAAlmUKSxhXDKWXcAQZkRAPmCPxZq0qSVErMBVZjlACgNY6ISAbzBA8CxxV7Pkfi6T1C9TexhswBCgHYghWzSIjW2Lwx1c+Uv8Ep5W10j3heXmWTKrmC5LlQSGhWAUnpALTE2DpN7YziZmqaAgeJ32PbzpjX+13GZikoFqqCsWcCmVUNosFR0i5YSxjSyr2c4IOt3/wAhIhCJkTufqY0Jy6zGDCbUXKar2Eat0mXLUILUw4ZZswmDfaPIHaPXBvuHsQoKhSLTILyRpBEtt++COZ0qCszUlCK5KKRJ/wBMdbAMQmYsGGukEajAysGDVGgIxEBtDaQANriQQdotAJxyd+ZKka4S1T5ICqVKZQ06zmOmmbWwY21A9YOKuYcz98x92p6lRakdS2KiTqItv3OmuGHC8PQnrDSWs4eRbYwL2K/ICBAjCmpSZKs0nZjmNh8UAypOWwDXtM2PfDQUG77izbIcHwXu3/yrvBuDEHbs1pBsbg4tqqKRVc02JBdbkC+U6xYyBe2IUuZVHkZRMH4VUHSO14m3rbC+twzVagWSzselJPTYkXa0RPynvilNy87pAtRXlQXU5llPTJN9Ldo+Xi2GXsdzLNVyEtnYkhcxg6lvSB8/PYbgvZtjBqOIOuUMTIF4BAkREG+ptbDzlXLvduU4f3Kk/nZizZQd0i2YXMECWixjGbPPD0OK59R4/aNpsb06Y92pZs0Dq6bEX+KTGs948RjqHENSViOnMfhVRBJMgtLagJHVHYbA0iqKAYlWqR8KiwtmaSCY1EWBP1GEA5x+IqKPfkLUGVaSsSwkqpztDBVJa9wYiAN8mLFKdtcFZzUdMMXmb8O1SrUmu+YpQpoHE01I6TAgEq0gkSfd+gw9/F+8LZSRlaIEEwIP5o+GdL62O5yTcsqMazI7ZqbUnUqQzNnyIalyBlAVsp2AnDbh+WVawValdfeqIViSGqUyCU6UMABxEyZvpAm2aGN1bV9/09PT97b/ACnCTXYQf9XMn/4rJcH3lwxYapa5NxcWt9MZrk/MaNGmSFPvSt2m+vwjssRfUmdonS/9UeBalS4cVCc2d/NgANRC7DQCd8edg3x6/gscZ+FjF8b/AJZgzZHDM5L5o2PIOcZ6rFiAqRkXKLzK3G9jPb6DGh4XnlSmhSnq8ksSQROwggRGg9SLsYyfstbNoDIIMXttfYyL+muGvMlptANRiC85hACgWmBqdoAGpxHLFLK1HXY0425Y05b7n1+Jp1KudmzXOZEDEg7RYyT6/PAvFlsxAFQNF1AYkAqQZ9QT/tgk5c000YdUKCdCdPhXU3PcQMWVOIMs5MTMmBIVZgAaBpMfTTCqovQztrZluH5dVYwqGSe2l4k+O+Nly32WoqUYkuVaSxkK0dl8ev10wJyWjB0YZgCBq0k6W07zcm42w4qcQMoUfBeI3JJLE+ZJvrifivEZJPpi6/AbB4eC2yvjuHKAvTCkEmA1omZuZsD4NsKX4KpJNOqqK18rCYsBa2lraHDHia6GmwCyEPTJJEi1yxmfOLGziLA28YhCcor/AGaHFSPNwZMW/wCJFo3wVUZSpmfeGI0AgengR3nzgehGYTa4M6wPnrrg16yEEj3jZYy2DKskSX1JOt4G2PflyeHHgoTMMpGYSxAeWAM2/wBzgBhcgaTbDSjUzdBBgSbECTck6dtv/V3wHxNL3bkQdiJ7f39MGL3QJR7gwF74N4OM0DdSL3vGo82+WBonB3KnFN5LFVIIMbg7HwY0wZ8AhyfCSOkjt+vnbAvGtLk9419AP2xdSrFiBAgm3i+npj5zDh8raW7+b/Px8jhY6expO0aN+ISny1Iem1SqGXJMsozkEwLLaNSSSBFrEP2bow4JBIJgAZTJ1uGIBFtJExGABxuajTpRZGZjFrHS+mrNqLY0vsty1qoXKwUzaQTJIsRsIib2uMZctY8cr7tl4eaS9kHq6MQoQ5SwlRGWNSoBmRImAYv9SOCdQDOZFSSuRB/jIUiSACYEA+JYz2O4H2dlglYKFmwFQZtJ3gD4rESpJg+c6atfhxUUx0sVVlAgnXMDrBBVhH/jbUYwuCmqXyzV19Ig452djWZqcuQWyEambRqN/wCcF8r4lqVRHpyWnKoyhgWaRlykGZ/t8dxlEA9YyqRZoaNp2GL+Xl6dWm0MrFgUkXMiBEwLg/fG1yXQZkvMXrxAqfiGqDNVqK8sY1IspzSQFgkReQvrgrlvGIvB0qQs+c52grkBqHKWb80rIEXFo+EyTzziKbJSygSRlmPzM1MSSfyiTE/vjP8ABV1CVkCqalRsqm0gGx21mDtvrOJR88b9/wCNDvysfct4mkanvK4psqqqIiqIUAyZXRYnICZNrTiNPmtI1Q1NaagtKsyEhdIGUMREzJPiIjCfiJpqt0IK5Sqkmcsk5j5JI6TqcC0Kczf4dT+g73jA+xi/Nft7DKbWjTvxJzALVX3aGzRljpJAAsSl8s6dWxwHzQ+8fNTADMoMKBqdpMSSddfBN4W/i2nNm2+FhptYDsDb52wW/MARamEMQGsJB1AB9d7/AFxP7NxdofqTVM6pwrBrkq30AiB6RobfbFdKoqMGLQQZkXYkH0gTfquRAOKnqgqFjTQg3ubzGto/pwDUXbU+s/K+KxhemCUq4NJy7mb1XK5qVJSyyzkEwbBeoy5iFAgjexvh2af4dxTUEQn57ogVei5NyN4zR2WTjC8vRvfUyMqnPlDPBUEdQJG8RpafrjR8HzFuJrLSq0WcBhvABGWGYo0uIUnKAD063MZs+Cnr6a2vnPz82hlvnk0fNeJhAWkZl68wIGViGY5kGQMJlQYBuJJtjOrWpU6StTqioSy/4CEzQoDGYCkAQZZpBgR2K3mLVKVZuHCPCMAKd3kGJIAgnNIYD8pI3Ehl7PKo4YP7oNlk1W1ZgJAUwCVAJExBhbThVhWLHfNv278fL/Puj19cqNB7LPlpl2ZKrGpmbK8kwD0DNBJVSAB3mB3a0K4nN1BssS+XTVmhdvI6bW3OMNxvCS3vOFysqkFKjOwGckHLLQxJJIltRMaW2VPhKKU7U/iaagYx1GFaQTqcx7ki5mcY/EY4p9V7f6r9y2OTejNf9V67tw9NDJAdXzdMDpZCIGhm87zjzDh6RZoFzj1D275PT/BPXosSoydOeVAZx1ATvnAg6eMeecs4hUJlZJGs6X2Fu2Pa/wCPlXh/Lv8AY8/xMU82zW8Bwp92BDB2UZyIK7hVUC4Im89+2B8r0zAVXXZhcAg+CYi4nf7kunx9NaSN7vNUCwWYlgTluMswwkgX76ExgKm4qN/kn3jXyoAIywBaIiNBOo10xnXU221o1WqSTCKVTKygDNuRPxEi8ADwPPbBPE8NBT3soHOXJTYWBA+IyIW94832M+QN7sVa2QqrdIc7aSLnS1yBe3zX8f7w56qZjFhABm8sRuL+O+J85KWvf3/wU/8ANmj4D3NNQuQEjQCCTcgXMG3++F1Th2UtkJy9mIkGbDqMkCZ+gnHzktZxTOaTFxmVMxnckeg+vri+hUWrEjLuFm5Hf9MZ6cJS7+vcsqlFdhcKdjlEakj/ALpN9L6322wCvFOZPv8ALeMrKCRFtvSfnhrxCCYXLBkxMls0D1xnyi0eh8p3GdHJjTZhGhtjZhqSf+rM+VuNf7FnLUZ6igCZIkFSRlW5kLeIE+k4Z1uDDSvv1Kqmaw6VJF0nuCoGvaw0xL2Z5RUqOGSm7KDkkAmXIJVRCnqZRaYiQScB8TwdSC5Vgt7mFJhihkEyWzAiNbfPHpyVuzzYOlQN+HZSYK2UGxBF9uk7/wB1GKOOql2kgWEW01J11MTFyTEXwQkwQEJBgkkE7kDWw1gfPvgBnMkf3vh48iS4PkRhhQTMJAMg3H8fXAmWRgrgajpJUA2uCJkHX++uBPjQYc7OpcKQ3wsADuCNRbXEudJLIdygkRpFot4gzbX5m5uNZmWYEAC1ukaADQbj54jzqscyQYBSYBO8g698Ti5dSseSjWgfhqMqdtPrI/3xvOS1vcwqhtJzC0EFVI0v+0DvjLcm4aVBIJgki+8TMdgAThrRUM0ZiASYZrQPlvG+Mviqmull8Hl2Mq/PnVjTqo1QCc1SnZiG6hmWzADMTlmBmgW1G9rqSPw1GvReULNTKxcNBN/PS2vcYuGZCcv+QDryGc+v5iNWAmRNpt4HrcZQIJYKSwtILZZN7G5InWRvfEI6knFcenf/AEUltPZnjTJyySVP9MfX74ecfxQq0KbuzF16WDEkjab72k+WPpivl3A5yMtzpHa9o7+uCuWcAk11qK4YBsjBgACAZRrGQSVETv6YvKUW99iaTSAqrM65kkimqsxiPhg5u8dJ07YW8NQJrFQJOYgRa5MA3jSd484dDg//AMV3+IKxQbFZEggwelizAiwJjXTFHKeEzFiTlDOig5ekS19O0gx2nDRkknQGm2rKOL4E5XaMoGu5BFhN51i+0jA9LhAtRkcwVYgkXuLSNj4PnGh5xTRgVUMWA6rQJAloBGh1XQwdAbYUUuFgtck7A76yMJGbpplHG3oqZVFmtmP5iwg5bEBekzp/zgj2d4Q11cFGcLOhWcxAgkn8ogC3zwy4fly1KLgKrFlkZiAQbSRNolltuAO0Y+exVH/GXBgyQbsI0IFh/tp2xOeX7uTXKoZQ869AKry2c0FjB0HSbSGBBk5pB328gCvhOBFQNDXVZGabgEzAW9iD9RjanlZzdSkg7aAmbMouQCI+IYmOSrTLVaLZSFJIqQVI/NmB238QfEZ//sSXJR4tmN5nyar7oSQL5lbN0kzYbyb2tabxIBUcRcKUYywJKiZUyVIPmPse1z6bzqvXrUAvuVzHpZ1YMASwUQoBYD4iT+URqdPO+JdqFZ0qBiy1GKCWX45B7NJtsCfGNPhcsskbdXvS2QypJiwMzMZkzIMkk6QLn5D0x6D7JcZRThlpsYeRKq4kk6mATewMdheMYCgwmRGsjLIEakdV/wB7b640XsxRKVlmmHnqVTAJyyvTmuReTHZdZw/jcanjp9ti+HlUh/xlOnwtZlPDipRqgLTyXYynWSBHZoy6AbTf7T5LWdTlqPRrq0o/vS5a7dLAEgKQNb7g2thv7UufwpNNQHp/5qeqiEEsOkXJBIABEkzoDinhXXjKRZgaZKgkq3UoHUbjqaLWI30EifIjkn0Rlx2be+ONN1tcmulbRl+f80p1eAq02phOJR1ByrtTKAlj2FwBf4bGMefJYzjR875bX4dWWo1GCgaKcHMraGfiiZsYvOM7TaCDAPg6fPH0HhMcYQajxdnnZ5NyVmq4Mqfw7EAoQWKqYgh4XS8AybgCdME8wqnVsgG4BuItBiNRF9d95wt4LiKjjOFIEFZAN/8AuuBbXQXG2LTSTO8qWJX4jMgCw1gkwAP5xmlCpb+bNUZ3HRVx/HowyCbaszHLJ1ufTbW18EqRUNNllAkZmtfMsZY+t4HjAxqU91O2wAFrxET++CafGUlUZA4YtqIMACQx0nUW3vgyVKopnRe7k0M3fOVUHpEWAsdCfJjS+L6tUZTFrQSxAgfmuf2m5HqEvF8wpKykywKmYFwW1INhNza0bYX1Ock0np5AZMqSTAC9huxNyTuTiC8NKVa+dysvERjezUvxiU/zLI6ioa9yAp77j6jCDm+erUzqVAIGpIPe4Ika6fzhZyziaiMXWoc5ESSZvEb62ET2GDaVCqZKsxky2/VvrBxeGBYpXZGWZ5VVD72B46tR4esyOEGeM15DlQoi8GxIAF+r0xb7QcI1astCmzO4AAVqoeZZy8MCTUcMQcozNbKIIy4K/wCmXLq9Sm3ugHmoQKZUBS+WmZNQiBCgkrewECTfWe0vslQ4eg2fhc7tDM6/6sIDdfcp7unlABY5VU5okkCaQi3lnNvSf5cfyRlJKEYpb/c8p4xH4Z2p9QZDDZssHTLAvteCTqO2M8xLOTuSfGuNC1JVZwAi3ZYUltIgAgsCt4Daki5GEIH13840Y6t0SyXqyVUQP73wby/iSoYm4ymJ2Jtb64Dca7f3+/bBFGnohNmi8dxPrgzpqmCDaei4VVbLIv3+Ufxgj2hoELQYxBQi3ggx9GGBvw8CAw76af74N4yoXoomuW+keLd7R9MStJpopTp2H+zL9BQXOVj5FoMfWfOm+HHBcnZoaorIhZVeVymZIMa6C59Zi10Hs1TvtdgJ/wDVrf0n743fHczatwyhqYJpn3aVOq2TLmhSTBKKA0WFtm6s+RW2Vi6SFj8Wqr7oMz0iZVST/jJuINiw1gE3AGhJwt55w9L/ABsgIYqc4Opv0trGlvEDDZOXMCqtALLKlmUSutiTBvaASdexOO5pyjK6oYDmJygkZTMWAxng6kVfBHk1L4MtO2+51Ug31nt2ww9peV1EP4hJXP01FtaRlBtaWAg+vk4v5RyyalPWZC5tAe0zsYxreZ8Gr0alMLBiREQWUzbvcYErUk0deqPMEqkUKqWu6GO4IYzbsVH19MVrwyCkuVzLAtUUjS9iL3t+/fB9fg9fP7Yv4rhwIQad4vEa6fbwcUaoBnGfKZYmGsT2mCrftvi3liklhCloJINhGpNr21xPjqAVoI6CI+vfWNJxZ7O0AgzujOAII7EE3872Eb3wJPy2Fc0W8BTyh1ytBuAGnLBDbgAm5Exp9cF+wvLjCs6gLmIIaReJmBe2nqdMLuM4j3R97SzFA4JlibG2pvpbKRIt64bew3EoEamo6cxOcLfQW9R2B3xDL1fZSa70OmupI1POKtRaeYA9UBX6XnWD8YJt9Re0Yo4Sm7wHXIVAH/iSYBYMwuPvr64pp8zLZKTZw12Jb8w+ERcdXSN46lIkzgCtxHunepT4kAMZFFwdVkOJUggT1Rb4jpM489wf0fH+l+/9Fk9WaUUGP+nknvmMyQTPSSYsZMWkWvjzDnPJSOMRWLVHZDUquCBMVGZ2liYCJa5npGmmNU1Di2ys+pGaYJgXUDQgb2jQnGS9s+Xs/FUaQ/yM6qOgGSWJsAYGYAeBa51bHreFhUqWtbMmaWt7E3A0Q9dlVehWJtJkA23kAgd9ybbaz2k5Sr8P7yioDUSXBpgywvIFswAuZnY2tOEi8B7ni69Ia03gQRoJJkraNNLY0FKiahakylyetm8A5gWsSWUwthAib3w/iJOOSLT4+MGNJwa9Rzy/mLCihcrUzUxnSQBBAEwRdZtJBJtin8aKS1noqhFQ/wCm5IAEGbX6QFbpAEncXOEBApVCU/yjMCpBY3AkA2CiCZi/g3wTR42mG6c3VlLSCTmMkySRbb0B9cYPsUnaWmartGf9peHalwtPrZs9QhizSTAJFzBN5JsIMYyQF8bH2x43PQppqFqE6kxIa1+wgH5bzjIAY9vwjf2e+bf8nm+IXno1nKaZXgvee7Q/5SBUkZh0rYWm0A66k9xgfi5kNUJEnU6zsLDUx9sMuRL7zl1SmVHRVzSSBFhJMxIE99J9QJT4l0zFlDAxMEwSJggj4TrqJ20N87+t/iXX0oBzFCwjMdSeoGJuPHrgOtUIkTffecG1XYgsyrkJgk3M62BMzI+IW/TAFXhwzxmnLNwCCfrp3vi8Eu5KTfYqYAiJBM+bRr64pNMjqbNGg2m8EE7b4kGCyLHb07/XDPh+Q1nGuVWhgPX0v9cUlOMPqdISMXPhWz5yblwzZ2yhLwJBOsCZvFiL64a12MiM4ttv52x95bySlT6jciRmcjUakDt9cMMtIf6lY0ybx0iRsepgfttjz8uZSna38/M34sTjCnoe/wDTaoDwOQ2ZqjsDkDFyEI1MBAFG5IlZvMYM5p7McbXpe9rINsi0yzEaQAlNIJIb4mIM5hABUBB7GcMV4BqqS9dn6KQywy5tSWIysAjj83SywOzXlnty6PxFDI6hs2cFwXNSmQvRBUAsbG5nKPM2ipfaSXKv1X7r5+BmbXRF9/wZned+zvEUS+cKzFCwVVc51CsSbLC2pizZWMg3m2N4Slm6mIRdCxntJ+EST49MezcLzmnxVGpQo5FrAoxJQfFDIxLtKM7GoUgqWMMSSIjxV6BXMGMMpKld5W36/vjVjVJojN27LEWVJKsQF/Kd/M7Y6ixkBdzEmBraT8/0xBakaTpGwsbH69/GGfI+W1q9cUaFItUgnIQDAi582M7nfbDMVEqtIqDMTqQdba+YxbwTwyz8LSptsdY+n1wZz7l3uFpFlVHh1dQY6kjL0N1KGBBzE9RzQBEssHUtheQde98QaosnY99mOFAqVFMkqDYWB6TlPrOg9Mez8t4RaIZ6RXrJHumOVCMkLIRertLEWI1I6vG+UdLBplqg1k2ysCSdzaPNtLY9W4fm5a1lCuVzswXNF7a3GbTtHzw58mSE1OHo9foVUFKNMQ8t9nar1Ka1WdQYYJJ6RmE2N4ltZBkXM4I9ruSvQrUizZgyhQRaAhgfYjGm5hWylUWTU6gjKRAnWRMgWzT4MjCr2n5h7xqKSHKK3Upn4shEnuIN/TTFcfS8fU+RHKXUl2O5Ly/MUXUyfuDjXpykKALkbmP2HnCT2VqnOoIH9B7Y2juMpJiwxpw4YyjbI5ckk6R5VzPlR94ABdmjwJMAYt4jkk8SiNABUiVIOkkk9tN/n41QytxNPwZsOwJx3O+HDcRw4ECc8RaDe9vIwksaqx1kfBgPaXkopB1On5WP5rAiI331Ov1zvBVRTpkH8xsL31O2t7EefXHovNfZOqxY07rlIOVoJsLQxIiw+mMp7O8r9572ArEFVXNoCSTOh7REXzWGMjjSdo0RmnwzIcz4hyjCIW2aBrt+Wx28Ww39h+HyioSBlgOc2mUNlM/l2mZ0Wb40PNfZhwCigEshkKbANMiASBEEwAI/RJ7Ej3dN3Ydso3B1B6TYayNZN9cI5qWJpa2hq8yfIy4zhKa8PSamoVoOQrMn3cjKNYkSIETMXwg4ClTTic1U9JYbsSSZyA6mdJB++7OjxDUqYVCLZwma9g5AUqCDBAMHzjOV60tnXKrZ1MKNCBCsJkfEoN52mcPiTt+n9izeje8SEpIDRNR6bORlqAxpmIClSuaQt4Bv8wi9vFdOI5dxIQ0/8jISgy/C6mDtmhmEwN9Ix6hy32ZRqYD0QhAjNJzGRrotxO831NrZ7/rFyNE5QoGYmg6HNcm492x++b1GNmPC7t8GaeVPXcx7UaR47is9RSffKVNjKFEMjqEgyIN9MOanJKLyQ7VFJ/0w0BAWMAXEi9j2nvIx3FVTXqrxL5ZqpTzDYlaarpcmCsE9wcafiitJZRzOSQwBJJJvAEC5IFjvtjzfFRfXcZf12NeJ+XaE/MeVKhzUAwJ/9+QNrmzDMribSdPMHC4cMFKllZlaQQdRGpiJBB28gYur8bUpIJBOssVF9ozXE63EGwvviulX94JUiQSQC3eA122iL23OxxSKmlt37jOuwu9seEy06TA9LMNyYOSbE6g5ifAIm+MrTF8aL2lpk0UaAFzKBuboxuYvpadjabxnEuYx6fhl93swZ/rPQfZCoEpEExLqTJ02m195+WBQtIMy0uokyCxt4jMYt3P7YhSpBOGeswMUsswQQQzZVMbmWntjuWMFObKSv5YE66G9hvf7iMYckXbka4NUkMKU1DlcDLlMrvls7FTG2W9ibmJOMkeIAYkARceIOpvg3nnEI9VqorHJmy0kcHMqgDsIAGmg1BOpwoNYuYuTr3I/oxow4qRLJlbZTSWaljYmxIEXNiewxtOU0adJFQ1JUg9UGC0kwo7GCZFrTOMkiOAWAJ8x/H764c8tp1TRDuzqEkF6hCiRJ92A3VJFiTYRbS48UuqPNIPhn0y4GVCsEiMpnXWYnbaYEdsVcRSSqcwIgW6he2v3nFVOulT/AE3sQekZc0iw9Ja09iCdsEGooJArU7G/Vvvq3y+WMlOLvubOpS12J8tcjhuHTL/qEwe5FQuBbQWMzJifQqucZlq06tWmeoKTnMrUYKAzECCu35R4Ai/DiAtFUDsSBnE/CgyN02kyZBMDQ/VfzUUwymnUaoCJLFYgn41vtEfa5jGvFFqb92/X+e3YxZJLpXtXz3B61QqxH5bi4BJvP1JGowGVOv8AdsEcRprO38/fEAkKPOo+kY2LRleyOWcav/p41Va4NGt7uoi9L5c1veJmWNywJF9dLYytI30Pn5a4K4DjalF89NijaSProbHTfthcnVXl5GhSezce1vMW4mmgrKn4lHIerkpq9RIhXcKZtA2i+2mMovD3yjdZ+pB+0/Y4+8TzN36mIZp1gA6AaqB2/XviyhULDYzab2i8euuIXKtl0o3o0PJqhyIP+0kZiJEMDK/aPQ7a40NLjghApZbFZORyXJ6umD1AxF9ZiwjCblJYrTlQomJzA3AYCQBv6/XGublY92G0JXveSPGx/fGDMk+TREqqc0UJmVi+dWIIWMhldgLyVgE9QA7RhVS5i7Eg2Maidb2wx92RTyzmaIuADIIjTTSJm+uFP4NiVOU31j9u1v0wMbSVHSRpOV8eyEEEz+nn9sPl54xp5SSZ1M+mMenB1R1ZYJH/AHa20M+Z+uD0R5EEwNd4HiB8r4qsrXDJvGmNeQ80y8Ucx0U2Py0wdzTjA1WlUA+Auf8A5SRv3/bCMcGTePnMCbf3644q1NTmJ03mbabX1wJZ5VSGWFXY44Lnb0w6FHYMCAc2gixBMmbm5OkYyPs/y+vwpY5BUziCJuCJ12a59NsdxnN6kQn1I+n74TcZzGubmow79rjSB6afbC/eyVN6D0wizZ85qmqtVsyo/u8qkgglyDOmjRN/PgHGe9m+VpTU06rhS8NMqRMFQpIJgg3vb74ynENVYmSTvrE212v/AG+BPwz31G2ov/YxzwOUXFy5E6ul2kb/APBqtQmUbISCS4EglWBUT1dTEaW+VshxHLiGORSyrnmFMEgZluoIicBUaNXMFWZnSYtufSNTth3xHB13UJBM9rj+6ajDf9aqzo3PZvec/wDUtOFApBfxLoozVcwVc8dUAAyBMa9+2PO/a3214jjBDNFOD0pYEanN3+Hfv5wBx/Jq6/EhP9ttiz2e5M9SCwIA6WEbGADf1/8A640fbdUbbEWNJ6Qt9nuIZqwRpCpoAY7zHzOuNfxtKKtNUVQKtMj3hkwVI6QACCxFvyz1R2xQ/JPdOHIhigWPUg9tiNfHbDziOEJWlXRuqijBVFiZgXO1xOh7YlllCSb+WNFSi0I+aO1KiclRFqHaCCVlgRlLQIE3MjL3mcIeBVmLIDob2AAg3m9rftOmNrQ5G2bMrk53JVGJMBogHS12uNj6jFPC8MaQZSil3zCFDQWnUMczGTvtlBxlhOotR2W72ef+1NMLAUgrnMQIjUEWtbQRbCOgvWPXGp9uVy+4URpUNh3KwAdwP3+Qz/BLNRZ0MTGPWwP7pP8AExZd5DX8bRb8BWWD1oo0sCtZCJjSQpGmpHfGVp+8ojLcAQ0ZtxBBtvMGe42jGrZqxowitUWSJXQRuSO1j2sJxn+YcMVL0yQXVjnaZLEZpy3IAgLcnXcARiOKbdxfqVnFKpIV8VxVRh1sxEz1EmTpN94tPYRhjyOjmWs7qoVEJBZgASMtiPibUQBqSBInAVZR8IPqZMbGL9v2xwqCG0zGBeTpoJOny7YvNdUaRKOpWMuW8wFVWFZkRVjKsBb30jfc2j9CBxHNGY6CCIhrzexPmAPpgY0j6CYv+/jXFVRDdotb/jHRxQUm/iOllnSRdyk9cG6xBmdJnbSfUa64e8AqFP8AIrE7QCRHgyN5xn+DYq4YRuJaIuCDM2iDgv8AGA/FTpsRaSWFhbQGAN7QL4OWHUzsU+lGj9xHCoZ+JVBEgEErIIkWaDcjuJsMZ73BlhG0jbTwd76dpw4qLAAPUcuoGh8/Yf8AAxA8LFNWzDNpEem+/wCkR6Yz45dN+5eceoXV+DyoZnQGO14P6D5YBSlb7x50I9bj+nD+mhIIe3SSRbtPmLSY8YBfgypNyVIsSbibiexOuLRyepGUPQpNHabQT9Rf+cCNIEECRv8A36YavSutum9h6f36YVEnNETPzv8AvJ2w0XYslR9YWB37YM4evCkdUE6ZraQNQdP73wPR4AEwWjv4jx9sHcIEWCQwmQfB0ws5KvUaCdj3lHEFMsjcw1+3gxf9ceg8l41WUI8dMWI7W7eNfJx53SCQIcz6CNNNJ+vbDBOLykgsCf8Ax1N7HfUeuPLzR6zfFJI9CUpeI/W83wNU5jkGVUA7SbX2v/Z9MZHh+bVDCg5RsZMqbbgeI9LYO4es7QzNPqO1x66nGfoa5G6UzU8JxeaDlHmxvA84ZJxE2gDW37zN+9sY5eKWmCdgDETBa8C9p/Y4q4znZbpWZmwB73WSPrH6YaEJMWUYo3DV13Yd/wCP7/GFnF8XR9T3i/8AOMcectcS31mIHYj17RgY8zIAMg+sbY1wiokXs0yrRJjKI7kf7SPlGLHo0ArCD1a2O0/ycZQ80aYJE9mAEeL4+pzMxaWG8aXIAHSTF/1w4tDc8HT1IfcTrP1GuPh4CgQIZ9Yi0/QXwnPNIMMCD2Ig7dx88XpxqsIm8WmJ2HYT6Y4I34TgUzymukMLiDczIve2t/TDbiRmSReD62ganza1reMZ2rxoULJBEQBIOhuLGN/zSI+32rzOms6G0iDO9haItY2nEMkOspCXTyG8RzqOlhN4a1pE2v64nS5xSEwqi8k6ba+fpvhRX4+lUBViEAuTOptmi8xE+cDV+HoCSKgSbZNCPr1WPcYgsXS+6KdKfBokdTpla43mBEWESInFHMuIvlCkglRaIBkFj2vA++M7VpVBDU3lR+beBeYuLD9cB0+J4hsxCsZGseRvtisY+rFcaNm3EkOrbqjS1xElQLfQnxpqMV1uZA5QIzIrXkTJXpN9LNcfsJGTTnTqwDICTIK6NoNe4PbEafMUdiDFzc/KCNQbxEYZYqXALQP7V8IW9xPUchFvBAB8zlAnz6YS8NwxBBWOkak2M31+uG3MaoZ6dRTBUX89WYekGbYDpDKzZXyASfhzb6X0sJ+ZxuxvyJGWcfPZOrxgULmzZoYoyEgU80AQkCIGabSZHbCfiOJyswBJmIOVbxBvKmRaY73wbxlW4OaWEWiLDxGngzqbRiDuCrHUsNIGs6/8YaOt0c96sXIZ2iO+/wBf2xTXp7i3bzuDg4ZWtBMm/wB+/wDTgh6K5QFg9MXHnW59L/pivXTJ9FoH4ZS9Pq1WbmRIA7nYT2vfFdLhwe5E327b9rnF70uoKScoiSPF9vXzrixBlMyNJCreLT+8fXC9XoHp9RWaUnp+Q/X1/wB8XBdjtb6YMFKCDHkesyfpiVHIB1ZgT2AbfvI/u+Gc7AoUHFJYBSSSx1BUHaQe2LeCV36QJtFzaOnKPSYsMRShKspZiRdAiKSdTciLA9p/kfh6VTKZQlR8R/QfcYzaLWXcO5ClnmCTGxJIIP8AJPpix2DqIaD/ANoBiIkjeTiv8K2bMLzfS2sGYH91wc3I3CoxN2Aa2ipcX0vOw/jCynFd6Gipegt4SqDZh/R/f1xI8OrvOXz58AThz/8AxfSsFSGJALDLfcGLx63uLYM4TkZJJKQC0gXGVdQQWBldrxrvics0VsqsT4M3S4VWm2UCLmeq8GNZjsMGLy4iIUOpAllWNSD8TWEfTXGifhVCsmYOwAWMn5T8QWVk6yHBgXjXH3iDTpgBSQqflZSReADcAiRNtDrOJvNJ8IZYkuRRV5YiqIGY6kgHp0GgO99cQ4ZJGWF7ExBH1sf5wxWuGzBHQpAzAgAyLmAeo9rX0wv47m8SBSBFhBldBBiL9v3nborI1TQW8adjWvCD4GEbmwEi+17b+MCVudR0LBLDYqAfBGgntbU4z9epUqBn0UGB8QmdidDAjXH2nSpEMWkNPSFBK6f+Rzel/Xy8fDpfVsR52+Bi3MmIOa8eJGhBAMf2NcVfjWtKgDteCB4J9Ti7hW4enTIK1WqNBUmmoWNxDMcw8x9MB8NlEvmIIuFyAyfrAExePlh0lukJb9QhmJzZjFpk2naLWPr4xDiCRqQTMEZpJJOKuljJIQHsC0fL+Dgc0CCZ2vcMJ02ibzN4tgqIGyb1rtIEjYn/AHBOBjxBNp9MF8SFYggbXAXLe/lgR9P3MWpohUrNS3WjKVHkAq0keen0xRUTZVUqbAaaxv51In0tj5+LI7iLj1t/GLaVdZP+K26iowB9dWO2+2Bfw7MTlUneACbDU4ZV3AyR4s7WHn/jHDjXvfX+27YrCW0HreT94+2JwYFrDQwPWD3+eDSBslSrNB/ymT+UT97gfSfli3hq9emRTyHqiFywb2FyAd9yRiBqnIF2E2IUxP8A2yJHm+JUEqEQqMw16Vk28gTAnCvjhBWnyHpz0rZlCuCQYW48GI3tAn+TzxSOJzkE6FgVN9T1DSTEnv8APGeNPNN/WSB+uL+JUkBA65JklUyCRAvCgmLXIm+IywxfGi0cslzsdfhPeLnAEGwJiOkEnQiTE2AJsNcLjy//ALAGi8gGVkZhImdjciPXFHEe9Coweo17VMrAQP8AzkkxGhFsFcLxmWHaurEC6mm2ebiASjBhBOrKL4CxyitMZ5Iye0U1uBYMA2Qg3BUmNYMyBcQZtiDUmEwQI0kjuBbvf9sMzx7MQ7sjK3TGYe+IGkgKSCQbGCLayBiHOCzkAKykH/8AYsSu0Gw+w10Fsdc7SYKjVoU1eWOys8EqDBcCYIiBPzH1wvywYv8AIa9/THplGrUKIAadNACMiyZMxEyBMKDJO8Xwhr8D1hFySpgKRnZQxJnoAzAwSAT384XF4pyuLDPBWzKtwrRED0k6Tp2/jB/B8GWUwA2VvsRbx+XDyly1SAWYLJJIZCJF8oAWOonYNF9RYGk11zZWhCR0iIsBqABB1ib6YZ529IVYqYn/AADwSASs5s2Xp7mI9IxGvIK6kgi2hEzbtF/oPXDuiWcTMpoATr4AIg3G1tMBVqFzB376dtP9sFZLeznCloXvTJlhcXIG4Otu0/rFsVVaZMRpG8zqdctpwyFAoJsBcY6pwqOZmBePQknt5xRZEI4jl+C4fMpL+6NjJkg3AYAWiSDe+ttYxoE4BHqCpQrFdFH+MZSBsSCNI+uA6XIYbLUVykEhwA69cAKIkxAOsC/rgrlnEU6AC06qUyZCyZElrEZzGWPuMeXNyf0Nt/qtmtKK3wVU6DZuoAKxgkLBmb2MraBJFsHvwfuXyxUdW6SFOaAwAOUqogWDSQbzbTE6fLPeHKahELamCpHggj8p1jfvbAfF/ieF0FBxmJNRgYUEZWJiCupgBjprjoeaXSuQynSIUKdNc4ap1DQFgrXMAQ0yY3vaNL4I5fzCkys9NVXLOVwVMERrmsReTfSTvhU9GrxFN2UQM5CtLCW/P8TSRbS3zwm4z2ZcIai1abkHqAdVgbGXcX8fc40LFBupPf7EnOVaGfN2Zkj3jQxh6a1KWtzfKHPZotba2EtTj6U/6bltD/nJB8nPOu4I9RhbGW5AaTubyPKmfuR9sWJxbJlZAyXsyFhLAWNjrr9cbI41FfEZ3NtnVSSJkhfFssicoi0GbRHoMdwq3JDqpiILOkjxkifSfkcRHGMGzN1vsWLEi/rf5ziHD1AW6lkdgQn3II+2GpgC+EqFZPvSttuonaIJB/vzxVw5UtLvlm5OWfsMXUeEDucqPl3ObMEnQsyoQBINyNvE4H42iUcrEFGINw1xqJAAOF1dBC+I5iSnu/eF0WQmZFsDrEyyz+wwP+J6QuRbSMwzBmkz1XgxtbA78QzTmP2j9MWUO/2x3SlwdZatLTWd8GfhwRmFNgo+JgCYtrsB3ucUBvGL6BFgRv8AFEx4jtv3wrTCmUMsSAbfSR5F8X0AoB6ZbZs0R4gfv9sG1+EW3u3zncAEAf8AyAP2xU/DksciMFm2ZlJ+ZAF/ljjgbiazORnYsAIGa8DtimpSm/2yqB9hhpV4Z2C2QQPygA/+4gXPm+Bl4N2GwPkn91wUBgBpDHFR2AGm/wAzczO/9jDFeA/8l+V8QPANBM+lvp6YNgFxp4+NSBA1Pe2naP6MFNwzDEHpn+/84ICp2a17DTt6+vnHxCZnMBEkTpfWBEYkWjE6BQ5s7MpAlcqhpPYywgeb+mCdZ1Pi3KlC6qrTmJGtxYlFLH4RHbEXpBVWFJm5YrKntlkBrb3+Qi9eJUiB1AD5hTM+GBB+mBXoG/UpSpluLMNCCRH0v8wRhnTWvXVkpMzJqyF40F/9ViPPxX+WA6dJ61QKAuZjACqiDttCj+nBzezdZawp1KZmxMECxE2YgjeJg3tgSlGP1NHK3wV8MijKtWqBTsZp5XaSNDBzAC/fSwM4aqeH6fdIeLq/mOV0KxEASAXmCQIMRhpzr2bpLw7PTpqGpiRldzIF3JL2MeFGmMUCLX+n7YljyY866oOx31Q0xtR5k+b4ym2RixVfQZhl0EW2GGHNGJCPWIdWU9VNmIgMemSSQZ7EHW+EKVVPS7vlmdJv3gkDTfEvxEDIrMqmLTEibegvt/GGeJWmFZGNOHpcPJXpVVQ5GNMuc35bAkZtOprbm9sD8VmdjlDVQouTkQgDfWDE6ADTSIijh+NqUj0sVMaMiEazowI1vMYtq8yZiKpZ/eKZlUpBZEZbxI72jCvG7tfPn4hWQIXkNY01qMhyHS/Vq0ysaiOwFxscEn2UqkCFZra/DHiC33wubn1dmz1KjuVFjKrA3uFmYJEi8HBFL2pJAze8nvmzT5lgD8oxHJDPflqh4zhWzQ80r1BlfhUQe6aSXyg5Ygx7w/CQSJubYz/G80p53B4Wkc7B/wDHVWRIGcBokTBMWu2mA+J5nFNUlpBINyoi2oQAE/8AqBIte+BDxIIBUgDsHHy0Ab5nximLwyhGn/lP9bJTyXv5/A2PEKXpNSovkQAZavFrRFidh1EEESwIzRgXj6HvajMiEVTCilQBYERchjOYmdbab64WDi2737ip/IBHrg/guNQtkqEIG/8A3BXlNY6UcBhMaqSJm+NKj0rRNuwavQqcP8VN6bTBLMGvF1+GARMxr6Y5OT13gikzDcoM5BPcJoddYFtcWcVw9HVOIDj/AM0qIT2gFSIA8j0wtqMBYEGBAIH830wU74/gD0Xc0ppTOUVlqX+ErUUgjch1jxZjgAVI3j7YtSFIIC/NQR8wQQfmMW8RxRqRnay6ZUURpbpAEYcWwUH1x9LGMMDXorSdEolnYqVqu0MgEEqFUZTN7zvpbATLPbHHWWcLxlRPgqOk65HZZ7TlInEaksczNmJ1YmSfUm5xDL/f6cSptl0P6eh1x1A6ixaQ+mGfKkpdRrSRFgrANPiQQfQxodcK1M+nrhvw3OMihRw/DGN3pZmPqWb/AHwslaoZMGRx8vOCeHfuR9MU8Txpc/AiTqKaBRYyNL/8DH2k/e+FaDYz4cxeT52/TBnvfP8AfnOFlCrixa4wjQ1haFhqQe1x/wDUYkW7SvfT564DNT64nRqsIlpjWRf6j+NsAJcKhE3J+g/TEGY/2P8AbF/4umIzUql984y21kBC0T6xgN+LWelRB0uTbzMR8/OO2cV8RTJ0MfLAlTgyfz/YftgmowGob/5H/wC36YgKg2JH3+zThkCgdOXjucRbg1G/9+WCXfW+ITO49CQP1wbZ1IjXallC+7YEfn95mJ3iCuUD0E73wETH/GL8wzZc49Zn59Mn6YnxQVcpDh8uxRhN7m4uNpscFaFYTyrnCUhehTqEHMHlldSI0ZTpbSN8Dcw5xWqOXNRhJkANlAjQCIFvTFHF8SjA5aKUzOqtU09Hcj6AegwGamAsUW+pr9dndbXDDeI55WZSjOWU66H7/wAYBqV52A9Af3viLPipjikYRjwqEcmwg8R/YGCqXNqi5YqOMnwgMwCnxBt2thZnx8NTDdJ3UNk4pWn3jsNTIXOSTqTnqLc9/wCgxFYIXp58uh61TMPKq5aNv3xnhVv/AD/tOGvDJw6oap4pTUUErTFGr1MBYZ2AAvF8JKNDRkdT4ogFQSoNyASAfWNcVM39nAI4gYkaw3OG6Tuob8LzFkfMRTq2gB06R5hYvte2K+I4ou7O2SWMkKigD0Ef747HYXpV2Gz5kaJCtHcIY+1v+cCsxO/r/NtsdjsCErs6SoqVZIBMDcxP6SftiDqAbMDfz9YIx2OxUQ+llG8+gP7jE1W2bKxH/pN4uRa2mOx2Fk+lBiuphA4+2UUqYOs5OoH/ANzGfQyPGKQZifsP4EY7HYNJAssp2MhVY7BhI+xE/PFn4piQqUqUm1qYYk+LfzjsdhX6hTfBHiODqgZ3p1ApPxFGVfEWA+QxSRGtjAP109MdjsJjn1I5qiYOCaTgETJG8RMeJt9cdjsOzkHcUqKR7ti4iTKZSPFiQcUive+Yeik2+WOx2Jjlwa9jPyxItO8emv747HYAThR3BY/+43HoMcEC/DadcdjsccSA84rqORBUA+sx+hx2OxxwVxPHK+Ue6o0u5pqxM+Oof798fa3AcPIjixpvRq69iQDfHY7AUa4ObsUPTUSJB8jQ+kgHA7gbR+n7Y7HYohSpoxUxvGOx2HQrKycfGx2OwwpGRimp4+847HYZCkJ9f4/vpi9uEcIKhACHQllveNJn7Y7HYWcmnGu7GjFNP2HfsfWoU2d6+XMAPdhtL6m9saytwHD1j7w0VcnUgH//ACcdjseR/wAlB439rGTt65PR8G1JODS0f//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extBox 5"/>
          <p:cNvSpPr txBox="1"/>
          <p:nvPr/>
        </p:nvSpPr>
        <p:spPr>
          <a:xfrm>
            <a:off x="532341" y="4191000"/>
            <a:ext cx="8074025" cy="1292662"/>
          </a:xfrm>
          <a:prstGeom prst="rect">
            <a:avLst/>
          </a:prstGeom>
          <a:noFill/>
        </p:spPr>
        <p:txBody>
          <a:bodyPr wrap="square" rtlCol="0">
            <a:spAutoFit/>
          </a:bodyPr>
          <a:lstStyle/>
          <a:p>
            <a:r>
              <a:rPr lang="en-US" b="1" dirty="0" smtClean="0">
                <a:solidFill>
                  <a:srgbClr val="0070C0"/>
                </a:solidFill>
              </a:rPr>
              <a:t>Specific Goal: </a:t>
            </a:r>
          </a:p>
          <a:p>
            <a:r>
              <a:rPr lang="en-US" dirty="0"/>
              <a:t>	</a:t>
            </a:r>
            <a:r>
              <a:rPr lang="en-US" sz="2000" i="1" dirty="0" smtClean="0"/>
              <a:t>Understand the efforts of  institutions like Fall Prevention Center to 	provide the  elderly with the needed assistance as they are 	protected from falling </a:t>
            </a:r>
            <a:endParaRPr lang="en-US" sz="2000" i="1" dirty="0"/>
          </a:p>
        </p:txBody>
      </p:sp>
    </p:spTree>
    <p:extLst>
      <p:ext uri="{BB962C8B-B14F-4D97-AF65-F5344CB8AC3E}">
        <p14:creationId xmlns:p14="http://schemas.microsoft.com/office/powerpoint/2010/main" val="1777056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http://www.planwallpaper.com/static/images/Fall-Nature-Background-Pictures.jp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5291" y="7937"/>
            <a:ext cx="9149291" cy="68500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55575" y="2667000"/>
            <a:ext cx="2816225" cy="1143000"/>
          </a:xfrm>
        </p:spPr>
        <p:txBody>
          <a:bodyPr>
            <a:normAutofit fontScale="90000"/>
          </a:bodyPr>
          <a:lstStyle/>
          <a:p>
            <a:r>
              <a:rPr lang="en-US" sz="4800" b="1" dirty="0" smtClean="0"/>
              <a:t>Supporting Data for Interview</a:t>
            </a:r>
            <a:endParaRPr lang="en-US" sz="4800" b="1" dirty="0"/>
          </a:p>
        </p:txBody>
      </p:sp>
      <p:pic>
        <p:nvPicPr>
          <p:cNvPr id="2050" name="Picture 2" descr="http://previews.123rf.com/images/lenm/lenm1411/lenm141100055/33285410-Illustration-Featuring-a-Nurse-Assisting-an-Elderly-Patient-Stock-Vecto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2614" y="228600"/>
            <a:ext cx="1950986" cy="1981470"/>
          </a:xfrm>
          <a:prstGeom prst="rect">
            <a:avLst/>
          </a:prstGeom>
          <a:ln>
            <a:noFill/>
          </a:ln>
          <a:effectLst>
            <a:softEdge rad="127000"/>
          </a:effectLst>
          <a:extLst>
            <a:ext uri="{909E8E84-426E-40DD-AFC4-6F175D3DCCD1}">
              <a14:hiddenFill xmlns:a14="http://schemas.microsoft.com/office/drawing/2010/main">
                <a:solidFill>
                  <a:srgbClr val="FFFFFF"/>
                </a:solidFill>
              </a14:hiddenFill>
            </a:ext>
          </a:extLst>
        </p:spPr>
      </p:pic>
      <p:sp>
        <p:nvSpPr>
          <p:cNvPr id="4" name="AutoShape 4" descr="Image result for nature backgroun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QTEhUUExQWFhUXGSAbGBgYGBscHRscGxsbGxkcHyEYISggHh8lIBseIjEhJikrLi4uHCAzODMsNygtLisBCgoKDg0OGxAQGywkICYxLywsLC80NCwsLC8sLDQsLDQ0LCwsLCwsLDQsLCwsLCw0LCwsLCwsLCwsLCwsLCwsLP/AABEIAKgBLAMBIgACEQEDEQH/xAAbAAACAwEBAQAAAAAAAAAAAAAEBQIDBgAHAf/EAD4QAAIBAgQFAQYGAQMDBAIDAAECEQMhABIxQQQFIlFhcQYTMoGRoRRCscHR8CMz4fEHUmJygpLSJEMVosL/xAAaAQADAQEBAQAAAAAAAAAAAAABAgMEAAUG/8QAMBEAAgICAQIFAQgCAwEAAAAAAAECEQMhMRJBBCJRYfAyEyNxgZGhseHB0QUzQhT/2gAMAwEAAhEDEQA/APIuHEvlYkAj001+l8W+4YqWFNoUXbMIMtG/kxA8YGQ9UgiRcfLa+CSwIKsSGPlt7xAMAYzy0aFspDWMiI1t8v76YraCf5nDLguF96yjM41BkK8EWMAkEwGFrntOyQtM+uGjsEtFhot6g9sTBEX1/s4pDnvg7hKYZG1zzYyI0No1kmL9vXBelsWKt6LeWZSwn9JgwY+8Yt9pSM1M2uD+ojABkeDtG/fT+iMdx3Eu+RXiUEeT5Pf13xPo+8UinXUHE1Ps/wAOavCsIJCggGRAMnKTeYmbxtjOc14pqj5Z6U6VjcAmD5MYd8koNToe/RhORsynQBZDRtOW8H/lBwFKWJIEAE+BAnEcSqc5fPcpkk3GMRj7Pcrz1GLKSFAiI+IiR9BJ+XyxpqPBPJyo5g6GASoA0O8Cbf8AGIez9NKNEZqdmkuWEDMDIKnuMqwfGHfC8UsFwTkdTJp5s3TEiy2YwCRYm4i1sHiM8nN618/s2YcajD3EVE6HIZ1Bg5fhkmTIFwRBN8s9sDc0rZCyAAlmUKSxhXDKWXcAQZkRAPmCPxZq0qSVErMBVZjlACgNY6ISAbzBA8CxxV7Pkfi6T1C9TexhswBCgHYghWzSIjW2Lwx1c+Uv8Ep5W10j3heXmWTKrmC5LlQSGhWAUnpALTE2DpN7YziZmqaAgeJ32PbzpjX+13GZikoFqqCsWcCmVUNosFR0i5YSxjSyr2c4IOt3/wAhIhCJkTufqY0Jy6zGDCbUXKar2Eat0mXLUILUw4ZZswmDfaPIHaPXBvuHsQoKhSLTILyRpBEtt++COZ0qCszUlCK5KKRJ/wBMdbAMQmYsGGukEajAysGDVGgIxEBtDaQANriQQdotAJxyd+ZKka4S1T5ICqVKZQ06zmOmmbWwY21A9YOKuYcz98x92p6lRakdS2KiTqItv3OmuGHC8PQnrDSWs4eRbYwL2K/ICBAjCmpSZKs0nZjmNh8UAypOWwDXtM2PfDQUG77izbIcHwXu3/yrvBuDEHbs1pBsbg4tqqKRVc02JBdbkC+U6xYyBe2IUuZVHkZRMH4VUHSO14m3rbC+twzVagWSzselJPTYkXa0RPynvilNy87pAtRXlQXU5llPTJN9Ldo+Xi2GXsdzLNVyEtnYkhcxg6lvSB8/PYbgvZtjBqOIOuUMTIF4BAkREG+ptbDzlXLvduU4f3Kk/nZizZQd0i2YXMECWixjGbPPD0OK59R4/aNpsb06Y92pZs0Dq6bEX+KTGs948RjqHENSViOnMfhVRBJMgtLagJHVHYbA0iqKAYlWqR8KiwtmaSCY1EWBP1GEA5x+IqKPfkLUGVaSsSwkqpztDBVJa9wYiAN8mLFKdtcFZzUdMMXmb8O1SrUmu+YpQpoHE01I6TAgEq0gkSfd+gw9/F+8LZSRlaIEEwIP5o+GdL62O5yTcsqMazI7ZqbUnUqQzNnyIalyBlAVsp2AnDbh+WVawValdfeqIViSGqUyCU6UMABxEyZvpAm2aGN1bV9/09PT97b/ACnCTXYQf9XMn/4rJcH3lwxYapa5NxcWt9MZrk/MaNGmSFPvSt2m+vwjssRfUmdonS/9UeBalS4cVCc2d/NgANRC7DQCd8edg3x6/gscZ+FjF8b/AJZgzZHDM5L5o2PIOcZ6rFiAqRkXKLzK3G9jPb6DGh4XnlSmhSnq8ksSQROwggRGg9SLsYyfstbNoDIIMXttfYyL+muGvMlptANRiC85hACgWmBqdoAGpxHLFLK1HXY0425Y05b7n1+Jp1KudmzXOZEDEg7RYyT6/PAvFlsxAFQNF1AYkAqQZ9QT/tgk5c000YdUKCdCdPhXU3PcQMWVOIMs5MTMmBIVZgAaBpMfTTCqovQztrZluH5dVYwqGSe2l4k+O+Nly32WoqUYkuVaSxkK0dl8ev10wJyWjB0YZgCBq0k6W07zcm42w4qcQMoUfBeI3JJLE+ZJvrifivEZJPpi6/AbB4eC2yvjuHKAvTCkEmA1omZuZsD4NsKX4KpJNOqqK18rCYsBa2lraHDHia6GmwCyEPTJJEi1yxmfOLGziLA28YhCcor/AGaHFSPNwZMW/wCJFo3wVUZSpmfeGI0AgengR3nzgehGYTa4M6wPnrrg16yEEj3jZYy2DKskSX1JOt4G2PflyeHHgoTMMpGYSxAeWAM2/wBzgBhcgaTbDSjUzdBBgSbECTck6dtv/V3wHxNL3bkQdiJ7f39MGL3QJR7gwF74N4OM0DdSL3vGo82+WBonB3KnFN5LFVIIMbg7HwY0wZ8AhyfCSOkjt+vnbAvGtLk9419AP2xdSrFiBAgm3i+npj5zDh8raW7+b/Px8jhY6expO0aN+ISny1Iem1SqGXJMsozkEwLLaNSSSBFrEP2bow4JBIJgAZTJ1uGIBFtJExGABxuajTpRZGZjFrHS+mrNqLY0vsty1qoXKwUzaQTJIsRsIib2uMZctY8cr7tl4eaS9kHq6MQoQ5SwlRGWNSoBmRImAYv9SOCdQDOZFSSuRB/jIUiSACYEA+JYz2O4H2dlglYKFmwFQZtJ3gD4rESpJg+c6atfhxUUx0sVVlAgnXMDrBBVhH/jbUYwuCmqXyzV19Ig452djWZqcuQWyEambRqN/wCcF8r4lqVRHpyWnKoyhgWaRlykGZ/t8dxlEA9YyqRZoaNp2GL+Xl6dWm0MrFgUkXMiBEwLg/fG1yXQZkvMXrxAqfiGqDNVqK8sY1IspzSQFgkReQvrgrlvGIvB0qQs+c52grkBqHKWb80rIEXFo+EyTzziKbJSygSRlmPzM1MSSfyiTE/vjP8ABV1CVkCqalRsqm0gGx21mDtvrOJR88b9/wCNDvysfct4mkanvK4psqqqIiqIUAyZXRYnICZNrTiNPmtI1Q1NaagtKsyEhdIGUMREzJPiIjCfiJpqt0IK5Sqkmcsk5j5JI6TqcC0Kczf4dT+g73jA+xi/Nft7DKbWjTvxJzALVX3aGzRljpJAAsSl8s6dWxwHzQ+8fNTADMoMKBqdpMSSddfBN4W/i2nNm2+FhptYDsDb52wW/MARamEMQGsJB1AB9d7/AFxP7NxdofqTVM6pwrBrkq30AiB6RobfbFdKoqMGLQQZkXYkH0gTfquRAOKnqgqFjTQg3ubzGto/pwDUXbU+s/K+KxhemCUq4NJy7mb1XK5qVJSyyzkEwbBeoy5iFAgjexvh2af4dxTUEQn57ogVei5NyN4zR2WTjC8vRvfUyMqnPlDPBUEdQJG8RpafrjR8HzFuJrLSq0WcBhvABGWGYo0uIUnKAD063MZs+Cnr6a2vnPz82hlvnk0fNeJhAWkZl68wIGViGY5kGQMJlQYBuJJtjOrWpU6StTqioSy/4CEzQoDGYCkAQZZpBgR2K3mLVKVZuHCPCMAKd3kGJIAgnNIYD8pI3Ehl7PKo4YP7oNlk1W1ZgJAUwCVAJExBhbThVhWLHfNv278fL/Puj19cqNB7LPlpl2ZKrGpmbK8kwD0DNBJVSAB3mB3a0K4nN1BssS+XTVmhdvI6bW3OMNxvCS3vOFysqkFKjOwGckHLLQxJJIltRMaW2VPhKKU7U/iaagYx1GFaQTqcx7ki5mcY/EY4p9V7f6r9y2OTejNf9V67tw9NDJAdXzdMDpZCIGhm87zjzDh6RZoFzj1D275PT/BPXosSoydOeVAZx1ATvnAg6eMeecs4hUJlZJGs6X2Fu2Pa/wCPlXh/Lv8AY8/xMU82zW8Bwp92BDB2UZyIK7hVUC4Im89+2B8r0zAVXXZhcAg+CYi4nf7kunx9NaSN7vNUCwWYlgTluMswwkgX76ExgKm4qN/kn3jXyoAIywBaIiNBOo10xnXU221o1WqSTCKVTKygDNuRPxEi8ADwPPbBPE8NBT3soHOXJTYWBA+IyIW94832M+QN7sVa2QqrdIc7aSLnS1yBe3zX8f7w56qZjFhABm8sRuL+O+J85KWvf3/wU/8ANmj4D3NNQuQEjQCCTcgXMG3++F1Th2UtkJy9mIkGbDqMkCZ+gnHzktZxTOaTFxmVMxnckeg+vri+hUWrEjLuFm5Hf9MZ6cJS7+vcsqlFdhcKdjlEakj/ALpN9L6322wCvFOZPv8ALeMrKCRFtvSfnhrxCCYXLBkxMls0D1xnyi0eh8p3GdHJjTZhGhtjZhqSf+rM+VuNf7FnLUZ6igCZIkFSRlW5kLeIE+k4Z1uDDSvv1Kqmaw6VJF0nuCoGvaw0xL2Z5RUqOGSm7KDkkAmXIJVRCnqZRaYiQScB8TwdSC5Vgt7mFJhihkEyWzAiNbfPHpyVuzzYOlQN+HZSYK2UGxBF9uk7/wB1GKOOql2kgWEW01J11MTFyTEXwQkwQEJBgkkE7kDWw1gfPvgBnMkf3vh48iS4PkRhhQTMJAMg3H8fXAmWRgrgajpJUA2uCJkHX++uBPjQYc7OpcKQ3wsADuCNRbXEudJLIdygkRpFot4gzbX5m5uNZmWYEAC1ukaADQbj54jzqscyQYBSYBO8g698Ti5dSseSjWgfhqMqdtPrI/3xvOS1vcwqhtJzC0EFVI0v+0DvjLcm4aVBIJgki+8TMdgAThrRUM0ZiASYZrQPlvG+Mviqmull8Hl2Mq/PnVjTqo1QCc1SnZiG6hmWzADMTlmBmgW1G9rqSPw1GvReULNTKxcNBN/PS2vcYuGZCcv+QDryGc+v5iNWAmRNpt4HrcZQIJYKSwtILZZN7G5InWRvfEI6knFcenf/AEUltPZnjTJyySVP9MfX74ecfxQq0KbuzF16WDEkjab72k+WPpivl3A5yMtzpHa9o7+uCuWcAk11qK4YBsjBgACAZRrGQSVETv6YvKUW99iaTSAqrM65kkimqsxiPhg5u8dJ07YW8NQJrFQJOYgRa5MA3jSd484dDg//AMV3+IKxQbFZEggwelizAiwJjXTFHKeEzFiTlDOig5ekS19O0gx2nDRkknQGm2rKOL4E5XaMoGu5BFhN51i+0jA9LhAtRkcwVYgkXuLSNj4PnGh5xTRgVUMWA6rQJAloBGh1XQwdAbYUUuFgtck7A76yMJGbpplHG3oqZVFmtmP5iwg5bEBekzp/zgj2d4Q11cFGcLOhWcxAgkn8ogC3zwy4fly1KLgKrFlkZiAQbSRNolltuAO0Y+exVH/GXBgyQbsI0IFh/tp2xOeX7uTXKoZQ869AKry2c0FjB0HSbSGBBk5pB328gCvhOBFQNDXVZGabgEzAW9iD9RjanlZzdSkg7aAmbMouQCI+IYmOSrTLVaLZSFJIqQVI/NmB238QfEZ//sSXJR4tmN5nyar7oSQL5lbN0kzYbyb2tabxIBUcRcKUYywJKiZUyVIPmPse1z6bzqvXrUAvuVzHpZ1YMASwUQoBYD4iT+URqdPO+JdqFZ0qBiy1GKCWX45B7NJtsCfGNPhcsskbdXvS2QypJiwMzMZkzIMkk6QLn5D0x6D7JcZRThlpsYeRKq4kk6mATewMdheMYCgwmRGsjLIEakdV/wB7b640XsxRKVlmmHnqVTAJyyvTmuReTHZdZw/jcanjp9ti+HlUh/xlOnwtZlPDipRqgLTyXYynWSBHZoy6AbTf7T5LWdTlqPRrq0o/vS5a7dLAEgKQNb7g2thv7UufwpNNQHp/5qeqiEEsOkXJBIABEkzoDinhXXjKRZgaZKgkq3UoHUbjqaLWI30EifIjkn0Rlx2be+ONN1tcmulbRl+f80p1eAq02phOJR1ByrtTKAlj2FwBf4bGMefJYzjR875bX4dWWo1GCgaKcHMraGfiiZsYvOM7TaCDAPg6fPH0HhMcYQajxdnnZ5NyVmq4Mqfw7EAoQWKqYgh4XS8AybgCdME8wqnVsgG4BuItBiNRF9d95wt4LiKjjOFIEFZAN/8AuuBbXQXG2LTSTO8qWJX4jMgCw1gkwAP5xmlCpb+bNUZ3HRVx/HowyCbaszHLJ1ufTbW18EqRUNNllAkZmtfMsZY+t4HjAxqU91O2wAFrxET++CafGUlUZA4YtqIMACQx0nUW3vgyVKopnRe7k0M3fOVUHpEWAsdCfJjS+L6tUZTFrQSxAgfmuf2m5HqEvF8wpKykywKmYFwW1INhNza0bYX1Ock0np5AZMqSTAC9huxNyTuTiC8NKVa+dysvERjezUvxiU/zLI6ioa9yAp77j6jCDm+erUzqVAIGpIPe4Ika6fzhZyziaiMXWoc5ESSZvEb62ET2GDaVCqZKsxky2/VvrBxeGBYpXZGWZ5VVD72B46tR4esyOEGeM15DlQoi8GxIAF+r0xb7QcI1astCmzO4AAVqoeZZy8MCTUcMQcozNbKIIy4K/wCmXLq9Sm3ugHmoQKZUBS+WmZNQiBCgkrewECTfWe0vslQ4eg2fhc7tDM6/6sIDdfcp7unlABY5VU5okkCaQi3lnNvSf5cfyRlJKEYpb/c8p4xH4Z2p9QZDDZssHTLAvteCTqO2M8xLOTuSfGuNC1JVZwAi3ZYUltIgAgsCt4Daki5GEIH13840Y6t0SyXqyVUQP73wby/iSoYm4ymJ2Jtb64Dca7f3+/bBFGnohNmi8dxPrgzpqmCDaei4VVbLIv3+Ufxgj2hoELQYxBQi3ggx9GGBvw8CAw76af74N4yoXoomuW+keLd7R9MStJpopTp2H+zL9BQXOVj5FoMfWfOm+HHBcnZoaorIhZVeVymZIMa6C59Zi10Hs1TvtdgJ/wDVrf0n743fHczatwyhqYJpn3aVOq2TLmhSTBKKA0WFtm6s+RW2Vi6SFj8Wqr7oMz0iZVST/jJuINiw1gE3AGhJwt55w9L/ABsgIYqc4Opv0trGlvEDDZOXMCqtALLKlmUSutiTBvaASdexOO5pyjK6oYDmJygkZTMWAxng6kVfBHk1L4MtO2+51Ug31nt2ww9peV1EP4hJXP01FtaRlBtaWAg+vk4v5RyyalPWZC5tAe0zsYxreZ8Gr0alMLBiREQWUzbvcYErUk0deqPMEqkUKqWu6GO4IYzbsVH19MVrwyCkuVzLAtUUjS9iL3t+/fB9fg9fP7Yv4rhwIQad4vEa6fbwcUaoBnGfKZYmGsT2mCrftvi3liklhCloJINhGpNr21xPjqAVoI6CI+vfWNJxZ7O0AgzujOAII7EE3872Eb3wJPy2Fc0W8BTyh1ytBuAGnLBDbgAm5Exp9cF+wvLjCs6gLmIIaReJmBe2nqdMLuM4j3R97SzFA4JlibG2pvpbKRIt64bew3EoEamo6cxOcLfQW9R2B3xDL1fZSa70OmupI1POKtRaeYA9UBX6XnWD8YJt9Re0Yo4Sm7wHXIVAH/iSYBYMwuPvr64pp8zLZKTZw12Jb8w+ERcdXSN46lIkzgCtxHunepT4kAMZFFwdVkOJUggT1Rb4jpM489wf0fH+l+/9Fk9WaUUGP+nknvmMyQTPSSYsZMWkWvjzDnPJSOMRWLVHZDUquCBMVGZ2liYCJa5npGmmNU1Di2ys+pGaYJgXUDQgb2jQnGS9s+Xs/FUaQ/yM6qOgGSWJsAYGYAeBa51bHreFhUqWtbMmaWt7E3A0Q9dlVehWJtJkA23kAgd9ybbaz2k5Sr8P7yioDUSXBpgywvIFswAuZnY2tOEi8B7ni69Ia03gQRoJJkraNNLY0FKiahakylyetm8A5gWsSWUwthAib3w/iJOOSLT4+MGNJwa9Rzy/mLCihcrUzUxnSQBBAEwRdZtJBJtin8aKS1noqhFQ/wCm5IAEGbX6QFbpAEncXOEBApVCU/yjMCpBY3AkA2CiCZi/g3wTR42mG6c3VlLSCTmMkySRbb0B9cYPsUnaWmartGf9peHalwtPrZs9QhizSTAJFzBN5JsIMYyQF8bH2x43PQppqFqE6kxIa1+wgH5bzjIAY9vwjf2e+bf8nm+IXno1nKaZXgvee7Q/5SBUkZh0rYWm0A66k9xgfi5kNUJEnU6zsLDUx9sMuRL7zl1SmVHRVzSSBFhJMxIE99J9QJT4l0zFlDAxMEwSJggj4TrqJ20N87+t/iXX0oBzFCwjMdSeoGJuPHrgOtUIkTffecG1XYgsyrkJgk3M62BMzI+IW/TAFXhwzxmnLNwCCfrp3vi8Eu5KTfYqYAiJBM+bRr64pNMjqbNGg2m8EE7b4kGCyLHb07/XDPh+Q1nGuVWhgPX0v9cUlOMPqdISMXPhWz5yblwzZ2yhLwJBOsCZvFiL64a12MiM4ttv52x95bySlT6jciRmcjUakDt9cMMtIf6lY0ybx0iRsepgfttjz8uZSna38/M34sTjCnoe/wDTaoDwOQ2ZqjsDkDFyEI1MBAFG5IlZvMYM5p7McbXpe9rINsi0yzEaQAlNIJIb4mIM5hABUBB7GcMV4BqqS9dn6KQywy5tSWIysAjj83SywOzXlnty6PxFDI6hs2cFwXNSmQvRBUAsbG5nKPM2ipfaSXKv1X7r5+BmbXRF9/wZned+zvEUS+cKzFCwVVc51CsSbLC2pizZWMg3m2N4Slm6mIRdCxntJ+EST49MezcLzmnxVGpQo5FrAoxJQfFDIxLtKM7GoUgqWMMSSIjxV6BXMGMMpKld5W36/vjVjVJojN27LEWVJKsQF/Kd/M7Y6ixkBdzEmBraT8/0xBakaTpGwsbH69/GGfI+W1q9cUaFItUgnIQDAi582M7nfbDMVEqtIqDMTqQdba+YxbwTwyz8LSptsdY+n1wZz7l3uFpFlVHh1dQY6kjL0N1KGBBzE9RzQBEssHUtheQde98QaosnY99mOFAqVFMkqDYWB6TlPrOg9Mez8t4RaIZ6RXrJHumOVCMkLIRertLEWI1I6vG+UdLBplqg1k2ysCSdzaPNtLY9W4fm5a1lCuVzswXNF7a3GbTtHzw58mSE1OHo9foVUFKNMQ8t9nar1Ka1WdQYYJJ6RmE2N4ltZBkXM4I9ruSvQrUizZgyhQRaAhgfYjGm5hWylUWTU6gjKRAnWRMgWzT4MjCr2n5h7xqKSHKK3Upn4shEnuIN/TTFcfS8fU+RHKXUl2O5Ly/MUXUyfuDjXpykKALkbmP2HnCT2VqnOoIH9B7Y2juMpJiwxpw4YyjbI5ckk6R5VzPlR94ABdmjwJMAYt4jkk8SiNABUiVIOkkk9tN/n41QytxNPwZsOwJx3O+HDcRw4ECc8RaDe9vIwksaqx1kfBgPaXkopB1On5WP5rAiI331Ov1zvBVRTpkH8xsL31O2t7EefXHovNfZOqxY07rlIOVoJsLQxIiw+mMp7O8r9572ArEFVXNoCSTOh7REXzWGMjjSdo0RmnwzIcz4hyjCIW2aBrt+Wx28Ww39h+HyioSBlgOc2mUNlM/l2mZ0Wb40PNfZhwCigEshkKbANMiASBEEwAI/RJ7Ej3dN3Ydso3B1B6TYayNZN9cI5qWJpa2hq8yfIy4zhKa8PSamoVoOQrMn3cjKNYkSIETMXwg4ClTTic1U9JYbsSSZyA6mdJB++7OjxDUqYVCLZwma9g5AUqCDBAMHzjOV60tnXKrZ1MKNCBCsJkfEoN52mcPiTt+n9izeje8SEpIDRNR6bORlqAxpmIClSuaQt4Bv8wi9vFdOI5dxIQ0/8jISgy/C6mDtmhmEwN9Ix6hy32ZRqYD0QhAjNJzGRrotxO831NrZ7/rFyNE5QoGYmg6HNcm492x++b1GNmPC7t8GaeVPXcx7UaR47is9RSffKVNjKFEMjqEgyIN9MOanJKLyQ7VFJ/0w0BAWMAXEi9j2nvIx3FVTXqrxL5ZqpTzDYlaarpcmCsE9wcafiitJZRzOSQwBJJJvAEC5IFjvtjzfFRfXcZf12NeJ+XaE/MeVKhzUAwJ/9+QNrmzDMribSdPMHC4cMFKllZlaQQdRGpiJBB28gYur8bUpIJBOssVF9ozXE63EGwvviulX94JUiQSQC3eA122iL23OxxSKmlt37jOuwu9seEy06TA9LMNyYOSbE6g5ifAIm+MrTF8aL2lpk0UaAFzKBuboxuYvpadjabxnEuYx6fhl93swZ/rPQfZCoEpEExLqTJ02m195+WBQtIMy0uokyCxt4jMYt3P7YhSpBOGeswMUsswQQQzZVMbmWntjuWMFObKSv5YE66G9hvf7iMYckXbka4NUkMKU1DlcDLlMrvls7FTG2W9ibmJOMkeIAYkARceIOpvg3nnEI9VqorHJmy0kcHMqgDsIAGmg1BOpwoNYuYuTr3I/oxow4qRLJlbZTSWaljYmxIEXNiewxtOU0adJFQ1JUg9UGC0kwo7GCZFrTOMkiOAWAJ8x/H764c8tp1TRDuzqEkF6hCiRJ92A3VJFiTYRbS48UuqPNIPhn0y4GVCsEiMpnXWYnbaYEdsVcRSSqcwIgW6he2v3nFVOulT/AE3sQekZc0iw9Ja09iCdsEGooJArU7G/Vvvq3y+WMlOLvubOpS12J8tcjhuHTL/qEwe5FQuBbQWMzJifQqucZlq06tWmeoKTnMrUYKAzECCu35R4Ai/DiAtFUDsSBnE/CgyN02kyZBMDQ/VfzUUwymnUaoCJLFYgn41vtEfa5jGvFFqb92/X+e3YxZJLpXtXz3B61QqxH5bi4BJvP1JGowGVOv8AdsEcRprO38/fEAkKPOo+kY2LRleyOWcav/p41Va4NGt7uoi9L5c1veJmWNywJF9dLYytI30Pn5a4K4DjalF89NijaSProbHTfthcnVXl5GhSezce1vMW4mmgrKn4lHIerkpq9RIhXcKZtA2i+2mMovD3yjdZ+pB+0/Y4+8TzN36mIZp1gA6AaqB2/XviyhULDYzab2i8euuIXKtl0o3o0PJqhyIP+0kZiJEMDK/aPQ7a40NLjghApZbFZORyXJ6umD1AxF9ZiwjCblJYrTlQomJzA3AYCQBv6/XGublY92G0JXveSPGx/fGDMk+TREqqc0UJmVi+dWIIWMhldgLyVgE9QA7RhVS5i7Eg2Maidb2wx92RTyzmaIuADIIjTTSJm+uFP4NiVOU31j9u1v0wMbSVHSRpOV8eyEEEz+nn9sPl54xp5SSZ1M+mMenB1R1ZYJH/AHa20M+Z+uD0R5EEwNd4HiB8r4qsrXDJvGmNeQ80y8Ucx0U2Py0wdzTjA1WlUA+Auf8A5SRv3/bCMcGTePnMCbf3644q1NTmJ03mbabX1wJZ5VSGWFXY44Lnb0w6FHYMCAc2gixBMmbm5OkYyPs/y+vwpY5BUziCJuCJ12a59NsdxnN6kQn1I+n74TcZzGubmow79rjSB6afbC/eyVN6D0wizZ85qmqtVsyo/u8qkgglyDOmjRN/PgHGe9m+VpTU06rhS8NMqRMFQpIJgg3vb74ynENVYmSTvrE212v/AG+BPwz31G2ov/YxzwOUXFy5E6ul2kb/APBqtQmUbISCS4EglWBUT1dTEaW+VshxHLiGORSyrnmFMEgZluoIicBUaNXMFWZnSYtufSNTth3xHB13UJBM9rj+6ajDf9aqzo3PZvec/wDUtOFApBfxLoozVcwVc8dUAAyBMa9+2PO/a3214jjBDNFOD0pYEanN3+Hfv5wBx/Jq6/EhP9ttiz2e5M9SCwIA6WEbGADf1/8A640fbdUbbEWNJ6Qt9nuIZqwRpCpoAY7zHzOuNfxtKKtNUVQKtMj3hkwVI6QACCxFvyz1R2xQ/JPdOHIhigWPUg9tiNfHbDziOEJWlXRuqijBVFiZgXO1xOh7YlllCSb+WNFSi0I+aO1KiclRFqHaCCVlgRlLQIE3MjL3mcIeBVmLIDob2AAg3m9rftOmNrQ5G2bMrk53JVGJMBogHS12uNj6jFPC8MaQZSil3zCFDQWnUMczGTvtlBxlhOotR2W72ef+1NMLAUgrnMQIjUEWtbQRbCOgvWPXGp9uVy+4URpUNh3KwAdwP3+Qz/BLNRZ0MTGPWwP7pP8AExZd5DX8bRb8BWWD1oo0sCtZCJjSQpGmpHfGVp+8ojLcAQ0ZtxBBtvMGe42jGrZqxowitUWSJXQRuSO1j2sJxn+YcMVL0yQXVjnaZLEZpy3IAgLcnXcARiOKbdxfqVnFKpIV8VxVRh1sxEz1EmTpN94tPYRhjyOjmWs7qoVEJBZgASMtiPibUQBqSBInAVZR8IPqZMbGL9v2xwqCG0zGBeTpoJOny7YvNdUaRKOpWMuW8wFVWFZkRVjKsBb30jfc2j9CBxHNGY6CCIhrzexPmAPpgY0j6CYv+/jXFVRDdotb/jHRxQUm/iOllnSRdyk9cG6xBmdJnbSfUa64e8AqFP8AIrE7QCRHgyN5xn+DYq4YRuJaIuCDM2iDgv8AGA/FTpsRaSWFhbQGAN7QL4OWHUzsU+lGj9xHCoZ+JVBEgEErIIkWaDcjuJsMZ73BlhG0jbTwd76dpw4qLAAPUcuoGh8/Yf8AAxA8LFNWzDNpEem+/wCkR6Yz45dN+5eceoXV+DyoZnQGO14P6D5YBSlb7x50I9bj+nD+mhIIe3SSRbtPmLSY8YBfgypNyVIsSbibiexOuLRyepGUPQpNHabQT9Rf+cCNIEECRv8A36YavSutum9h6f36YVEnNETPzv8AvJ2w0XYslR9YWB37YM4evCkdUE6ZraQNQdP73wPR4AEwWjv4jx9sHcIEWCQwmQfB0ws5KvUaCdj3lHEFMsjcw1+3gxf9ceg8l41WUI8dMWI7W7eNfJx53SCQIcz6CNNNJ+vbDBOLykgsCf8Ax1N7HfUeuPLzR6zfFJI9CUpeI/W83wNU5jkGVUA7SbX2v/Z9MZHh+bVDCg5RsZMqbbgeI9LYO4es7QzNPqO1x66nGfoa5G6UzU8JxeaDlHmxvA84ZJxE2gDW37zN+9sY5eKWmCdgDETBa8C9p/Y4q4znZbpWZmwB73WSPrH6YaEJMWUYo3DV13Yd/wCP7/GFnF8XR9T3i/8AOMcectcS31mIHYj17RgY8zIAMg+sbY1wiokXs0yrRJjKI7kf7SPlGLHo0ArCD1a2O0/ycZQ80aYJE9mAEeL4+pzMxaWG8aXIAHSTF/1w4tDc8HT1IfcTrP1GuPh4CgQIZ9Yi0/QXwnPNIMMCD2Ig7dx88XpxqsIm8WmJ2HYT6Y4I34TgUzymukMLiDczIve2t/TDbiRmSReD62ganza1reMZ2rxoULJBEQBIOhuLGN/zSI+32rzOms6G0iDO9haItY2nEMkOspCXTyG8RzqOlhN4a1pE2v64nS5xSEwqi8k6ba+fpvhRX4+lUBViEAuTOptmi8xE+cDV+HoCSKgSbZNCPr1WPcYgsXS+6KdKfBokdTpla43mBEWESInFHMuIvlCkglRaIBkFj2vA++M7VpVBDU3lR+beBeYuLD9cB0+J4hsxCsZGseRvtisY+rFcaNm3EkOrbqjS1xElQLfQnxpqMV1uZA5QIzIrXkTJXpN9LNcfsJGTTnTqwDICTIK6NoNe4PbEafMUdiDFzc/KCNQbxEYZYqXALQP7V8IW9xPUchFvBAB8zlAnz6YS8NwxBBWOkak2M31+uG3MaoZ6dRTBUX89WYekGbYDpDKzZXyASfhzb6X0sJ+ZxuxvyJGWcfPZOrxgULmzZoYoyEgU80AQkCIGabSZHbCfiOJyswBJmIOVbxBvKmRaY73wbxlW4OaWEWiLDxGngzqbRiDuCrHUsNIGs6/8YaOt0c96sXIZ2iO+/wBf2xTXp7i3bzuDg4ZWtBMm/wB+/wDTgh6K5QFg9MXHnW59L/pivXTJ9FoH4ZS9Pq1WbmRIA7nYT2vfFdLhwe5E327b9rnF70uoKScoiSPF9vXzrixBlMyNJCreLT+8fXC9XoHp9RWaUnp+Q/X1/wB8XBdjtb6YMFKCDHkesyfpiVHIB1ZgT2AbfvI/u+Gc7AoUHFJYBSSSx1BUHaQe2LeCV36QJtFzaOnKPSYsMRShKspZiRdAiKSdTciLA9p/kfh6VTKZQlR8R/QfcYzaLWXcO5ClnmCTGxJIIP8AJPpix2DqIaD/ANoBiIkjeTiv8K2bMLzfS2sGYH91wc3I3CoxN2Aa2ipcX0vOw/jCynFd6Gipegt4SqDZh/R/f1xI8OrvOXz58AThz/8AxfSsFSGJALDLfcGLx63uLYM4TkZJJKQC0gXGVdQQWBldrxrvics0VsqsT4M3S4VWm2UCLmeq8GNZjsMGLy4iIUOpAllWNSD8TWEfTXGifhVCsmYOwAWMn5T8QWVk6yHBgXjXH3iDTpgBSQqflZSReADcAiRNtDrOJvNJ8IZYkuRRV5YiqIGY6kgHp0GgO99cQ4ZJGWF7ExBH1sf5wxWuGzBHQpAzAgAyLmAeo9rX0wv47m8SBSBFhBldBBiL9v3nborI1TQW8adjWvCD4GEbmwEi+17b+MCVudR0LBLDYqAfBGgntbU4z9epUqBn0UGB8QmdidDAjXH2nSpEMWkNPSFBK6f+Rzel/Xy8fDpfVsR52+Bi3MmIOa8eJGhBAMf2NcVfjWtKgDteCB4J9Ti7hW4enTIK1WqNBUmmoWNxDMcw8x9MB8NlEvmIIuFyAyfrAExePlh0lukJb9QhmJzZjFpk2naLWPr4xDiCRqQTMEZpJJOKuljJIQHsC0fL+Dgc0CCZ2vcMJ02ibzN4tgqIGyb1rtIEjYn/AHBOBjxBNp9MF8SFYggbXAXLe/lgR9P3MWpohUrNS3WjKVHkAq0keen0xRUTZVUqbAaaxv51In0tj5+LI7iLj1t/GLaVdZP+K26iowB9dWO2+2Bfw7MTlUneACbDU4ZV3AyR4s7WHn/jHDjXvfX+27YrCW0HreT94+2JwYFrDQwPWD3+eDSBslSrNB/ymT+UT97gfSfli3hq9emRTyHqiFywb2FyAd9yRiBqnIF2E2IUxP8A2yJHm+JUEqEQqMw16Vk28gTAnCvjhBWnyHpz0rZlCuCQYW48GI3tAn+TzxSOJzkE6FgVN9T1DSTEnv8APGeNPNN/WSB+uL+JUkBA65JklUyCRAvCgmLXIm+IywxfGi0cslzsdfhPeLnAEGwJiOkEnQiTE2AJsNcLjy//ALAGi8gGVkZhImdjciPXFHEe9Coweo17VMrAQP8AzkkxGhFsFcLxmWHaurEC6mm2ebiASjBhBOrKL4CxyitMZ5Iye0U1uBYMA2Qg3BUmNYMyBcQZtiDUmEwQI0kjuBbvf9sMzx7MQ7sjK3TGYe+IGkgKSCQbGCLayBiHOCzkAKykH/8AYsSu0Gw+w10Fsdc7SYKjVoU1eWOys8EqDBcCYIiBPzH1wvywYv8AIa9/THplGrUKIAadNACMiyZMxEyBMKDJO8Xwhr8D1hFySpgKRnZQxJnoAzAwSAT384XF4pyuLDPBWzKtwrRED0k6Tp2/jB/B8GWUwA2VvsRbx+XDyly1SAWYLJJIZCJF8oAWOonYNF9RYGk11zZWhCR0iIsBqABB1ib6YZ529IVYqYn/AADwSASs5s2Xp7mI9IxGvIK6kgi2hEzbtF/oPXDuiWcTMpoATr4AIg3G1tMBVqFzB376dtP9sFZLeznCloXvTJlhcXIG4Otu0/rFsVVaZMRpG8zqdctpwyFAoJsBcY6pwqOZmBePQknt5xRZEI4jl+C4fMpL+6NjJkg3AYAWiSDe+ttYxoE4BHqCpQrFdFH+MZSBsSCNI+uA6XIYbLUVykEhwA69cAKIkxAOsC/rgrlnEU6AC06qUyZCyZElrEZzGWPuMeXNyf0Nt/qtmtKK3wVU6DZuoAKxgkLBmb2MraBJFsHvwfuXyxUdW6SFOaAwAOUqogWDSQbzbTE6fLPeHKahELamCpHggj8p1jfvbAfF/ieF0FBxmJNRgYUEZWJiCupgBjprjoeaXSuQynSIUKdNc4ap1DQFgrXMAQ0yY3vaNL4I5fzCkys9NVXLOVwVMERrmsReTfSTvhU9GrxFN2UQM5CtLCW/P8TSRbS3zwm4z2ZcIai1abkHqAdVgbGXcX8fc40LFBupPf7EnOVaGfN2Zkj3jQxh6a1KWtzfKHPZotba2EtTj6U/6bltD/nJB8nPOu4I9RhbGW5AaTubyPKmfuR9sWJxbJlZAyXsyFhLAWNjrr9cbI41FfEZ3NtnVSSJkhfFssicoi0GbRHoMdwq3JDqpiILOkjxkifSfkcRHGMGzN1vsWLEi/rf5ziHD1AW6lkdgQn3II+2GpgC+EqFZPvSttuonaIJB/vzxVw5UtLvlm5OWfsMXUeEDucqPl3ObMEnQsyoQBINyNvE4H42iUcrEFGINw1xqJAAOF1dBC+I5iSnu/eF0WQmZFsDrEyyz+wwP+J6QuRbSMwzBmkz1XgxtbA78QzTmP2j9MWUO/2x3SlwdZatLTWd8GfhwRmFNgo+JgCYtrsB3ucUBvGL6BFgRv8AFEx4jtv3wrTCmUMsSAbfSR5F8X0AoB6ZbZs0R4gfv9sG1+EW3u3zncAEAf8AyAP2xU/DksciMFm2ZlJ+ZAF/ljjgbiazORnYsAIGa8DtimpSm/2yqB9hhpV4Z2C2QQPygA/+4gXPm+Bl4N2GwPkn91wUBgBpDHFR2AGm/wAzczO/9jDFeA/8l+V8QPANBM+lvp6YNgFxp4+NSBA1Pe2naP6MFNwzDEHpn+/84ICp2a17DTt6+vnHxCZnMBEkTpfWBEYkWjE6BQ5s7MpAlcqhpPYywgeb+mCdZ1Pi3KlC6qrTmJGtxYlFLH4RHbEXpBVWFJm5YrKntlkBrb3+Qi9eJUiB1AD5hTM+GBB+mBXoG/UpSpluLMNCCRH0v8wRhnTWvXVkpMzJqyF40F/9ViPPxX+WA6dJ61QKAuZjACqiDttCj+nBzezdZawp1KZmxMECxE2YgjeJg3tgSlGP1NHK3wV8MijKtWqBTsZp5XaSNDBzAC/fSwM4aqeH6fdIeLq/mOV0KxEASAXmCQIMRhpzr2bpLw7PTpqGpiRldzIF3JL2MeFGmMUCLX+n7YljyY866oOx31Q0xtR5k+b4ym2RixVfQZhl0EW2GGHNGJCPWIdWU9VNmIgMemSSQZ7EHW+EKVVPS7vlmdJv3gkDTfEvxEDIrMqmLTEibegvt/GGeJWmFZGNOHpcPJXpVVQ5GNMuc35bAkZtOprbm9sD8VmdjlDVQouTkQgDfWDE6ADTSIijh+NqUj0sVMaMiEazowI1vMYtq8yZiKpZ/eKZlUpBZEZbxI72jCvG7tfPn4hWQIXkNY01qMhyHS/Vq0ysaiOwFxscEn2UqkCFZra/DHiC33wubn1dmz1KjuVFjKrA3uFmYJEi8HBFL2pJAze8nvmzT5lgD8oxHJDPflqh4zhWzQ80r1BlfhUQe6aSXyg5Ygx7w/CQSJubYz/G80p53B4Wkc7B/wDHVWRIGcBokTBMWu2mA+J5nFNUlpBINyoi2oQAE/8AqBIte+BDxIIBUgDsHHy0Ab5nximLwyhGn/lP9bJTyXv5/A2PEKXpNSovkQAZavFrRFidh1EEESwIzRgXj6HvajMiEVTCilQBYERchjOYmdbab64WDi2737ip/IBHrg/guNQtkqEIG/8A3BXlNY6UcBhMaqSJm+NKj0rRNuwavQqcP8VN6bTBLMGvF1+GARMxr6Y5OT13gikzDcoM5BPcJoddYFtcWcVw9HVOIDj/AM0qIT2gFSIA8j0wtqMBYEGBAIH830wU74/gD0Xc0ppTOUVlqX+ErUUgjch1jxZjgAVI3j7YtSFIIC/NQR8wQQfmMW8RxRqRnay6ZUURpbpAEYcWwUH1x9LGMMDXorSdEolnYqVqu0MgEEqFUZTN7zvpbATLPbHHWWcLxlRPgqOk65HZZ7TlInEaksczNmJ1YmSfUm5xDL/f6cSptl0P6eh1x1A6ixaQ+mGfKkpdRrSRFgrANPiQQfQxodcK1M+nrhvw3OMihRw/DGN3pZmPqWb/AHwslaoZMGRx8vOCeHfuR9MU8Txpc/AiTqKaBRYyNL/8DH2k/e+FaDYz4cxeT52/TBnvfP8AfnOFlCrixa4wjQ1haFhqQe1x/wDUYkW7SvfT564DNT64nRqsIlpjWRf6j+NsAJcKhE3J+g/TEGY/2P8AbF/4umIzUql984y21kBC0T6xgN+LWelRB0uTbzMR8/OO2cV8RTJ0MfLAlTgyfz/YftgmowGob/5H/wC36YgKg2JH3+zThkCgdOXjucRbg1G/9+WCXfW+ITO49CQP1wbZ1IjXallC+7YEfn95mJ3iCuUD0E73wETH/GL8wzZc49Zn59Mn6YnxQVcpDh8uxRhN7m4uNpscFaFYTyrnCUhehTqEHMHlldSI0ZTpbSN8Dcw5xWqOXNRhJkANlAjQCIFvTFHF8SjA5aKUzOqtU09Hcj6AegwGamAsUW+pr9dndbXDDeI55WZSjOWU66H7/wAYBqV52A9Af3viLPipjikYRjwqEcmwg8R/YGCqXNqi5YqOMnwgMwCnxBt2thZnx8NTDdJ3UNk4pWn3jsNTIXOSTqTnqLc9/wCgxFYIXp58uh61TMPKq5aNv3xnhVv/AD/tOGvDJw6oap4pTUUErTFGr1MBYZ2AAvF8JKNDRkdT4ogFQSoNyASAfWNcVM39nAI4gYkaw3OG6Tuob8LzFkfMRTq2gB06R5hYvte2K+I4ou7O2SWMkKigD0Ef747HYXpV2Gz5kaJCtHcIY+1v+cCsxO/r/NtsdjsCErs6SoqVZIBMDcxP6SftiDqAbMDfz9YIx2OxUQ+llG8+gP7jE1W2bKxH/pN4uRa2mOx2Fk+lBiuphA4+2UUqYOs5OoH/ANzGfQyPGKQZifsP4EY7HYNJAssp2MhVY7BhI+xE/PFn4piQqUqUm1qYYk+LfzjsdhX6hTfBHiODqgZ3p1ApPxFGVfEWA+QxSRGtjAP109MdjsJjn1I5qiYOCaTgETJG8RMeJt9cdjsOzkHcUqKR7ti4iTKZSPFiQcUive+Yeik2+WOx2Jjlwa9jPyxItO8emv747HYAThR3BY/+43HoMcEC/DadcdjsccSA84rqORBUA+sx+hx2OxxwVxPHK+Ue6o0u5pqxM+Oof798fa3AcPIjixpvRq69iQDfHY7AUa4ObsUPTUSJB8jQ+kgHA7gbR+n7Y7HYohSpoxUxvGOx2HQrKycfGx2OwwpGRimp4+847HYZCkJ9f4/vpi9uEcIKhACHQllveNJn7Y7HYWcmnGu7GjFNP2HfsfWoU2d6+XMAPdhtL6m9saytwHD1j7w0VcnUgH//ACcdjseR/wAlB439rGTt65PR8G1JODS0f//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6" name="Picture 4" descr="http://www.diabetesfamily.net/images/social_construction_family_health.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599" y="312738"/>
            <a:ext cx="5690059" cy="5872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2642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http://www.planwallpaper.com/static/images/Fall-Nature-Background-Pictures.jp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5291" y="7937"/>
            <a:ext cx="9149291" cy="68500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438400" y="312738"/>
            <a:ext cx="6477000" cy="1143000"/>
          </a:xfrm>
        </p:spPr>
        <p:txBody>
          <a:bodyPr>
            <a:normAutofit fontScale="90000"/>
          </a:bodyPr>
          <a:lstStyle/>
          <a:p>
            <a:r>
              <a:rPr lang="en-US" sz="4800" b="1" dirty="0" smtClean="0"/>
              <a:t>Theories Tested during Interview </a:t>
            </a:r>
            <a:endParaRPr lang="en-US" sz="4800" b="1" dirty="0"/>
          </a:p>
        </p:txBody>
      </p:sp>
      <p:pic>
        <p:nvPicPr>
          <p:cNvPr id="2050" name="Picture 2" descr="http://previews.123rf.com/images/lenm/lenm1411/lenm141100055/33285410-Illustration-Featuring-a-Nurse-Assisting-an-Elderly-Patient-Stock-Vecto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2614" y="228600"/>
            <a:ext cx="1950986" cy="1981470"/>
          </a:xfrm>
          <a:prstGeom prst="rect">
            <a:avLst/>
          </a:prstGeom>
          <a:ln>
            <a:noFill/>
          </a:ln>
          <a:effectLst>
            <a:softEdge rad="127000"/>
          </a:effectLst>
          <a:extLst>
            <a:ext uri="{909E8E84-426E-40DD-AFC4-6F175D3DCCD1}">
              <a14:hiddenFill xmlns:a14="http://schemas.microsoft.com/office/drawing/2010/main">
                <a:solidFill>
                  <a:srgbClr val="FFFFFF"/>
                </a:solidFill>
              </a14:hiddenFill>
            </a:ext>
          </a:extLst>
        </p:spPr>
      </p:pic>
      <p:sp>
        <p:nvSpPr>
          <p:cNvPr id="4" name="AutoShape 4" descr="Image result for nature backgroun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QTEhUUExQWFhUXGSAbGBgYGBscHRscGxsbGxkcHyEYISggHh8lIBseIjEhJikrLi4uHCAzODMsNygtLisBCgoKDg0OGxAQGywkICYxLywsLC80NCwsLC8sLDQsLDQ0LCwsLCwsLDQsLCwsLCw0LCwsLCwsLCwsLCwsLCwsLP/AABEIAKgBLAMBIgACEQEDEQH/xAAbAAACAwEBAQAAAAAAAAAAAAAEBQIDBgAHAf/EAD4QAAIBAgQFAQYGAQMDBAIDAAECEQMhABIxQQQFIlFhcQYTMoGRoRRCscHR8CMz4fEHUmJygpLSJEMVosL/xAAaAQADAQEBAQAAAAAAAAAAAAABAgMEAAUG/8QAMBEAAgICAQIFAQgCAwEAAAAAAAECEQMhMRJBBCJRYfAyEyNxgZGhseHB0QUzQhT/2gAMAwEAAhEDEQA/APIuHEvlYkAj001+l8W+4YqWFNoUXbMIMtG/kxA8YGQ9UgiRcfLa+CSwIKsSGPlt7xAMAYzy0aFspDWMiI1t8v76YraCf5nDLguF96yjM41BkK8EWMAkEwGFrntOyQtM+uGjsEtFhot6g9sTBEX1/s4pDnvg7hKYZG1zzYyI0No1kmL9vXBelsWKt6LeWZSwn9JgwY+8Yt9pSM1M2uD+ojABkeDtG/fT+iMdx3Eu+RXiUEeT5Pf13xPo+8UinXUHE1Ps/wAOavCsIJCggGRAMnKTeYmbxtjOc14pqj5Z6U6VjcAmD5MYd8koNToe/RhORsynQBZDRtOW8H/lBwFKWJIEAE+BAnEcSqc5fPcpkk3GMRj7Pcrz1GLKSFAiI+IiR9BJ+XyxpqPBPJyo5g6GASoA0O8Cbf8AGIez9NKNEZqdmkuWEDMDIKnuMqwfGHfC8UsFwTkdTJp5s3TEiy2YwCRYm4i1sHiM8nN618/s2YcajD3EVE6HIZ1Bg5fhkmTIFwRBN8s9sDc0rZCyAAlmUKSxhXDKWXcAQZkRAPmCPxZq0qSVErMBVZjlACgNY6ISAbzBA8CxxV7Pkfi6T1C9TexhswBCgHYghWzSIjW2Lwx1c+Uv8Ep5W10j3heXmWTKrmC5LlQSGhWAUnpALTE2DpN7YziZmqaAgeJ32PbzpjX+13GZikoFqqCsWcCmVUNosFR0i5YSxjSyr2c4IOt3/wAhIhCJkTufqY0Jy6zGDCbUXKar2Eat0mXLUILUw4ZZswmDfaPIHaPXBvuHsQoKhSLTILyRpBEtt++COZ0qCszUlCK5KKRJ/wBMdbAMQmYsGGukEajAysGDVGgIxEBtDaQANriQQdotAJxyd+ZKka4S1T5ICqVKZQ06zmOmmbWwY21A9YOKuYcz98x92p6lRakdS2KiTqItv3OmuGHC8PQnrDSWs4eRbYwL2K/ICBAjCmpSZKs0nZjmNh8UAypOWwDXtM2PfDQUG77izbIcHwXu3/yrvBuDEHbs1pBsbg4tqqKRVc02JBdbkC+U6xYyBe2IUuZVHkZRMH4VUHSO14m3rbC+twzVagWSzselJPTYkXa0RPynvilNy87pAtRXlQXU5llPTJN9Ldo+Xi2GXsdzLNVyEtnYkhcxg6lvSB8/PYbgvZtjBqOIOuUMTIF4BAkREG+ptbDzlXLvduU4f3Kk/nZizZQd0i2YXMECWixjGbPPD0OK59R4/aNpsb06Y92pZs0Dq6bEX+KTGs948RjqHENSViOnMfhVRBJMgtLagJHVHYbA0iqKAYlWqR8KiwtmaSCY1EWBP1GEA5x+IqKPfkLUGVaSsSwkqpztDBVJa9wYiAN8mLFKdtcFZzUdMMXmb8O1SrUmu+YpQpoHE01I6TAgEq0gkSfd+gw9/F+8LZSRlaIEEwIP5o+GdL62O5yTcsqMazI7ZqbUnUqQzNnyIalyBlAVsp2AnDbh+WVawValdfeqIViSGqUyCU6UMABxEyZvpAm2aGN1bV9/09PT97b/ACnCTXYQf9XMn/4rJcH3lwxYapa5NxcWt9MZrk/MaNGmSFPvSt2m+vwjssRfUmdonS/9UeBalS4cVCc2d/NgANRC7DQCd8edg3x6/gscZ+FjF8b/AJZgzZHDM5L5o2PIOcZ6rFiAqRkXKLzK3G9jPb6DGh4XnlSmhSnq8ksSQROwggRGg9SLsYyfstbNoDIIMXttfYyL+muGvMlptANRiC85hACgWmBqdoAGpxHLFLK1HXY0425Y05b7n1+Jp1KudmzXOZEDEg7RYyT6/PAvFlsxAFQNF1AYkAqQZ9QT/tgk5c000YdUKCdCdPhXU3PcQMWVOIMs5MTMmBIVZgAaBpMfTTCqovQztrZluH5dVYwqGSe2l4k+O+Nly32WoqUYkuVaSxkK0dl8ev10wJyWjB0YZgCBq0k6W07zcm42w4qcQMoUfBeI3JJLE+ZJvrifivEZJPpi6/AbB4eC2yvjuHKAvTCkEmA1omZuZsD4NsKX4KpJNOqqK18rCYsBa2lraHDHia6GmwCyEPTJJEi1yxmfOLGziLA28YhCcor/AGaHFSPNwZMW/wCJFo3wVUZSpmfeGI0AgengR3nzgehGYTa4M6wPnrrg16yEEj3jZYy2DKskSX1JOt4G2PflyeHHgoTMMpGYSxAeWAM2/wBzgBhcgaTbDSjUzdBBgSbECTck6dtv/V3wHxNL3bkQdiJ7f39MGL3QJR7gwF74N4OM0DdSL3vGo82+WBonB3KnFN5LFVIIMbg7HwY0wZ8AhyfCSOkjt+vnbAvGtLk9419AP2xdSrFiBAgm3i+npj5zDh8raW7+b/Px8jhY6expO0aN+ISny1Iem1SqGXJMsozkEwLLaNSSSBFrEP2bow4JBIJgAZTJ1uGIBFtJExGABxuajTpRZGZjFrHS+mrNqLY0vsty1qoXKwUzaQTJIsRsIib2uMZctY8cr7tl4eaS9kHq6MQoQ5SwlRGWNSoBmRImAYv9SOCdQDOZFSSuRB/jIUiSACYEA+JYz2O4H2dlglYKFmwFQZtJ3gD4rESpJg+c6atfhxUUx0sVVlAgnXMDrBBVhH/jbUYwuCmqXyzV19Ig452djWZqcuQWyEambRqN/wCcF8r4lqVRHpyWnKoyhgWaRlykGZ/t8dxlEA9YyqRZoaNp2GL+Xl6dWm0MrFgUkXMiBEwLg/fG1yXQZkvMXrxAqfiGqDNVqK8sY1IspzSQFgkReQvrgrlvGIvB0qQs+c52grkBqHKWb80rIEXFo+EyTzziKbJSygSRlmPzM1MSSfyiTE/vjP8ABV1CVkCqalRsqm0gGx21mDtvrOJR88b9/wCNDvysfct4mkanvK4psqqqIiqIUAyZXRYnICZNrTiNPmtI1Q1NaagtKsyEhdIGUMREzJPiIjCfiJpqt0IK5Sqkmcsk5j5JI6TqcC0Kczf4dT+g73jA+xi/Nft7DKbWjTvxJzALVX3aGzRljpJAAsSl8s6dWxwHzQ+8fNTADMoMKBqdpMSSddfBN4W/i2nNm2+FhptYDsDb52wW/MARamEMQGsJB1AB9d7/AFxP7NxdofqTVM6pwrBrkq30AiB6RobfbFdKoqMGLQQZkXYkH0gTfquRAOKnqgqFjTQg3ubzGto/pwDUXbU+s/K+KxhemCUq4NJy7mb1XK5qVJSyyzkEwbBeoy5iFAgjexvh2af4dxTUEQn57ogVei5NyN4zR2WTjC8vRvfUyMqnPlDPBUEdQJG8RpafrjR8HzFuJrLSq0WcBhvABGWGYo0uIUnKAD063MZs+Cnr6a2vnPz82hlvnk0fNeJhAWkZl68wIGViGY5kGQMJlQYBuJJtjOrWpU6StTqioSy/4CEzQoDGYCkAQZZpBgR2K3mLVKVZuHCPCMAKd3kGJIAgnNIYD8pI3Ehl7PKo4YP7oNlk1W1ZgJAUwCVAJExBhbThVhWLHfNv278fL/Puj19cqNB7LPlpl2ZKrGpmbK8kwD0DNBJVSAB3mB3a0K4nN1BssS+XTVmhdvI6bW3OMNxvCS3vOFysqkFKjOwGckHLLQxJJIltRMaW2VPhKKU7U/iaagYx1GFaQTqcx7ki5mcY/EY4p9V7f6r9y2OTejNf9V67tw9NDJAdXzdMDpZCIGhm87zjzDh6RZoFzj1D275PT/BPXosSoydOeVAZx1ATvnAg6eMeecs4hUJlZJGs6X2Fu2Pa/wCPlXh/Lv8AY8/xMU82zW8Bwp92BDB2UZyIK7hVUC4Im89+2B8r0zAVXXZhcAg+CYi4nf7kunx9NaSN7vNUCwWYlgTluMswwkgX76ExgKm4qN/kn3jXyoAIywBaIiNBOo10xnXU221o1WqSTCKVTKygDNuRPxEi8ADwPPbBPE8NBT3soHOXJTYWBA+IyIW94832M+QN7sVa2QqrdIc7aSLnS1yBe3zX8f7w56qZjFhABm8sRuL+O+J85KWvf3/wU/8ANmj4D3NNQuQEjQCCTcgXMG3++F1Th2UtkJy9mIkGbDqMkCZ+gnHzktZxTOaTFxmVMxnckeg+vri+hUWrEjLuFm5Hf9MZ6cJS7+vcsqlFdhcKdjlEakj/ALpN9L6322wCvFOZPv8ALeMrKCRFtvSfnhrxCCYXLBkxMls0D1xnyi0eh8p3GdHJjTZhGhtjZhqSf+rM+VuNf7FnLUZ6igCZIkFSRlW5kLeIE+k4Z1uDDSvv1Kqmaw6VJF0nuCoGvaw0xL2Z5RUqOGSm7KDkkAmXIJVRCnqZRaYiQScB8TwdSC5Vgt7mFJhihkEyWzAiNbfPHpyVuzzYOlQN+HZSYK2UGxBF9uk7/wB1GKOOql2kgWEW01J11MTFyTEXwQkwQEJBgkkE7kDWw1gfPvgBnMkf3vh48iS4PkRhhQTMJAMg3H8fXAmWRgrgajpJUA2uCJkHX++uBPjQYc7OpcKQ3wsADuCNRbXEudJLIdygkRpFot4gzbX5m5uNZmWYEAC1ukaADQbj54jzqscyQYBSYBO8g698Ti5dSseSjWgfhqMqdtPrI/3xvOS1vcwqhtJzC0EFVI0v+0DvjLcm4aVBIJgki+8TMdgAThrRUM0ZiASYZrQPlvG+Mviqmull8Hl2Mq/PnVjTqo1QCc1SnZiG6hmWzADMTlmBmgW1G9rqSPw1GvReULNTKxcNBN/PS2vcYuGZCcv+QDryGc+v5iNWAmRNpt4HrcZQIJYKSwtILZZN7G5InWRvfEI6knFcenf/AEUltPZnjTJyySVP9MfX74ecfxQq0KbuzF16WDEkjab72k+WPpivl3A5yMtzpHa9o7+uCuWcAk11qK4YBsjBgACAZRrGQSVETv6YvKUW99iaTSAqrM65kkimqsxiPhg5u8dJ07YW8NQJrFQJOYgRa5MA3jSd484dDg//AMV3+IKxQbFZEggwelizAiwJjXTFHKeEzFiTlDOig5ekS19O0gx2nDRkknQGm2rKOL4E5XaMoGu5BFhN51i+0jA9LhAtRkcwVYgkXuLSNj4PnGh5xTRgVUMWA6rQJAloBGh1XQwdAbYUUuFgtck7A76yMJGbpplHG3oqZVFmtmP5iwg5bEBekzp/zgj2d4Q11cFGcLOhWcxAgkn8ogC3zwy4fly1KLgKrFlkZiAQbSRNolltuAO0Y+exVH/GXBgyQbsI0IFh/tp2xOeX7uTXKoZQ869AKry2c0FjB0HSbSGBBk5pB328gCvhOBFQNDXVZGabgEzAW9iD9RjanlZzdSkg7aAmbMouQCI+IYmOSrTLVaLZSFJIqQVI/NmB238QfEZ//sSXJR4tmN5nyar7oSQL5lbN0kzYbyb2tabxIBUcRcKUYywJKiZUyVIPmPse1z6bzqvXrUAvuVzHpZ1YMASwUQoBYD4iT+URqdPO+JdqFZ0qBiy1GKCWX45B7NJtsCfGNPhcsskbdXvS2QypJiwMzMZkzIMkk6QLn5D0x6D7JcZRThlpsYeRKq4kk6mATewMdheMYCgwmRGsjLIEakdV/wB7b640XsxRKVlmmHnqVTAJyyvTmuReTHZdZw/jcanjp9ti+HlUh/xlOnwtZlPDipRqgLTyXYynWSBHZoy6AbTf7T5LWdTlqPRrq0o/vS5a7dLAEgKQNb7g2thv7UufwpNNQHp/5qeqiEEsOkXJBIABEkzoDinhXXjKRZgaZKgkq3UoHUbjqaLWI30EifIjkn0Rlx2be+ONN1tcmulbRl+f80p1eAq02phOJR1ByrtTKAlj2FwBf4bGMefJYzjR875bX4dWWo1GCgaKcHMraGfiiZsYvOM7TaCDAPg6fPH0HhMcYQajxdnnZ5NyVmq4Mqfw7EAoQWKqYgh4XS8AybgCdME8wqnVsgG4BuItBiNRF9d95wt4LiKjjOFIEFZAN/8AuuBbXQXG2LTSTO8qWJX4jMgCw1gkwAP5xmlCpb+bNUZ3HRVx/HowyCbaszHLJ1ufTbW18EqRUNNllAkZmtfMsZY+t4HjAxqU91O2wAFrxET++CafGUlUZA4YtqIMACQx0nUW3vgyVKopnRe7k0M3fOVUHpEWAsdCfJjS+L6tUZTFrQSxAgfmuf2m5HqEvF8wpKykywKmYFwW1INhNza0bYX1Ock0np5AZMqSTAC9huxNyTuTiC8NKVa+dysvERjezUvxiU/zLI6ioa9yAp77j6jCDm+erUzqVAIGpIPe4Ika6fzhZyziaiMXWoc5ESSZvEb62ET2GDaVCqZKsxky2/VvrBxeGBYpXZGWZ5VVD72B46tR4esyOEGeM15DlQoi8GxIAF+r0xb7QcI1astCmzO4AAVqoeZZy8MCTUcMQcozNbKIIy4K/wCmXLq9Sm3ugHmoQKZUBS+WmZNQiBCgkrewECTfWe0vslQ4eg2fhc7tDM6/6sIDdfcp7unlABY5VU5okkCaQi3lnNvSf5cfyRlJKEYpb/c8p4xH4Z2p9QZDDZssHTLAvteCTqO2M8xLOTuSfGuNC1JVZwAi3ZYUltIgAgsCt4Daki5GEIH13840Y6t0SyXqyVUQP73wby/iSoYm4ymJ2Jtb64Dca7f3+/bBFGnohNmi8dxPrgzpqmCDaei4VVbLIv3+Ufxgj2hoELQYxBQi3ggx9GGBvw8CAw76af74N4yoXoomuW+keLd7R9MStJpopTp2H+zL9BQXOVj5FoMfWfOm+HHBcnZoaorIhZVeVymZIMa6C59Zi10Hs1TvtdgJ/wDVrf0n743fHczatwyhqYJpn3aVOq2TLmhSTBKKA0WFtm6s+RW2Vi6SFj8Wqr7oMz0iZVST/jJuINiw1gE3AGhJwt55w9L/ABsgIYqc4Opv0trGlvEDDZOXMCqtALLKlmUSutiTBvaASdexOO5pyjK6oYDmJygkZTMWAxng6kVfBHk1L4MtO2+51Ug31nt2ww9peV1EP4hJXP01FtaRlBtaWAg+vk4v5RyyalPWZC5tAe0zsYxreZ8Gr0alMLBiREQWUzbvcYErUk0deqPMEqkUKqWu6GO4IYzbsVH19MVrwyCkuVzLAtUUjS9iL3t+/fB9fg9fP7Yv4rhwIQad4vEa6fbwcUaoBnGfKZYmGsT2mCrftvi3liklhCloJINhGpNr21xPjqAVoI6CI+vfWNJxZ7O0AgzujOAII7EE3872Eb3wJPy2Fc0W8BTyh1ytBuAGnLBDbgAm5Exp9cF+wvLjCs6gLmIIaReJmBe2nqdMLuM4j3R97SzFA4JlibG2pvpbKRIt64bew3EoEamo6cxOcLfQW9R2B3xDL1fZSa70OmupI1POKtRaeYA9UBX6XnWD8YJt9Re0Yo4Sm7wHXIVAH/iSYBYMwuPvr64pp8zLZKTZw12Jb8w+ERcdXSN46lIkzgCtxHunepT4kAMZFFwdVkOJUggT1Rb4jpM489wf0fH+l+/9Fk9WaUUGP+nknvmMyQTPSSYsZMWkWvjzDnPJSOMRWLVHZDUquCBMVGZ2liYCJa5npGmmNU1Di2ys+pGaYJgXUDQgb2jQnGS9s+Xs/FUaQ/yM6qOgGSWJsAYGYAeBa51bHreFhUqWtbMmaWt7E3A0Q9dlVehWJtJkA23kAgd9ybbaz2k5Sr8P7yioDUSXBpgywvIFswAuZnY2tOEi8B7ni69Ia03gQRoJJkraNNLY0FKiahakylyetm8A5gWsSWUwthAib3w/iJOOSLT4+MGNJwa9Rzy/mLCihcrUzUxnSQBBAEwRdZtJBJtin8aKS1noqhFQ/wCm5IAEGbX6QFbpAEncXOEBApVCU/yjMCpBY3AkA2CiCZi/g3wTR42mG6c3VlLSCTmMkySRbb0B9cYPsUnaWmartGf9peHalwtPrZs9QhizSTAJFzBN5JsIMYyQF8bH2x43PQppqFqE6kxIa1+wgH5bzjIAY9vwjf2e+bf8nm+IXno1nKaZXgvee7Q/5SBUkZh0rYWm0A66k9xgfi5kNUJEnU6zsLDUx9sMuRL7zl1SmVHRVzSSBFhJMxIE99J9QJT4l0zFlDAxMEwSJggj4TrqJ20N87+t/iXX0oBzFCwjMdSeoGJuPHrgOtUIkTffecG1XYgsyrkJgk3M62BMzI+IW/TAFXhwzxmnLNwCCfrp3vi8Eu5KTfYqYAiJBM+bRr64pNMjqbNGg2m8EE7b4kGCyLHb07/XDPh+Q1nGuVWhgPX0v9cUlOMPqdISMXPhWz5yblwzZ2yhLwJBOsCZvFiL64a12MiM4ttv52x95bySlT6jciRmcjUakDt9cMMtIf6lY0ybx0iRsepgfttjz8uZSna38/M34sTjCnoe/wDTaoDwOQ2ZqjsDkDFyEI1MBAFG5IlZvMYM5p7McbXpe9rINsi0yzEaQAlNIJIb4mIM5hABUBB7GcMV4BqqS9dn6KQywy5tSWIysAjj83SywOzXlnty6PxFDI6hs2cFwXNSmQvRBUAsbG5nKPM2ipfaSXKv1X7r5+BmbXRF9/wZned+zvEUS+cKzFCwVVc51CsSbLC2pizZWMg3m2N4Slm6mIRdCxntJ+EST49MezcLzmnxVGpQo5FrAoxJQfFDIxLtKM7GoUgqWMMSSIjxV6BXMGMMpKld5W36/vjVjVJojN27LEWVJKsQF/Kd/M7Y6ixkBdzEmBraT8/0xBakaTpGwsbH69/GGfI+W1q9cUaFItUgnIQDAi582M7nfbDMVEqtIqDMTqQdba+YxbwTwyz8LSptsdY+n1wZz7l3uFpFlVHh1dQY6kjL0N1KGBBzE9RzQBEssHUtheQde98QaosnY99mOFAqVFMkqDYWB6TlPrOg9Mez8t4RaIZ6RXrJHumOVCMkLIRertLEWI1I6vG+UdLBplqg1k2ysCSdzaPNtLY9W4fm5a1lCuVzswXNF7a3GbTtHzw58mSE1OHo9foVUFKNMQ8t9nar1Ka1WdQYYJJ6RmE2N4ltZBkXM4I9ruSvQrUizZgyhQRaAhgfYjGm5hWylUWTU6gjKRAnWRMgWzT4MjCr2n5h7xqKSHKK3Upn4shEnuIN/TTFcfS8fU+RHKXUl2O5Ly/MUXUyfuDjXpykKALkbmP2HnCT2VqnOoIH9B7Y2juMpJiwxpw4YyjbI5ckk6R5VzPlR94ABdmjwJMAYt4jkk8SiNABUiVIOkkk9tN/n41QytxNPwZsOwJx3O+HDcRw4ECc8RaDe9vIwksaqx1kfBgPaXkopB1On5WP5rAiI331Ov1zvBVRTpkH8xsL31O2t7EefXHovNfZOqxY07rlIOVoJsLQxIiw+mMp7O8r9572ArEFVXNoCSTOh7REXzWGMjjSdo0RmnwzIcz4hyjCIW2aBrt+Wx28Ww39h+HyioSBlgOc2mUNlM/l2mZ0Wb40PNfZhwCigEshkKbANMiASBEEwAI/RJ7Ej3dN3Ydso3B1B6TYayNZN9cI5qWJpa2hq8yfIy4zhKa8PSamoVoOQrMn3cjKNYkSIETMXwg4ClTTic1U9JYbsSSZyA6mdJB++7OjxDUqYVCLZwma9g5AUqCDBAMHzjOV60tnXKrZ1MKNCBCsJkfEoN52mcPiTt+n9izeje8SEpIDRNR6bORlqAxpmIClSuaQt4Bv8wi9vFdOI5dxIQ0/8jISgy/C6mDtmhmEwN9Ix6hy32ZRqYD0QhAjNJzGRrotxO831NrZ7/rFyNE5QoGYmg6HNcm492x++b1GNmPC7t8GaeVPXcx7UaR47is9RSffKVNjKFEMjqEgyIN9MOanJKLyQ7VFJ/0w0BAWMAXEi9j2nvIx3FVTXqrxL5ZqpTzDYlaarpcmCsE9wcafiitJZRzOSQwBJJJvAEC5IFjvtjzfFRfXcZf12NeJ+XaE/MeVKhzUAwJ/9+QNrmzDMribSdPMHC4cMFKllZlaQQdRGpiJBB28gYur8bUpIJBOssVF9ozXE63EGwvviulX94JUiQSQC3eA122iL23OxxSKmlt37jOuwu9seEy06TA9LMNyYOSbE6g5ifAIm+MrTF8aL2lpk0UaAFzKBuboxuYvpadjabxnEuYx6fhl93swZ/rPQfZCoEpEExLqTJ02m195+WBQtIMy0uokyCxt4jMYt3P7YhSpBOGeswMUsswQQQzZVMbmWntjuWMFObKSv5YE66G9hvf7iMYckXbka4NUkMKU1DlcDLlMrvls7FTG2W9ibmJOMkeIAYkARceIOpvg3nnEI9VqorHJmy0kcHMqgDsIAGmg1BOpwoNYuYuTr3I/oxow4qRLJlbZTSWaljYmxIEXNiewxtOU0adJFQ1JUg9UGC0kwo7GCZFrTOMkiOAWAJ8x/H764c8tp1TRDuzqEkF6hCiRJ92A3VJFiTYRbS48UuqPNIPhn0y4GVCsEiMpnXWYnbaYEdsVcRSSqcwIgW6he2v3nFVOulT/AE3sQekZc0iw9Ja09iCdsEGooJArU7G/Vvvq3y+WMlOLvubOpS12J8tcjhuHTL/qEwe5FQuBbQWMzJifQqucZlq06tWmeoKTnMrUYKAzECCu35R4Ai/DiAtFUDsSBnE/CgyN02kyZBMDQ/VfzUUwymnUaoCJLFYgn41vtEfa5jGvFFqb92/X+e3YxZJLpXtXz3B61QqxH5bi4BJvP1JGowGVOv8AdsEcRprO38/fEAkKPOo+kY2LRleyOWcav/p41Va4NGt7uoi9L5c1veJmWNywJF9dLYytI30Pn5a4K4DjalF89NijaSProbHTfthcnVXl5GhSezce1vMW4mmgrKn4lHIerkpq9RIhXcKZtA2i+2mMovD3yjdZ+pB+0/Y4+8TzN36mIZp1gA6AaqB2/XviyhULDYzab2i8euuIXKtl0o3o0PJqhyIP+0kZiJEMDK/aPQ7a40NLjghApZbFZORyXJ6umD1AxF9ZiwjCblJYrTlQomJzA3AYCQBv6/XGublY92G0JXveSPGx/fGDMk+TREqqc0UJmVi+dWIIWMhldgLyVgE9QA7RhVS5i7Eg2Maidb2wx92RTyzmaIuADIIjTTSJm+uFP4NiVOU31j9u1v0wMbSVHSRpOV8eyEEEz+nn9sPl54xp5SSZ1M+mMenB1R1ZYJH/AHa20M+Z+uD0R5EEwNd4HiB8r4qsrXDJvGmNeQ80y8Ucx0U2Py0wdzTjA1WlUA+Auf8A5SRv3/bCMcGTePnMCbf3644q1NTmJ03mbabX1wJZ5VSGWFXY44Lnb0w6FHYMCAc2gixBMmbm5OkYyPs/y+vwpY5BUziCJuCJ12a59NsdxnN6kQn1I+n74TcZzGubmow79rjSB6afbC/eyVN6D0wizZ85qmqtVsyo/u8qkgglyDOmjRN/PgHGe9m+VpTU06rhS8NMqRMFQpIJgg3vb74ynENVYmSTvrE212v/AG+BPwz31G2ov/YxzwOUXFy5E6ul2kb/APBqtQmUbISCS4EglWBUT1dTEaW+VshxHLiGORSyrnmFMEgZluoIicBUaNXMFWZnSYtufSNTth3xHB13UJBM9rj+6ajDf9aqzo3PZvec/wDUtOFApBfxLoozVcwVc8dUAAyBMa9+2PO/a3214jjBDNFOD0pYEanN3+Hfv5wBx/Jq6/EhP9ttiz2e5M9SCwIA6WEbGADf1/8A640fbdUbbEWNJ6Qt9nuIZqwRpCpoAY7zHzOuNfxtKKtNUVQKtMj3hkwVI6QACCxFvyz1R2xQ/JPdOHIhigWPUg9tiNfHbDziOEJWlXRuqijBVFiZgXO1xOh7YlllCSb+WNFSi0I+aO1KiclRFqHaCCVlgRlLQIE3MjL3mcIeBVmLIDob2AAg3m9rftOmNrQ5G2bMrk53JVGJMBogHS12uNj6jFPC8MaQZSil3zCFDQWnUMczGTvtlBxlhOotR2W72ef+1NMLAUgrnMQIjUEWtbQRbCOgvWPXGp9uVy+4URpUNh3KwAdwP3+Qz/BLNRZ0MTGPWwP7pP8AExZd5DX8bRb8BWWD1oo0sCtZCJjSQpGmpHfGVp+8ojLcAQ0ZtxBBtvMGe42jGrZqxowitUWSJXQRuSO1j2sJxn+YcMVL0yQXVjnaZLEZpy3IAgLcnXcARiOKbdxfqVnFKpIV8VxVRh1sxEz1EmTpN94tPYRhjyOjmWs7qoVEJBZgASMtiPibUQBqSBInAVZR8IPqZMbGL9v2xwqCG0zGBeTpoJOny7YvNdUaRKOpWMuW8wFVWFZkRVjKsBb30jfc2j9CBxHNGY6CCIhrzexPmAPpgY0j6CYv+/jXFVRDdotb/jHRxQUm/iOllnSRdyk9cG6xBmdJnbSfUa64e8AqFP8AIrE7QCRHgyN5xn+DYq4YRuJaIuCDM2iDgv8AGA/FTpsRaSWFhbQGAN7QL4OWHUzsU+lGj9xHCoZ+JVBEgEErIIkWaDcjuJsMZ73BlhG0jbTwd76dpw4qLAAPUcuoGh8/Yf8AAxA8LFNWzDNpEem+/wCkR6Yz45dN+5eceoXV+DyoZnQGO14P6D5YBSlb7x50I9bj+nD+mhIIe3SSRbtPmLSY8YBfgypNyVIsSbibiexOuLRyepGUPQpNHabQT9Rf+cCNIEECRv8A36YavSutum9h6f36YVEnNETPzv8AvJ2w0XYslR9YWB37YM4evCkdUE6ZraQNQdP73wPR4AEwWjv4jx9sHcIEWCQwmQfB0ws5KvUaCdj3lHEFMsjcw1+3gxf9ceg8l41WUI8dMWI7W7eNfJx53SCQIcz6CNNNJ+vbDBOLykgsCf8Ax1N7HfUeuPLzR6zfFJI9CUpeI/W83wNU5jkGVUA7SbX2v/Z9MZHh+bVDCg5RsZMqbbgeI9LYO4es7QzNPqO1x66nGfoa5G6UzU8JxeaDlHmxvA84ZJxE2gDW37zN+9sY5eKWmCdgDETBa8C9p/Y4q4znZbpWZmwB73WSPrH6YaEJMWUYo3DV13Yd/wCP7/GFnF8XR9T3i/8AOMcectcS31mIHYj17RgY8zIAMg+sbY1wiokXs0yrRJjKI7kf7SPlGLHo0ArCD1a2O0/ycZQ80aYJE9mAEeL4+pzMxaWG8aXIAHSTF/1w4tDc8HT1IfcTrP1GuPh4CgQIZ9Yi0/QXwnPNIMMCD2Ig7dx88XpxqsIm8WmJ2HYT6Y4I34TgUzymukMLiDczIve2t/TDbiRmSReD62ganza1reMZ2rxoULJBEQBIOhuLGN/zSI+32rzOms6G0iDO9haItY2nEMkOspCXTyG8RzqOlhN4a1pE2v64nS5xSEwqi8k6ba+fpvhRX4+lUBViEAuTOptmi8xE+cDV+HoCSKgSbZNCPr1WPcYgsXS+6KdKfBokdTpla43mBEWESInFHMuIvlCkglRaIBkFj2vA++M7VpVBDU3lR+beBeYuLD9cB0+J4hsxCsZGseRvtisY+rFcaNm3EkOrbqjS1xElQLfQnxpqMV1uZA5QIzIrXkTJXpN9LNcfsJGTTnTqwDICTIK6NoNe4PbEafMUdiDFzc/KCNQbxEYZYqXALQP7V8IW9xPUchFvBAB8zlAnz6YS8NwxBBWOkak2M31+uG3MaoZ6dRTBUX89WYekGbYDpDKzZXyASfhzb6X0sJ+ZxuxvyJGWcfPZOrxgULmzZoYoyEgU80AQkCIGabSZHbCfiOJyswBJmIOVbxBvKmRaY73wbxlW4OaWEWiLDxGngzqbRiDuCrHUsNIGs6/8YaOt0c96sXIZ2iO+/wBf2xTXp7i3bzuDg4ZWtBMm/wB+/wDTgh6K5QFg9MXHnW59L/pivXTJ9FoH4ZS9Pq1WbmRIA7nYT2vfFdLhwe5E327b9rnF70uoKScoiSPF9vXzrixBlMyNJCreLT+8fXC9XoHp9RWaUnp+Q/X1/wB8XBdjtb6YMFKCDHkesyfpiVHIB1ZgT2AbfvI/u+Gc7AoUHFJYBSSSx1BUHaQe2LeCV36QJtFzaOnKPSYsMRShKspZiRdAiKSdTciLA9p/kfh6VTKZQlR8R/QfcYzaLWXcO5ClnmCTGxJIIP8AJPpix2DqIaD/ANoBiIkjeTiv8K2bMLzfS2sGYH91wc3I3CoxN2Aa2ipcX0vOw/jCynFd6Gipegt4SqDZh/R/f1xI8OrvOXz58AThz/8AxfSsFSGJALDLfcGLx63uLYM4TkZJJKQC0gXGVdQQWBldrxrvics0VsqsT4M3S4VWm2UCLmeq8GNZjsMGLy4iIUOpAllWNSD8TWEfTXGifhVCsmYOwAWMn5T8QWVk6yHBgXjXH3iDTpgBSQqflZSReADcAiRNtDrOJvNJ8IZYkuRRV5YiqIGY6kgHp0GgO99cQ4ZJGWF7ExBH1sf5wxWuGzBHQpAzAgAyLmAeo9rX0wv47m8SBSBFhBldBBiL9v3nborI1TQW8adjWvCD4GEbmwEi+17b+MCVudR0LBLDYqAfBGgntbU4z9epUqBn0UGB8QmdidDAjXH2nSpEMWkNPSFBK6f+Rzel/Xy8fDpfVsR52+Bi3MmIOa8eJGhBAMf2NcVfjWtKgDteCB4J9Ti7hW4enTIK1WqNBUmmoWNxDMcw8x9MB8NlEvmIIuFyAyfrAExePlh0lukJb9QhmJzZjFpk2naLWPr4xDiCRqQTMEZpJJOKuljJIQHsC0fL+Dgc0CCZ2vcMJ02ibzN4tgqIGyb1rtIEjYn/AHBOBjxBNp9MF8SFYggbXAXLe/lgR9P3MWpohUrNS3WjKVHkAq0keen0xRUTZVUqbAaaxv51In0tj5+LI7iLj1t/GLaVdZP+K26iowB9dWO2+2Bfw7MTlUneACbDU4ZV3AyR4s7WHn/jHDjXvfX+27YrCW0HreT94+2JwYFrDQwPWD3+eDSBslSrNB/ymT+UT97gfSfli3hq9emRTyHqiFywb2FyAd9yRiBqnIF2E2IUxP8A2yJHm+JUEqEQqMw16Vk28gTAnCvjhBWnyHpz0rZlCuCQYW48GI3tAn+TzxSOJzkE6FgVN9T1DSTEnv8APGeNPNN/WSB+uL+JUkBA65JklUyCRAvCgmLXIm+IywxfGi0cslzsdfhPeLnAEGwJiOkEnQiTE2AJsNcLjy//ALAGi8gGVkZhImdjciPXFHEe9Coweo17VMrAQP8AzkkxGhFsFcLxmWHaurEC6mm2ebiASjBhBOrKL4CxyitMZ5Iye0U1uBYMA2Qg3BUmNYMyBcQZtiDUmEwQI0kjuBbvf9sMzx7MQ7sjK3TGYe+IGkgKSCQbGCLayBiHOCzkAKykH/8AYsSu0Gw+w10Fsdc7SYKjVoU1eWOys8EqDBcCYIiBPzH1wvywYv8AIa9/THplGrUKIAadNACMiyZMxEyBMKDJO8Xwhr8D1hFySpgKRnZQxJnoAzAwSAT384XF4pyuLDPBWzKtwrRED0k6Tp2/jB/B8GWUwA2VvsRbx+XDyly1SAWYLJJIZCJF8oAWOonYNF9RYGk11zZWhCR0iIsBqABB1ib6YZ529IVYqYn/AADwSASs5s2Xp7mI9IxGvIK6kgi2hEzbtF/oPXDuiWcTMpoATr4AIg3G1tMBVqFzB376dtP9sFZLeznCloXvTJlhcXIG4Otu0/rFsVVaZMRpG8zqdctpwyFAoJsBcY6pwqOZmBePQknt5xRZEI4jl+C4fMpL+6NjJkg3AYAWiSDe+ttYxoE4BHqCpQrFdFH+MZSBsSCNI+uA6XIYbLUVykEhwA69cAKIkxAOsC/rgrlnEU6AC06qUyZCyZElrEZzGWPuMeXNyf0Nt/qtmtKK3wVU6DZuoAKxgkLBmb2MraBJFsHvwfuXyxUdW6SFOaAwAOUqogWDSQbzbTE6fLPeHKahELamCpHggj8p1jfvbAfF/ieF0FBxmJNRgYUEZWJiCupgBjprjoeaXSuQynSIUKdNc4ap1DQFgrXMAQ0yY3vaNL4I5fzCkys9NVXLOVwVMERrmsReTfSTvhU9GrxFN2UQM5CtLCW/P8TSRbS3zwm4z2ZcIai1abkHqAdVgbGXcX8fc40LFBupPf7EnOVaGfN2Zkj3jQxh6a1KWtzfKHPZotba2EtTj6U/6bltD/nJB8nPOu4I9RhbGW5AaTubyPKmfuR9sWJxbJlZAyXsyFhLAWNjrr9cbI41FfEZ3NtnVSSJkhfFssicoi0GbRHoMdwq3JDqpiILOkjxkifSfkcRHGMGzN1vsWLEi/rf5ziHD1AW6lkdgQn3II+2GpgC+EqFZPvSttuonaIJB/vzxVw5UtLvlm5OWfsMXUeEDucqPl3ObMEnQsyoQBINyNvE4H42iUcrEFGINw1xqJAAOF1dBC+I5iSnu/eF0WQmZFsDrEyyz+wwP+J6QuRbSMwzBmkz1XgxtbA78QzTmP2j9MWUO/2x3SlwdZatLTWd8GfhwRmFNgo+JgCYtrsB3ucUBvGL6BFgRv8AFEx4jtv3wrTCmUMsSAbfSR5F8X0AoB6ZbZs0R4gfv9sG1+EW3u3zncAEAf8AyAP2xU/DksciMFm2ZlJ+ZAF/ljjgbiazORnYsAIGa8DtimpSm/2yqB9hhpV4Z2C2QQPygA/+4gXPm+Bl4N2GwPkn91wUBgBpDHFR2AGm/wAzczO/9jDFeA/8l+V8QPANBM+lvp6YNgFxp4+NSBA1Pe2naP6MFNwzDEHpn+/84ICp2a17DTt6+vnHxCZnMBEkTpfWBEYkWjE6BQ5s7MpAlcqhpPYywgeb+mCdZ1Pi3KlC6qrTmJGtxYlFLH4RHbEXpBVWFJm5YrKntlkBrb3+Qi9eJUiB1AD5hTM+GBB+mBXoG/UpSpluLMNCCRH0v8wRhnTWvXVkpMzJqyF40F/9ViPPxX+WA6dJ61QKAuZjACqiDttCj+nBzezdZawp1KZmxMECxE2YgjeJg3tgSlGP1NHK3wV8MijKtWqBTsZp5XaSNDBzAC/fSwM4aqeH6fdIeLq/mOV0KxEASAXmCQIMRhpzr2bpLw7PTpqGpiRldzIF3JL2MeFGmMUCLX+n7YljyY866oOx31Q0xtR5k+b4ym2RixVfQZhl0EW2GGHNGJCPWIdWU9VNmIgMemSSQZ7EHW+EKVVPS7vlmdJv3gkDTfEvxEDIrMqmLTEibegvt/GGeJWmFZGNOHpcPJXpVVQ5GNMuc35bAkZtOprbm9sD8VmdjlDVQouTkQgDfWDE6ADTSIijh+NqUj0sVMaMiEazowI1vMYtq8yZiKpZ/eKZlUpBZEZbxI72jCvG7tfPn4hWQIXkNY01qMhyHS/Vq0ysaiOwFxscEn2UqkCFZra/DHiC33wubn1dmz1KjuVFjKrA3uFmYJEi8HBFL2pJAze8nvmzT5lgD8oxHJDPflqh4zhWzQ80r1BlfhUQe6aSXyg5Ygx7w/CQSJubYz/G80p53B4Wkc7B/wDHVWRIGcBokTBMWu2mA+J5nFNUlpBINyoi2oQAE/8AqBIte+BDxIIBUgDsHHy0Ab5nximLwyhGn/lP9bJTyXv5/A2PEKXpNSovkQAZavFrRFidh1EEESwIzRgXj6HvajMiEVTCilQBYERchjOYmdbab64WDi2737ip/IBHrg/guNQtkqEIG/8A3BXlNY6UcBhMaqSJm+NKj0rRNuwavQqcP8VN6bTBLMGvF1+GARMxr6Y5OT13gikzDcoM5BPcJoddYFtcWcVw9HVOIDj/AM0qIT2gFSIA8j0wtqMBYEGBAIH830wU74/gD0Xc0ppTOUVlqX+ErUUgjch1jxZjgAVI3j7YtSFIIC/NQR8wQQfmMW8RxRqRnay6ZUURpbpAEYcWwUH1x9LGMMDXorSdEolnYqVqu0MgEEqFUZTN7zvpbATLPbHHWWcLxlRPgqOk65HZZ7TlInEaksczNmJ1YmSfUm5xDL/f6cSptl0P6eh1x1A6ixaQ+mGfKkpdRrSRFgrANPiQQfQxodcK1M+nrhvw3OMihRw/DGN3pZmPqWb/AHwslaoZMGRx8vOCeHfuR9MU8Txpc/AiTqKaBRYyNL/8DH2k/e+FaDYz4cxeT52/TBnvfP8AfnOFlCrixa4wjQ1haFhqQe1x/wDUYkW7SvfT564DNT64nRqsIlpjWRf6j+NsAJcKhE3J+g/TEGY/2P8AbF/4umIzUql984y21kBC0T6xgN+LWelRB0uTbzMR8/OO2cV8RTJ0MfLAlTgyfz/YftgmowGob/5H/wC36YgKg2JH3+zThkCgdOXjucRbg1G/9+WCXfW+ITO49CQP1wbZ1IjXallC+7YEfn95mJ3iCuUD0E73wETH/GL8wzZc49Zn59Mn6YnxQVcpDh8uxRhN7m4uNpscFaFYTyrnCUhehTqEHMHlldSI0ZTpbSN8Dcw5xWqOXNRhJkANlAjQCIFvTFHF8SjA5aKUzOqtU09Hcj6AegwGamAsUW+pr9dndbXDDeI55WZSjOWU66H7/wAYBqV52A9Af3viLPipjikYRjwqEcmwg8R/YGCqXNqi5YqOMnwgMwCnxBt2thZnx8NTDdJ3UNk4pWn3jsNTIXOSTqTnqLc9/wCgxFYIXp58uh61TMPKq5aNv3xnhVv/AD/tOGvDJw6oap4pTUUErTFGr1MBYZ2AAvF8JKNDRkdT4ogFQSoNyASAfWNcVM39nAI4gYkaw3OG6Tuob8LzFkfMRTq2gB06R5hYvte2K+I4ou7O2SWMkKigD0Ef747HYXpV2Gz5kaJCtHcIY+1v+cCsxO/r/NtsdjsCErs6SoqVZIBMDcxP6SftiDqAbMDfz9YIx2OxUQ+llG8+gP7jE1W2bKxH/pN4uRa2mOx2Fk+lBiuphA4+2UUqYOs5OoH/ANzGfQyPGKQZifsP4EY7HYNJAssp2MhVY7BhI+xE/PFn4piQqUqUm1qYYk+LfzjsdhX6hTfBHiODqgZ3p1ApPxFGVfEWA+QxSRGtjAP109MdjsJjn1I5qiYOCaTgETJG8RMeJt9cdjsOzkHcUqKR7ti4iTKZSPFiQcUive+Yeik2+WOx2Jjlwa9jPyxItO8emv747HYAThR3BY/+43HoMcEC/DadcdjsccSA84rqORBUA+sx+hx2OxxwVxPHK+Ue6o0u5pqxM+Oof798fa3AcPIjixpvRq69iQDfHY7AUa4ObsUPTUSJB8jQ+kgHA7gbR+n7Y7HYohSpoxUxvGOx2HQrKycfGx2OwwpGRimp4+847HYZCkJ9f4/vpi9uEcIKhACHQllveNJn7Y7HYWcmnGu7GjFNP2HfsfWoU2d6+XMAPdhtL6m9saytwHD1j7w0VcnUgH//ACcdjseR/wAlB439rGTt65PR8G1JODS0f//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2"/>
          <p:cNvSpPr/>
          <p:nvPr/>
        </p:nvSpPr>
        <p:spPr>
          <a:xfrm>
            <a:off x="761999" y="2079523"/>
            <a:ext cx="8181867" cy="1877437"/>
          </a:xfrm>
          <a:prstGeom prst="rect">
            <a:avLst/>
          </a:prstGeom>
          <a:noFill/>
        </p:spPr>
        <p:txBody>
          <a:bodyPr wrap="square" lIns="91440" tIns="45720" rIns="91440" bIns="45720">
            <a:spAutoFit/>
          </a:bodyPr>
          <a:lstStyle/>
          <a:p>
            <a:pPr algn="ctr"/>
            <a:r>
              <a:rPr lang="en-US"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Personal assessment of the case of patients </a:t>
            </a:r>
          </a:p>
          <a:p>
            <a:r>
              <a:rPr lang="en-US" sz="2800" b="1" i="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r>
              <a:rPr lang="en-US" sz="2800" i="1" dirty="0" smtClean="0"/>
              <a:t>this defines how a patient understands </a:t>
            </a:r>
          </a:p>
          <a:p>
            <a:r>
              <a:rPr lang="en-US" sz="2800" i="1" dirty="0" smtClean="0"/>
              <a:t>his situation improving the way he manages his condition accordingly</a:t>
            </a:r>
            <a:endParaRPr lang="en-US" sz="2800" b="1" i="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9" name="Rectangle 8"/>
          <p:cNvSpPr/>
          <p:nvPr/>
        </p:nvSpPr>
        <p:spPr>
          <a:xfrm>
            <a:off x="887359" y="3811250"/>
            <a:ext cx="8181867" cy="1446550"/>
          </a:xfrm>
          <a:prstGeom prst="rect">
            <a:avLst/>
          </a:prstGeom>
          <a:noFill/>
        </p:spPr>
        <p:txBody>
          <a:bodyPr wrap="square" lIns="91440" tIns="45720" rIns="91440" bIns="45720">
            <a:spAutoFit/>
          </a:bodyPr>
          <a:lstStyle/>
          <a:p>
            <a:r>
              <a:rPr lang="en-US"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Increasing Social Knowledge </a:t>
            </a:r>
          </a:p>
          <a:p>
            <a:r>
              <a:rPr lang="en-US" sz="2800" b="1" i="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r>
              <a:rPr lang="en-US" sz="2800" i="1" dirty="0" smtClean="0"/>
              <a:t>improving how the society understands the issue improves the involvement they have on the solution </a:t>
            </a:r>
            <a:endParaRPr lang="en-US" sz="2800" b="1" i="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0" name="Rectangle 9"/>
          <p:cNvSpPr/>
          <p:nvPr/>
        </p:nvSpPr>
        <p:spPr>
          <a:xfrm>
            <a:off x="749709" y="5257800"/>
            <a:ext cx="8181867" cy="1446550"/>
          </a:xfrm>
          <a:prstGeom prst="rect">
            <a:avLst/>
          </a:prstGeom>
          <a:noFill/>
        </p:spPr>
        <p:txBody>
          <a:bodyPr wrap="square" lIns="91440" tIns="45720" rIns="91440" bIns="45720">
            <a:spAutoFit/>
          </a:bodyPr>
          <a:lstStyle/>
          <a:p>
            <a:r>
              <a:rPr lang="en-US"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Developing Specific Policies for Better Function </a:t>
            </a:r>
          </a:p>
          <a:p>
            <a:r>
              <a:rPr lang="en-US" sz="2800" b="1" i="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r>
              <a:rPr lang="en-US" sz="2800" i="1" dirty="0" smtClean="0"/>
              <a:t>established policies expected to improve the way elderly patients are dealt with</a:t>
            </a:r>
            <a:endParaRPr lang="en-US" sz="2800" b="1" i="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4123824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http://www.planwallpaper.com/static/images/Fall-Nature-Background-Pictures.jp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5291" y="7937"/>
            <a:ext cx="9149291" cy="68500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295525" y="108854"/>
            <a:ext cx="6477000" cy="1143000"/>
          </a:xfrm>
        </p:spPr>
        <p:txBody>
          <a:bodyPr>
            <a:normAutofit/>
          </a:bodyPr>
          <a:lstStyle/>
          <a:p>
            <a:r>
              <a:rPr lang="en-US" sz="4800" b="1" dirty="0" smtClean="0"/>
              <a:t>Hand Out Received </a:t>
            </a:r>
            <a:endParaRPr lang="en-US" sz="4800" b="1" dirty="0"/>
          </a:p>
        </p:txBody>
      </p:sp>
      <p:pic>
        <p:nvPicPr>
          <p:cNvPr id="2050" name="Picture 2" descr="http://previews.123rf.com/images/lenm/lenm1411/lenm141100055/33285410-Illustration-Featuring-a-Nurse-Assisting-an-Elderly-Patient-Stock-Vecto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2614" y="228600"/>
            <a:ext cx="1950986" cy="1981470"/>
          </a:xfrm>
          <a:prstGeom prst="rect">
            <a:avLst/>
          </a:prstGeom>
          <a:ln>
            <a:noFill/>
          </a:ln>
          <a:effectLst>
            <a:softEdge rad="127000"/>
          </a:effectLst>
          <a:extLst>
            <a:ext uri="{909E8E84-426E-40DD-AFC4-6F175D3DCCD1}">
              <a14:hiddenFill xmlns:a14="http://schemas.microsoft.com/office/drawing/2010/main">
                <a:solidFill>
                  <a:srgbClr val="FFFFFF"/>
                </a:solidFill>
              </a14:hiddenFill>
            </a:ext>
          </a:extLst>
        </p:spPr>
      </p:pic>
      <p:sp>
        <p:nvSpPr>
          <p:cNvPr id="4" name="AutoShape 4" descr="Image result for nature backgroun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QTEhUUExQWFhUXGSAbGBgYGBscHRscGxsbGxkcHyEYISggHh8lIBseIjEhJikrLi4uHCAzODMsNygtLisBCgoKDg0OGxAQGywkICYxLywsLC80NCwsLC8sLDQsLDQ0LCwsLCwsLDQsLCwsLCw0LCwsLCwsLCwsLCwsLCwsLP/AABEIAKgBLAMBIgACEQEDEQH/xAAbAAACAwEBAQAAAAAAAAAAAAAEBQIDBgAHAf/EAD4QAAIBAgQFAQYGAQMDBAIDAAECEQMhABIxQQQFIlFhcQYTMoGRoRRCscHR8CMz4fEHUmJygpLSJEMVosL/xAAaAQADAQEBAQAAAAAAAAAAAAABAgMEAAUG/8QAMBEAAgICAQIFAQgCAwEAAAAAAAECEQMhMRJBBCJRYfAyEyNxgZGhseHB0QUzQhT/2gAMAwEAAhEDEQA/APIuHEvlYkAj001+l8W+4YqWFNoUXbMIMtG/kxA8YGQ9UgiRcfLa+CSwIKsSGPlt7xAMAYzy0aFspDWMiI1t8v76YraCf5nDLguF96yjM41BkK8EWMAkEwGFrntOyQtM+uGjsEtFhot6g9sTBEX1/s4pDnvg7hKYZG1zzYyI0No1kmL9vXBelsWKt6LeWZSwn9JgwY+8Yt9pSM1M2uD+ojABkeDtG/fT+iMdx3Eu+RXiUEeT5Pf13xPo+8UinXUHE1Ps/wAOavCsIJCggGRAMnKTeYmbxtjOc14pqj5Z6U6VjcAmD5MYd8koNToe/RhORsynQBZDRtOW8H/lBwFKWJIEAE+BAnEcSqc5fPcpkk3GMRj7Pcrz1GLKSFAiI+IiR9BJ+XyxpqPBPJyo5g6GASoA0O8Cbf8AGIez9NKNEZqdmkuWEDMDIKnuMqwfGHfC8UsFwTkdTJp5s3TEiy2YwCRYm4i1sHiM8nN618/s2YcajD3EVE6HIZ1Bg5fhkmTIFwRBN8s9sDc0rZCyAAlmUKSxhXDKWXcAQZkRAPmCPxZq0qSVErMBVZjlACgNY6ISAbzBA8CxxV7Pkfi6T1C9TexhswBCgHYghWzSIjW2Lwx1c+Uv8Ep5W10j3heXmWTKrmC5LlQSGhWAUnpALTE2DpN7YziZmqaAgeJ32PbzpjX+13GZikoFqqCsWcCmVUNosFR0i5YSxjSyr2c4IOt3/wAhIhCJkTufqY0Jy6zGDCbUXKar2Eat0mXLUILUw4ZZswmDfaPIHaPXBvuHsQoKhSLTILyRpBEtt++COZ0qCszUlCK5KKRJ/wBMdbAMQmYsGGukEajAysGDVGgIxEBtDaQANriQQdotAJxyd+ZKka4S1T5ICqVKZQ06zmOmmbWwY21A9YOKuYcz98x92p6lRakdS2KiTqItv3OmuGHC8PQnrDSWs4eRbYwL2K/ICBAjCmpSZKs0nZjmNh8UAypOWwDXtM2PfDQUG77izbIcHwXu3/yrvBuDEHbs1pBsbg4tqqKRVc02JBdbkC+U6xYyBe2IUuZVHkZRMH4VUHSO14m3rbC+twzVagWSzselJPTYkXa0RPynvilNy87pAtRXlQXU5llPTJN9Ldo+Xi2GXsdzLNVyEtnYkhcxg6lvSB8/PYbgvZtjBqOIOuUMTIF4BAkREG+ptbDzlXLvduU4f3Kk/nZizZQd0i2YXMECWixjGbPPD0OK59R4/aNpsb06Y92pZs0Dq6bEX+KTGs948RjqHENSViOnMfhVRBJMgtLagJHVHYbA0iqKAYlWqR8KiwtmaSCY1EWBP1GEA5x+IqKPfkLUGVaSsSwkqpztDBVJa9wYiAN8mLFKdtcFZzUdMMXmb8O1SrUmu+YpQpoHE01I6TAgEq0gkSfd+gw9/F+8LZSRlaIEEwIP5o+GdL62O5yTcsqMazI7ZqbUnUqQzNnyIalyBlAVsp2AnDbh+WVawValdfeqIViSGqUyCU6UMABxEyZvpAm2aGN1bV9/09PT97b/ACnCTXYQf9XMn/4rJcH3lwxYapa5NxcWt9MZrk/MaNGmSFPvSt2m+vwjssRfUmdonS/9UeBalS4cVCc2d/NgANRC7DQCd8edg3x6/gscZ+FjF8b/AJZgzZHDM5L5o2PIOcZ6rFiAqRkXKLzK3G9jPb6DGh4XnlSmhSnq8ksSQROwggRGg9SLsYyfstbNoDIIMXttfYyL+muGvMlptANRiC85hACgWmBqdoAGpxHLFLK1HXY0425Y05b7n1+Jp1KudmzXOZEDEg7RYyT6/PAvFlsxAFQNF1AYkAqQZ9QT/tgk5c000YdUKCdCdPhXU3PcQMWVOIMs5MTMmBIVZgAaBpMfTTCqovQztrZluH5dVYwqGSe2l4k+O+Nly32WoqUYkuVaSxkK0dl8ev10wJyWjB0YZgCBq0k6W07zcm42w4qcQMoUfBeI3JJLE+ZJvrifivEZJPpi6/AbB4eC2yvjuHKAvTCkEmA1omZuZsD4NsKX4KpJNOqqK18rCYsBa2lraHDHia6GmwCyEPTJJEi1yxmfOLGziLA28YhCcor/AGaHFSPNwZMW/wCJFo3wVUZSpmfeGI0AgengR3nzgehGYTa4M6wPnrrg16yEEj3jZYy2DKskSX1JOt4G2PflyeHHgoTMMpGYSxAeWAM2/wBzgBhcgaTbDSjUzdBBgSbECTck6dtv/V3wHxNL3bkQdiJ7f39MGL3QJR7gwF74N4OM0DdSL3vGo82+WBonB3KnFN5LFVIIMbg7HwY0wZ8AhyfCSOkjt+vnbAvGtLk9419AP2xdSrFiBAgm3i+npj5zDh8raW7+b/Px8jhY6expO0aN+ISny1Iem1SqGXJMsozkEwLLaNSSSBFrEP2bow4JBIJgAZTJ1uGIBFtJExGABxuajTpRZGZjFrHS+mrNqLY0vsty1qoXKwUzaQTJIsRsIib2uMZctY8cr7tl4eaS9kHq6MQoQ5SwlRGWNSoBmRImAYv9SOCdQDOZFSSuRB/jIUiSACYEA+JYz2O4H2dlglYKFmwFQZtJ3gD4rESpJg+c6atfhxUUx0sVVlAgnXMDrBBVhH/jbUYwuCmqXyzV19Ig452djWZqcuQWyEambRqN/wCcF8r4lqVRHpyWnKoyhgWaRlykGZ/t8dxlEA9YyqRZoaNp2GL+Xl6dWm0MrFgUkXMiBEwLg/fG1yXQZkvMXrxAqfiGqDNVqK8sY1IspzSQFgkReQvrgrlvGIvB0qQs+c52grkBqHKWb80rIEXFo+EyTzziKbJSygSRlmPzM1MSSfyiTE/vjP8ABV1CVkCqalRsqm0gGx21mDtvrOJR88b9/wCNDvysfct4mkanvK4psqqqIiqIUAyZXRYnICZNrTiNPmtI1Q1NaagtKsyEhdIGUMREzJPiIjCfiJpqt0IK5Sqkmcsk5j5JI6TqcC0Kczf4dT+g73jA+xi/Nft7DKbWjTvxJzALVX3aGzRljpJAAsSl8s6dWxwHzQ+8fNTADMoMKBqdpMSSddfBN4W/i2nNm2+FhptYDsDb52wW/MARamEMQGsJB1AB9d7/AFxP7NxdofqTVM6pwrBrkq30AiB6RobfbFdKoqMGLQQZkXYkH0gTfquRAOKnqgqFjTQg3ubzGto/pwDUXbU+s/K+KxhemCUq4NJy7mb1XK5qVJSyyzkEwbBeoy5iFAgjexvh2af4dxTUEQn57ogVei5NyN4zR2WTjC8vRvfUyMqnPlDPBUEdQJG8RpafrjR8HzFuJrLSq0WcBhvABGWGYo0uIUnKAD063MZs+Cnr6a2vnPz82hlvnk0fNeJhAWkZl68wIGViGY5kGQMJlQYBuJJtjOrWpU6StTqioSy/4CEzQoDGYCkAQZZpBgR2K3mLVKVZuHCPCMAKd3kGJIAgnNIYD8pI3Ehl7PKo4YP7oNlk1W1ZgJAUwCVAJExBhbThVhWLHfNv278fL/Puj19cqNB7LPlpl2ZKrGpmbK8kwD0DNBJVSAB3mB3a0K4nN1BssS+XTVmhdvI6bW3OMNxvCS3vOFysqkFKjOwGckHLLQxJJIltRMaW2VPhKKU7U/iaagYx1GFaQTqcx7ki5mcY/EY4p9V7f6r9y2OTejNf9V67tw9NDJAdXzdMDpZCIGhm87zjzDh6RZoFzj1D275PT/BPXosSoydOeVAZx1ATvnAg6eMeecs4hUJlZJGs6X2Fu2Pa/wCPlXh/Lv8AY8/xMU82zW8Bwp92BDB2UZyIK7hVUC4Im89+2B8r0zAVXXZhcAg+CYi4nf7kunx9NaSN7vNUCwWYlgTluMswwkgX76ExgKm4qN/kn3jXyoAIywBaIiNBOo10xnXU221o1WqSTCKVTKygDNuRPxEi8ADwPPbBPE8NBT3soHOXJTYWBA+IyIW94832M+QN7sVa2QqrdIc7aSLnS1yBe3zX8f7w56qZjFhABm8sRuL+O+J85KWvf3/wU/8ANmj4D3NNQuQEjQCCTcgXMG3++F1Th2UtkJy9mIkGbDqMkCZ+gnHzktZxTOaTFxmVMxnckeg+vri+hUWrEjLuFm5Hf9MZ6cJS7+vcsqlFdhcKdjlEakj/ALpN9L6322wCvFOZPv8ALeMrKCRFtvSfnhrxCCYXLBkxMls0D1xnyi0eh8p3GdHJjTZhGhtjZhqSf+rM+VuNf7FnLUZ6igCZIkFSRlW5kLeIE+k4Z1uDDSvv1Kqmaw6VJF0nuCoGvaw0xL2Z5RUqOGSm7KDkkAmXIJVRCnqZRaYiQScB8TwdSC5Vgt7mFJhihkEyWzAiNbfPHpyVuzzYOlQN+HZSYK2UGxBF9uk7/wB1GKOOql2kgWEW01J11MTFyTEXwQkwQEJBgkkE7kDWw1gfPvgBnMkf3vh48iS4PkRhhQTMJAMg3H8fXAmWRgrgajpJUA2uCJkHX++uBPjQYc7OpcKQ3wsADuCNRbXEudJLIdygkRpFot4gzbX5m5uNZmWYEAC1ukaADQbj54jzqscyQYBSYBO8g698Ti5dSseSjWgfhqMqdtPrI/3xvOS1vcwqhtJzC0EFVI0v+0DvjLcm4aVBIJgki+8TMdgAThrRUM0ZiASYZrQPlvG+Mviqmull8Hl2Mq/PnVjTqo1QCc1SnZiG6hmWzADMTlmBmgW1G9rqSPw1GvReULNTKxcNBN/PS2vcYuGZCcv+QDryGc+v5iNWAmRNpt4HrcZQIJYKSwtILZZN7G5InWRvfEI6knFcenf/AEUltPZnjTJyySVP9MfX74ecfxQq0KbuzF16WDEkjab72k+WPpivl3A5yMtzpHa9o7+uCuWcAk11qK4YBsjBgACAZRrGQSVETv6YvKUW99iaTSAqrM65kkimqsxiPhg5u8dJ07YW8NQJrFQJOYgRa5MA3jSd484dDg//AMV3+IKxQbFZEggwelizAiwJjXTFHKeEzFiTlDOig5ekS19O0gx2nDRkknQGm2rKOL4E5XaMoGu5BFhN51i+0jA9LhAtRkcwVYgkXuLSNj4PnGh5xTRgVUMWA6rQJAloBGh1XQwdAbYUUuFgtck7A76yMJGbpplHG3oqZVFmtmP5iwg5bEBekzp/zgj2d4Q11cFGcLOhWcxAgkn8ogC3zwy4fly1KLgKrFlkZiAQbSRNolltuAO0Y+exVH/GXBgyQbsI0IFh/tp2xOeX7uTXKoZQ869AKry2c0FjB0HSbSGBBk5pB328gCvhOBFQNDXVZGabgEzAW9iD9RjanlZzdSkg7aAmbMouQCI+IYmOSrTLVaLZSFJIqQVI/NmB238QfEZ//sSXJR4tmN5nyar7oSQL5lbN0kzYbyb2tabxIBUcRcKUYywJKiZUyVIPmPse1z6bzqvXrUAvuVzHpZ1YMASwUQoBYD4iT+URqdPO+JdqFZ0qBiy1GKCWX45B7NJtsCfGNPhcsskbdXvS2QypJiwMzMZkzIMkk6QLn5D0x6D7JcZRThlpsYeRKq4kk6mATewMdheMYCgwmRGsjLIEakdV/wB7b640XsxRKVlmmHnqVTAJyyvTmuReTHZdZw/jcanjp9ti+HlUh/xlOnwtZlPDipRqgLTyXYynWSBHZoy6AbTf7T5LWdTlqPRrq0o/vS5a7dLAEgKQNb7g2thv7UufwpNNQHp/5qeqiEEsOkXJBIABEkzoDinhXXjKRZgaZKgkq3UoHUbjqaLWI30EifIjkn0Rlx2be+ONN1tcmulbRl+f80p1eAq02phOJR1ByrtTKAlj2FwBf4bGMefJYzjR875bX4dWWo1GCgaKcHMraGfiiZsYvOM7TaCDAPg6fPH0HhMcYQajxdnnZ5NyVmq4Mqfw7EAoQWKqYgh4XS8AybgCdME8wqnVsgG4BuItBiNRF9d95wt4LiKjjOFIEFZAN/8AuuBbXQXG2LTSTO8qWJX4jMgCw1gkwAP5xmlCpb+bNUZ3HRVx/HowyCbaszHLJ1ufTbW18EqRUNNllAkZmtfMsZY+t4HjAxqU91O2wAFrxET++CafGUlUZA4YtqIMACQx0nUW3vgyVKopnRe7k0M3fOVUHpEWAsdCfJjS+L6tUZTFrQSxAgfmuf2m5HqEvF8wpKykywKmYFwW1INhNza0bYX1Ock0np5AZMqSTAC9huxNyTuTiC8NKVa+dysvERjezUvxiU/zLI6ioa9yAp77j6jCDm+erUzqVAIGpIPe4Ika6fzhZyziaiMXWoc5ESSZvEb62ET2GDaVCqZKsxky2/VvrBxeGBYpXZGWZ5VVD72B46tR4esyOEGeM15DlQoi8GxIAF+r0xb7QcI1astCmzO4AAVqoeZZy8MCTUcMQcozNbKIIy4K/wCmXLq9Sm3ugHmoQKZUBS+WmZNQiBCgkrewECTfWe0vslQ4eg2fhc7tDM6/6sIDdfcp7unlABY5VU5okkCaQi3lnNvSf5cfyRlJKEYpb/c8p4xH4Z2p9QZDDZssHTLAvteCTqO2M8xLOTuSfGuNC1JVZwAi3ZYUltIgAgsCt4Daki5GEIH13840Y6t0SyXqyVUQP73wby/iSoYm4ymJ2Jtb64Dca7f3+/bBFGnohNmi8dxPrgzpqmCDaei4VVbLIv3+Ufxgj2hoELQYxBQi3ggx9GGBvw8CAw76af74N4yoXoomuW+keLd7R9MStJpopTp2H+zL9BQXOVj5FoMfWfOm+HHBcnZoaorIhZVeVymZIMa6C59Zi10Hs1TvtdgJ/wDVrf0n743fHczatwyhqYJpn3aVOq2TLmhSTBKKA0WFtm6s+RW2Vi6SFj8Wqr7oMz0iZVST/jJuINiw1gE3AGhJwt55w9L/ABsgIYqc4Opv0trGlvEDDZOXMCqtALLKlmUSutiTBvaASdexOO5pyjK6oYDmJygkZTMWAxng6kVfBHk1L4MtO2+51Ug31nt2ww9peV1EP4hJXP01FtaRlBtaWAg+vk4v5RyyalPWZC5tAe0zsYxreZ8Gr0alMLBiREQWUzbvcYErUk0deqPMEqkUKqWu6GO4IYzbsVH19MVrwyCkuVzLAtUUjS9iL3t+/fB9fg9fP7Yv4rhwIQad4vEa6fbwcUaoBnGfKZYmGsT2mCrftvi3liklhCloJINhGpNr21xPjqAVoI6CI+vfWNJxZ7O0AgzujOAII7EE3872Eb3wJPy2Fc0W8BTyh1ytBuAGnLBDbgAm5Exp9cF+wvLjCs6gLmIIaReJmBe2nqdMLuM4j3R97SzFA4JlibG2pvpbKRIt64bew3EoEamo6cxOcLfQW9R2B3xDL1fZSa70OmupI1POKtRaeYA9UBX6XnWD8YJt9Re0Yo4Sm7wHXIVAH/iSYBYMwuPvr64pp8zLZKTZw12Jb8w+ERcdXSN46lIkzgCtxHunepT4kAMZFFwdVkOJUggT1Rb4jpM489wf0fH+l+/9Fk9WaUUGP+nknvmMyQTPSSYsZMWkWvjzDnPJSOMRWLVHZDUquCBMVGZ2liYCJa5npGmmNU1Di2ys+pGaYJgXUDQgb2jQnGS9s+Xs/FUaQ/yM6qOgGSWJsAYGYAeBa51bHreFhUqWtbMmaWt7E3A0Q9dlVehWJtJkA23kAgd9ybbaz2k5Sr8P7yioDUSXBpgywvIFswAuZnY2tOEi8B7ni69Ia03gQRoJJkraNNLY0FKiahakylyetm8A5gWsSWUwthAib3w/iJOOSLT4+MGNJwa9Rzy/mLCihcrUzUxnSQBBAEwRdZtJBJtin8aKS1noqhFQ/wCm5IAEGbX6QFbpAEncXOEBApVCU/yjMCpBY3AkA2CiCZi/g3wTR42mG6c3VlLSCTmMkySRbb0B9cYPsUnaWmartGf9peHalwtPrZs9QhizSTAJFzBN5JsIMYyQF8bH2x43PQppqFqE6kxIa1+wgH5bzjIAY9vwjf2e+bf8nm+IXno1nKaZXgvee7Q/5SBUkZh0rYWm0A66k9xgfi5kNUJEnU6zsLDUx9sMuRL7zl1SmVHRVzSSBFhJMxIE99J9QJT4l0zFlDAxMEwSJggj4TrqJ20N87+t/iXX0oBzFCwjMdSeoGJuPHrgOtUIkTffecG1XYgsyrkJgk3M62BMzI+IW/TAFXhwzxmnLNwCCfrp3vi8Eu5KTfYqYAiJBM+bRr64pNMjqbNGg2m8EE7b4kGCyLHb07/XDPh+Q1nGuVWhgPX0v9cUlOMPqdISMXPhWz5yblwzZ2yhLwJBOsCZvFiL64a12MiM4ttv52x95bySlT6jciRmcjUakDt9cMMtIf6lY0ybx0iRsepgfttjz8uZSna38/M34sTjCnoe/wDTaoDwOQ2ZqjsDkDFyEI1MBAFG5IlZvMYM5p7McbXpe9rINsi0yzEaQAlNIJIb4mIM5hABUBB7GcMV4BqqS9dn6KQywy5tSWIysAjj83SywOzXlnty6PxFDI6hs2cFwXNSmQvRBUAsbG5nKPM2ipfaSXKv1X7r5+BmbXRF9/wZned+zvEUS+cKzFCwVVc51CsSbLC2pizZWMg3m2N4Slm6mIRdCxntJ+EST49MezcLzmnxVGpQo5FrAoxJQfFDIxLtKM7GoUgqWMMSSIjxV6BXMGMMpKld5W36/vjVjVJojN27LEWVJKsQF/Kd/M7Y6ixkBdzEmBraT8/0xBakaTpGwsbH69/GGfI+W1q9cUaFItUgnIQDAi582M7nfbDMVEqtIqDMTqQdba+YxbwTwyz8LSptsdY+n1wZz7l3uFpFlVHh1dQY6kjL0N1KGBBzE9RzQBEssHUtheQde98QaosnY99mOFAqVFMkqDYWB6TlPrOg9Mez8t4RaIZ6RXrJHumOVCMkLIRertLEWI1I6vG+UdLBplqg1k2ysCSdzaPNtLY9W4fm5a1lCuVzswXNF7a3GbTtHzw58mSE1OHo9foVUFKNMQ8t9nar1Ka1WdQYYJJ6RmE2N4ltZBkXM4I9ruSvQrUizZgyhQRaAhgfYjGm5hWylUWTU6gjKRAnWRMgWzT4MjCr2n5h7xqKSHKK3Upn4shEnuIN/TTFcfS8fU+RHKXUl2O5Ly/MUXUyfuDjXpykKALkbmP2HnCT2VqnOoIH9B7Y2juMpJiwxpw4YyjbI5ckk6R5VzPlR94ABdmjwJMAYt4jkk8SiNABUiVIOkkk9tN/n41QytxNPwZsOwJx3O+HDcRw4ECc8RaDe9vIwksaqx1kfBgPaXkopB1On5WP5rAiI331Ov1zvBVRTpkH8xsL31O2t7EefXHovNfZOqxY07rlIOVoJsLQxIiw+mMp7O8r9572ArEFVXNoCSTOh7REXzWGMjjSdo0RmnwzIcz4hyjCIW2aBrt+Wx28Ww39h+HyioSBlgOc2mUNlM/l2mZ0Wb40PNfZhwCigEshkKbANMiASBEEwAI/RJ7Ej3dN3Ydso3B1B6TYayNZN9cI5qWJpa2hq8yfIy4zhKa8PSamoVoOQrMn3cjKNYkSIETMXwg4ClTTic1U9JYbsSSZyA6mdJB++7OjxDUqYVCLZwma9g5AUqCDBAMHzjOV60tnXKrZ1MKNCBCsJkfEoN52mcPiTt+n9izeje8SEpIDRNR6bORlqAxpmIClSuaQt4Bv8wi9vFdOI5dxIQ0/8jISgy/C6mDtmhmEwN9Ix6hy32ZRqYD0QhAjNJzGRrotxO831NrZ7/rFyNE5QoGYmg6HNcm492x++b1GNmPC7t8GaeVPXcx7UaR47is9RSffKVNjKFEMjqEgyIN9MOanJKLyQ7VFJ/0w0BAWMAXEi9j2nvIx3FVTXqrxL5ZqpTzDYlaarpcmCsE9wcafiitJZRzOSQwBJJJvAEC5IFjvtjzfFRfXcZf12NeJ+XaE/MeVKhzUAwJ/9+QNrmzDMribSdPMHC4cMFKllZlaQQdRGpiJBB28gYur8bUpIJBOssVF9ozXE63EGwvviulX94JUiQSQC3eA122iL23OxxSKmlt37jOuwu9seEy06TA9LMNyYOSbE6g5ifAIm+MrTF8aL2lpk0UaAFzKBuboxuYvpadjabxnEuYx6fhl93swZ/rPQfZCoEpEExLqTJ02m195+WBQtIMy0uokyCxt4jMYt3P7YhSpBOGeswMUsswQQQzZVMbmWntjuWMFObKSv5YE66G9hvf7iMYckXbka4NUkMKU1DlcDLlMrvls7FTG2W9ibmJOMkeIAYkARceIOpvg3nnEI9VqorHJmy0kcHMqgDsIAGmg1BOpwoNYuYuTr3I/oxow4qRLJlbZTSWaljYmxIEXNiewxtOU0adJFQ1JUg9UGC0kwo7GCZFrTOMkiOAWAJ8x/H764c8tp1TRDuzqEkF6hCiRJ92A3VJFiTYRbS48UuqPNIPhn0y4GVCsEiMpnXWYnbaYEdsVcRSSqcwIgW6he2v3nFVOulT/AE3sQekZc0iw9Ja09iCdsEGooJArU7G/Vvvq3y+WMlOLvubOpS12J8tcjhuHTL/qEwe5FQuBbQWMzJifQqucZlq06tWmeoKTnMrUYKAzECCu35R4Ai/DiAtFUDsSBnE/CgyN02kyZBMDQ/VfzUUwymnUaoCJLFYgn41vtEfa5jGvFFqb92/X+e3YxZJLpXtXz3B61QqxH5bi4BJvP1JGowGVOv8AdsEcRprO38/fEAkKPOo+kY2LRleyOWcav/p41Va4NGt7uoi9L5c1veJmWNywJF9dLYytI30Pn5a4K4DjalF89NijaSProbHTfthcnVXl5GhSezce1vMW4mmgrKn4lHIerkpq9RIhXcKZtA2i+2mMovD3yjdZ+pB+0/Y4+8TzN36mIZp1gA6AaqB2/XviyhULDYzab2i8euuIXKtl0o3o0PJqhyIP+0kZiJEMDK/aPQ7a40NLjghApZbFZORyXJ6umD1AxF9ZiwjCblJYrTlQomJzA3AYCQBv6/XGublY92G0JXveSPGx/fGDMk+TREqqc0UJmVi+dWIIWMhldgLyVgE9QA7RhVS5i7Eg2Maidb2wx92RTyzmaIuADIIjTTSJm+uFP4NiVOU31j9u1v0wMbSVHSRpOV8eyEEEz+nn9sPl54xp5SSZ1M+mMenB1R1ZYJH/AHa20M+Z+uD0R5EEwNd4HiB8r4qsrXDJvGmNeQ80y8Ucx0U2Py0wdzTjA1WlUA+Auf8A5SRv3/bCMcGTePnMCbf3644q1NTmJ03mbabX1wJZ5VSGWFXY44Lnb0w6FHYMCAc2gixBMmbm5OkYyPs/y+vwpY5BUziCJuCJ12a59NsdxnN6kQn1I+n74TcZzGubmow79rjSB6afbC/eyVN6D0wizZ85qmqtVsyo/u8qkgglyDOmjRN/PgHGe9m+VpTU06rhS8NMqRMFQpIJgg3vb74ynENVYmSTvrE212v/AG+BPwz31G2ov/YxzwOUXFy5E6ul2kb/APBqtQmUbISCS4EglWBUT1dTEaW+VshxHLiGORSyrnmFMEgZluoIicBUaNXMFWZnSYtufSNTth3xHB13UJBM9rj+6ajDf9aqzo3PZvec/wDUtOFApBfxLoozVcwVc8dUAAyBMa9+2PO/a3214jjBDNFOD0pYEanN3+Hfv5wBx/Jq6/EhP9ttiz2e5M9SCwIA6WEbGADf1/8A640fbdUbbEWNJ6Qt9nuIZqwRpCpoAY7zHzOuNfxtKKtNUVQKtMj3hkwVI6QACCxFvyz1R2xQ/JPdOHIhigWPUg9tiNfHbDziOEJWlXRuqijBVFiZgXO1xOh7YlllCSb+WNFSi0I+aO1KiclRFqHaCCVlgRlLQIE3MjL3mcIeBVmLIDob2AAg3m9rftOmNrQ5G2bMrk53JVGJMBogHS12uNj6jFPC8MaQZSil3zCFDQWnUMczGTvtlBxlhOotR2W72ef+1NMLAUgrnMQIjUEWtbQRbCOgvWPXGp9uVy+4URpUNh3KwAdwP3+Qz/BLNRZ0MTGPWwP7pP8AExZd5DX8bRb8BWWD1oo0sCtZCJjSQpGmpHfGVp+8ojLcAQ0ZtxBBtvMGe42jGrZqxowitUWSJXQRuSO1j2sJxn+YcMVL0yQXVjnaZLEZpy3IAgLcnXcARiOKbdxfqVnFKpIV8VxVRh1sxEz1EmTpN94tPYRhjyOjmWs7qoVEJBZgASMtiPibUQBqSBInAVZR8IPqZMbGL9v2xwqCG0zGBeTpoJOny7YvNdUaRKOpWMuW8wFVWFZkRVjKsBb30jfc2j9CBxHNGY6CCIhrzexPmAPpgY0j6CYv+/jXFVRDdotb/jHRxQUm/iOllnSRdyk9cG6xBmdJnbSfUa64e8AqFP8AIrE7QCRHgyN5xn+DYq4YRuJaIuCDM2iDgv8AGA/FTpsRaSWFhbQGAN7QL4OWHUzsU+lGj9xHCoZ+JVBEgEErIIkWaDcjuJsMZ73BlhG0jbTwd76dpw4qLAAPUcuoGh8/Yf8AAxA8LFNWzDNpEem+/wCkR6Yz45dN+5eceoXV+DyoZnQGO14P6D5YBSlb7x50I9bj+nD+mhIIe3SSRbtPmLSY8YBfgypNyVIsSbibiexOuLRyepGUPQpNHabQT9Rf+cCNIEECRv8A36YavSutum9h6f36YVEnNETPzv8AvJ2w0XYslR9YWB37YM4evCkdUE6ZraQNQdP73wPR4AEwWjv4jx9sHcIEWCQwmQfB0ws5KvUaCdj3lHEFMsjcw1+3gxf9ceg8l41WUI8dMWI7W7eNfJx53SCQIcz6CNNNJ+vbDBOLykgsCf8Ax1N7HfUeuPLzR6zfFJI9CUpeI/W83wNU5jkGVUA7SbX2v/Z9MZHh+bVDCg5RsZMqbbgeI9LYO4es7QzNPqO1x66nGfoa5G6UzU8JxeaDlHmxvA84ZJxE2gDW37zN+9sY5eKWmCdgDETBa8C9p/Y4q4znZbpWZmwB73WSPrH6YaEJMWUYo3DV13Yd/wCP7/GFnF8XR9T3i/8AOMcectcS31mIHYj17RgY8zIAMg+sbY1wiokXs0yrRJjKI7kf7SPlGLHo0ArCD1a2O0/ycZQ80aYJE9mAEeL4+pzMxaWG8aXIAHSTF/1w4tDc8HT1IfcTrP1GuPh4CgQIZ9Yi0/QXwnPNIMMCD2Ig7dx88XpxqsIm8WmJ2HYT6Y4I34TgUzymukMLiDczIve2t/TDbiRmSReD62ganza1reMZ2rxoULJBEQBIOhuLGN/zSI+32rzOms6G0iDO9haItY2nEMkOspCXTyG8RzqOlhN4a1pE2v64nS5xSEwqi8k6ba+fpvhRX4+lUBViEAuTOptmi8xE+cDV+HoCSKgSbZNCPr1WPcYgsXS+6KdKfBokdTpla43mBEWESInFHMuIvlCkglRaIBkFj2vA++M7VpVBDU3lR+beBeYuLD9cB0+J4hsxCsZGseRvtisY+rFcaNm3EkOrbqjS1xElQLfQnxpqMV1uZA5QIzIrXkTJXpN9LNcfsJGTTnTqwDICTIK6NoNe4PbEafMUdiDFzc/KCNQbxEYZYqXALQP7V8IW9xPUchFvBAB8zlAnz6YS8NwxBBWOkak2M31+uG3MaoZ6dRTBUX89WYekGbYDpDKzZXyASfhzb6X0sJ+ZxuxvyJGWcfPZOrxgULmzZoYoyEgU80AQkCIGabSZHbCfiOJyswBJmIOVbxBvKmRaY73wbxlW4OaWEWiLDxGngzqbRiDuCrHUsNIGs6/8YaOt0c96sXIZ2iO+/wBf2xTXp7i3bzuDg4ZWtBMm/wB+/wDTgh6K5QFg9MXHnW59L/pivXTJ9FoH4ZS9Pq1WbmRIA7nYT2vfFdLhwe5E327b9rnF70uoKScoiSPF9vXzrixBlMyNJCreLT+8fXC9XoHp9RWaUnp+Q/X1/wB8XBdjtb6YMFKCDHkesyfpiVHIB1ZgT2AbfvI/u+Gc7AoUHFJYBSSSx1BUHaQe2LeCV36QJtFzaOnKPSYsMRShKspZiRdAiKSdTciLA9p/kfh6VTKZQlR8R/QfcYzaLWXcO5ClnmCTGxJIIP8AJPpix2DqIaD/ANoBiIkjeTiv8K2bMLzfS2sGYH91wc3I3CoxN2Aa2ipcX0vOw/jCynFd6Gipegt4SqDZh/R/f1xI8OrvOXz58AThz/8AxfSsFSGJALDLfcGLx63uLYM4TkZJJKQC0gXGVdQQWBldrxrvics0VsqsT4M3S4VWm2UCLmeq8GNZjsMGLy4iIUOpAllWNSD8TWEfTXGifhVCsmYOwAWMn5T8QWVk6yHBgXjXH3iDTpgBSQqflZSReADcAiRNtDrOJvNJ8IZYkuRRV5YiqIGY6kgHp0GgO99cQ4ZJGWF7ExBH1sf5wxWuGzBHQpAzAgAyLmAeo9rX0wv47m8SBSBFhBldBBiL9v3nborI1TQW8adjWvCD4GEbmwEi+17b+MCVudR0LBLDYqAfBGgntbU4z9epUqBn0UGB8QmdidDAjXH2nSpEMWkNPSFBK6f+Rzel/Xy8fDpfVsR52+Bi3MmIOa8eJGhBAMf2NcVfjWtKgDteCB4J9Ti7hW4enTIK1WqNBUmmoWNxDMcw8x9MB8NlEvmIIuFyAyfrAExePlh0lukJb9QhmJzZjFpk2naLWPr4xDiCRqQTMEZpJJOKuljJIQHsC0fL+Dgc0CCZ2vcMJ02ibzN4tgqIGyb1rtIEjYn/AHBOBjxBNp9MF8SFYggbXAXLe/lgR9P3MWpohUrNS3WjKVHkAq0keen0xRUTZVUqbAaaxv51In0tj5+LI7iLj1t/GLaVdZP+K26iowB9dWO2+2Bfw7MTlUneACbDU4ZV3AyR4s7WHn/jHDjXvfX+27YrCW0HreT94+2JwYFrDQwPWD3+eDSBslSrNB/ymT+UT97gfSfli3hq9emRTyHqiFywb2FyAd9yRiBqnIF2E2IUxP8A2yJHm+JUEqEQqMw16Vk28gTAnCvjhBWnyHpz0rZlCuCQYW48GI3tAn+TzxSOJzkE6FgVN9T1DSTEnv8APGeNPNN/WSB+uL+JUkBA65JklUyCRAvCgmLXIm+IywxfGi0cslzsdfhPeLnAEGwJiOkEnQiTE2AJsNcLjy//ALAGi8gGVkZhImdjciPXFHEe9Coweo17VMrAQP8AzkkxGhFsFcLxmWHaurEC6mm2ebiASjBhBOrKL4CxyitMZ5Iye0U1uBYMA2Qg3BUmNYMyBcQZtiDUmEwQI0kjuBbvf9sMzx7MQ7sjK3TGYe+IGkgKSCQbGCLayBiHOCzkAKykH/8AYsSu0Gw+w10Fsdc7SYKjVoU1eWOys8EqDBcCYIiBPzH1wvywYv8AIa9/THplGrUKIAadNACMiyZMxEyBMKDJO8Xwhr8D1hFySpgKRnZQxJnoAzAwSAT384XF4pyuLDPBWzKtwrRED0k6Tp2/jB/B8GWUwA2VvsRbx+XDyly1SAWYLJJIZCJF8oAWOonYNF9RYGk11zZWhCR0iIsBqABB1ib6YZ529IVYqYn/AADwSASs5s2Xp7mI9IxGvIK6kgi2hEzbtF/oPXDuiWcTMpoATr4AIg3G1tMBVqFzB376dtP9sFZLeznCloXvTJlhcXIG4Otu0/rFsVVaZMRpG8zqdctpwyFAoJsBcY6pwqOZmBePQknt5xRZEI4jl+C4fMpL+6NjJkg3AYAWiSDe+ttYxoE4BHqCpQrFdFH+MZSBsSCNI+uA6XIYbLUVykEhwA69cAKIkxAOsC/rgrlnEU6AC06qUyZCyZElrEZzGWPuMeXNyf0Nt/qtmtKK3wVU6DZuoAKxgkLBmb2MraBJFsHvwfuXyxUdW6SFOaAwAOUqogWDSQbzbTE6fLPeHKahELamCpHggj8p1jfvbAfF/ieF0FBxmJNRgYUEZWJiCupgBjprjoeaXSuQynSIUKdNc4ap1DQFgrXMAQ0yY3vaNL4I5fzCkys9NVXLOVwVMERrmsReTfSTvhU9GrxFN2UQM5CtLCW/P8TSRbS3zwm4z2ZcIai1abkHqAdVgbGXcX8fc40LFBupPf7EnOVaGfN2Zkj3jQxh6a1KWtzfKHPZotba2EtTj6U/6bltD/nJB8nPOu4I9RhbGW5AaTubyPKmfuR9sWJxbJlZAyXsyFhLAWNjrr9cbI41FfEZ3NtnVSSJkhfFssicoi0GbRHoMdwq3JDqpiILOkjxkifSfkcRHGMGzN1vsWLEi/rf5ziHD1AW6lkdgQn3II+2GpgC+EqFZPvSttuonaIJB/vzxVw5UtLvlm5OWfsMXUeEDucqPl3ObMEnQsyoQBINyNvE4H42iUcrEFGINw1xqJAAOF1dBC+I5iSnu/eF0WQmZFsDrEyyz+wwP+J6QuRbSMwzBmkz1XgxtbA78QzTmP2j9MWUO/2x3SlwdZatLTWd8GfhwRmFNgo+JgCYtrsB3ucUBvGL6BFgRv8AFEx4jtv3wrTCmUMsSAbfSR5F8X0AoB6ZbZs0R4gfv9sG1+EW3u3zncAEAf8AyAP2xU/DksciMFm2ZlJ+ZAF/ljjgbiazORnYsAIGa8DtimpSm/2yqB9hhpV4Z2C2QQPygA/+4gXPm+Bl4N2GwPkn91wUBgBpDHFR2AGm/wAzczO/9jDFeA/8l+V8QPANBM+lvp6YNgFxp4+NSBA1Pe2naP6MFNwzDEHpn+/84ICp2a17DTt6+vnHxCZnMBEkTpfWBEYkWjE6BQ5s7MpAlcqhpPYywgeb+mCdZ1Pi3KlC6qrTmJGtxYlFLH4RHbEXpBVWFJm5YrKntlkBrb3+Qi9eJUiB1AD5hTM+GBB+mBXoG/UpSpluLMNCCRH0v8wRhnTWvXVkpMzJqyF40F/9ViPPxX+WA6dJ61QKAuZjACqiDttCj+nBzezdZawp1KZmxMECxE2YgjeJg3tgSlGP1NHK3wV8MijKtWqBTsZp5XaSNDBzAC/fSwM4aqeH6fdIeLq/mOV0KxEASAXmCQIMRhpzr2bpLw7PTpqGpiRldzIF3JL2MeFGmMUCLX+n7YljyY866oOx31Q0xtR5k+b4ym2RixVfQZhl0EW2GGHNGJCPWIdWU9VNmIgMemSSQZ7EHW+EKVVPS7vlmdJv3gkDTfEvxEDIrMqmLTEibegvt/GGeJWmFZGNOHpcPJXpVVQ5GNMuc35bAkZtOprbm9sD8VmdjlDVQouTkQgDfWDE6ADTSIijh+NqUj0sVMaMiEazowI1vMYtq8yZiKpZ/eKZlUpBZEZbxI72jCvG7tfPn4hWQIXkNY01qMhyHS/Vq0ysaiOwFxscEn2UqkCFZra/DHiC33wubn1dmz1KjuVFjKrA3uFmYJEi8HBFL2pJAze8nvmzT5lgD8oxHJDPflqh4zhWzQ80r1BlfhUQe6aSXyg5Ygx7w/CQSJubYz/G80p53B4Wkc7B/wDHVWRIGcBokTBMWu2mA+J5nFNUlpBINyoi2oQAE/8AqBIte+BDxIIBUgDsHHy0Ab5nximLwyhGn/lP9bJTyXv5/A2PEKXpNSovkQAZavFrRFidh1EEESwIzRgXj6HvajMiEVTCilQBYERchjOYmdbab64WDi2737ip/IBHrg/guNQtkqEIG/8A3BXlNY6UcBhMaqSJm+NKj0rRNuwavQqcP8VN6bTBLMGvF1+GARMxr6Y5OT13gikzDcoM5BPcJoddYFtcWcVw9HVOIDj/AM0qIT2gFSIA8j0wtqMBYEGBAIH830wU74/gD0Xc0ppTOUVlqX+ErUUgjch1jxZjgAVI3j7YtSFIIC/NQR8wQQfmMW8RxRqRnay6ZUURpbpAEYcWwUH1x9LGMMDXorSdEolnYqVqu0MgEEqFUZTN7zvpbATLPbHHWWcLxlRPgqOk65HZZ7TlInEaksczNmJ1YmSfUm5xDL/f6cSptl0P6eh1x1A6ixaQ+mGfKkpdRrSRFgrANPiQQfQxodcK1M+nrhvw3OMihRw/DGN3pZmPqWb/AHwslaoZMGRx8vOCeHfuR9MU8Txpc/AiTqKaBRYyNL/8DH2k/e+FaDYz4cxeT52/TBnvfP8AfnOFlCrixa4wjQ1haFhqQe1x/wDUYkW7SvfT564DNT64nRqsIlpjWRf6j+NsAJcKhE3J+g/TEGY/2P8AbF/4umIzUql984y21kBC0T6xgN+LWelRB0uTbzMR8/OO2cV8RTJ0MfLAlTgyfz/YftgmowGob/5H/wC36YgKg2JH3+zThkCgdOXjucRbg1G/9+WCXfW+ITO49CQP1wbZ1IjXallC+7YEfn95mJ3iCuUD0E73wETH/GL8wzZc49Zn59Mn6YnxQVcpDh8uxRhN7m4uNpscFaFYTyrnCUhehTqEHMHlldSI0ZTpbSN8Dcw5xWqOXNRhJkANlAjQCIFvTFHF8SjA5aKUzOqtU09Hcj6AegwGamAsUW+pr9dndbXDDeI55WZSjOWU66H7/wAYBqV52A9Af3viLPipjikYRjwqEcmwg8R/YGCqXNqi5YqOMnwgMwCnxBt2thZnx8NTDdJ3UNk4pWn3jsNTIXOSTqTnqLc9/wCgxFYIXp58uh61TMPKq5aNv3xnhVv/AD/tOGvDJw6oap4pTUUErTFGr1MBYZ2AAvF8JKNDRkdT4ogFQSoNyASAfWNcVM39nAI4gYkaw3OG6Tuob8LzFkfMRTq2gB06R5hYvte2K+I4ou7O2SWMkKigD0Ef747HYXpV2Gz5kaJCtHcIY+1v+cCsxO/r/NtsdjsCErs6SoqVZIBMDcxP6SftiDqAbMDfz9YIx2OxUQ+llG8+gP7jE1W2bKxH/pN4uRa2mOx2Fk+lBiuphA4+2UUqYOs5OoH/ANzGfQyPGKQZifsP4EY7HYNJAssp2MhVY7BhI+xE/PFn4piQqUqUm1qYYk+LfzjsdhX6hTfBHiODqgZ3p1ApPxFGVfEWA+QxSRGtjAP109MdjsJjn1I5qiYOCaTgETJG8RMeJt9cdjsOzkHcUqKR7ti4iTKZSPFiQcUive+Yeik2+WOx2Jjlwa9jPyxItO8emv747HYAThR3BY/+43HoMcEC/DadcdjsccSA84rqORBUA+sx+hx2OxxwVxPHK+Ue6o0u5pqxM+Oof798fa3AcPIjixpvRq69iQDfHY7AUa4ObsUPTUSJB8jQ+kgHA7gbR+n7Y7HYohSpoxUxvGOx2HQrKycfGx2OwwpGRimp4+847HYZCkJ9f4/vpi9uEcIKhACHQllveNJn7Y7HYWcmnGu7GjFNP2HfsfWoU2d6+XMAPdhtL6m9saytwHD1j7w0VcnUgH//ACcdjseR/wAlB439rGTt65PR8G1JODS0f//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2" name="Picture 2" descr="http://www.parentgiving.com/images/site/articles/2414-fall-prevention.png"/>
          <p:cNvPicPr>
            <a:picLocks noChangeAspect="1" noChangeArrowheads="1"/>
          </p:cNvPicPr>
          <p:nvPr/>
        </p:nvPicPr>
        <p:blipFill rotWithShape="1">
          <a:blip r:embed="rId5">
            <a:extLst>
              <a:ext uri="{28A0092B-C50C-407E-A947-70E740481C1C}">
                <a14:useLocalDpi xmlns:a14="http://schemas.microsoft.com/office/drawing/2010/main" val="0"/>
              </a:ext>
            </a:extLst>
          </a:blip>
          <a:srcRect t="6711" b="19290"/>
          <a:stretch/>
        </p:blipFill>
        <p:spPr bwMode="auto">
          <a:xfrm>
            <a:off x="2590800" y="838200"/>
            <a:ext cx="5886450" cy="5638665"/>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60375" y="2743200"/>
            <a:ext cx="1978025" cy="3170099"/>
          </a:xfrm>
          <a:prstGeom prst="rect">
            <a:avLst/>
          </a:prstGeom>
          <a:noFill/>
        </p:spPr>
        <p:txBody>
          <a:bodyPr wrap="square" rtlCol="0">
            <a:spAutoFit/>
          </a:bodyPr>
          <a:lstStyle/>
          <a:p>
            <a:r>
              <a:rPr lang="en-US" sz="2000" b="1" i="1" dirty="0" smtClean="0"/>
              <a:t>This handout was provided as basis of the development that the organization depends upon as falling incidents are analyzed by the organization </a:t>
            </a:r>
            <a:endParaRPr lang="en-US" sz="2000" b="1" i="1" dirty="0"/>
          </a:p>
        </p:txBody>
      </p:sp>
    </p:spTree>
    <p:extLst>
      <p:ext uri="{BB962C8B-B14F-4D97-AF65-F5344CB8AC3E}">
        <p14:creationId xmlns:p14="http://schemas.microsoft.com/office/powerpoint/2010/main" val="10620862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http://www.vectorbg.net/wp-content/uploads/2012/03/blue-wave-background.jp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15240" y="50482"/>
            <a:ext cx="9171122" cy="6807518"/>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Image result for nature backgroun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QTEhUUExQWFhUXGSAbGBgYGBscHRscGxsbGxkcHyEYISggHh8lIBseIjEhJikrLi4uHCAzODMsNygtLisBCgoKDg0OGxAQGywkICYxLywsLC80NCwsLC8sLDQsLDQ0LCwsLCwsLDQsLCwsLCw0LCwsLCwsLCwsLCwsLCwsLP/AABEIAKgBLAMBIgACEQEDEQH/xAAbAAACAwEBAQAAAAAAAAAAAAAEBQIDBgAHAf/EAD4QAAIBAgQFAQYGAQMDBAIDAAECEQMhABIxQQQFIlFhcQYTMoGRoRRCscHR8CMz4fEHUmJygpLSJEMVosL/xAAaAQADAQEBAQAAAAAAAAAAAAABAgMEAAUG/8QAMBEAAgICAQIFAQgCAwEAAAAAAAECEQMhMRJBBCJRYfAyEyNxgZGhseHB0QUzQhT/2gAMAwEAAhEDEQA/APIuHEvlYkAj001+l8W+4YqWFNoUXbMIMtG/kxA8YGQ9UgiRcfLa+CSwIKsSGPlt7xAMAYzy0aFspDWMiI1t8v76YraCf5nDLguF96yjM41BkK8EWMAkEwGFrntOyQtM+uGjsEtFhot6g9sTBEX1/s4pDnvg7hKYZG1zzYyI0No1kmL9vXBelsWKt6LeWZSwn9JgwY+8Yt9pSM1M2uD+ojABkeDtG/fT+iMdx3Eu+RXiUEeT5Pf13xPo+8UinXUHE1Ps/wAOavCsIJCggGRAMnKTeYmbxtjOc14pqj5Z6U6VjcAmD5MYd8koNToe/RhORsynQBZDRtOW8H/lBwFKWJIEAE+BAnEcSqc5fPcpkk3GMRj7Pcrz1GLKSFAiI+IiR9BJ+XyxpqPBPJyo5g6GASoA0O8Cbf8AGIez9NKNEZqdmkuWEDMDIKnuMqwfGHfC8UsFwTkdTJp5s3TEiy2YwCRYm4i1sHiM8nN618/s2YcajD3EVE6HIZ1Bg5fhkmTIFwRBN8s9sDc0rZCyAAlmUKSxhXDKWXcAQZkRAPmCPxZq0qSVErMBVZjlACgNY6ISAbzBA8CxxV7Pkfi6T1C9TexhswBCgHYghWzSIjW2Lwx1c+Uv8Ep5W10j3heXmWTKrmC5LlQSGhWAUnpALTE2DpN7YziZmqaAgeJ32PbzpjX+13GZikoFqqCsWcCmVUNosFR0i5YSxjSyr2c4IOt3/wAhIhCJkTufqY0Jy6zGDCbUXKar2Eat0mXLUILUw4ZZswmDfaPIHaPXBvuHsQoKhSLTILyRpBEtt++COZ0qCszUlCK5KKRJ/wBMdbAMQmYsGGukEajAysGDVGgIxEBtDaQANriQQdotAJxyd+ZKka4S1T5ICqVKZQ06zmOmmbWwY21A9YOKuYcz98x92p6lRakdS2KiTqItv3OmuGHC8PQnrDSWs4eRbYwL2K/ICBAjCmpSZKs0nZjmNh8UAypOWwDXtM2PfDQUG77izbIcHwXu3/yrvBuDEHbs1pBsbg4tqqKRVc02JBdbkC+U6xYyBe2IUuZVHkZRMH4VUHSO14m3rbC+twzVagWSzselJPTYkXa0RPynvilNy87pAtRXlQXU5llPTJN9Ldo+Xi2GXsdzLNVyEtnYkhcxg6lvSB8/PYbgvZtjBqOIOuUMTIF4BAkREG+ptbDzlXLvduU4f3Kk/nZizZQd0i2YXMECWixjGbPPD0OK59R4/aNpsb06Y92pZs0Dq6bEX+KTGs948RjqHENSViOnMfhVRBJMgtLagJHVHYbA0iqKAYlWqR8KiwtmaSCY1EWBP1GEA5x+IqKPfkLUGVaSsSwkqpztDBVJa9wYiAN8mLFKdtcFZzUdMMXmb8O1SrUmu+YpQpoHE01I6TAgEq0gkSfd+gw9/F+8LZSRlaIEEwIP5o+GdL62O5yTcsqMazI7ZqbUnUqQzNnyIalyBlAVsp2AnDbh+WVawValdfeqIViSGqUyCU6UMABxEyZvpAm2aGN1bV9/09PT97b/ACnCTXYQf9XMn/4rJcH3lwxYapa5NxcWt9MZrk/MaNGmSFPvSt2m+vwjssRfUmdonS/9UeBalS4cVCc2d/NgANRC7DQCd8edg3x6/gscZ+FjF8b/AJZgzZHDM5L5o2PIOcZ6rFiAqRkXKLzK3G9jPb6DGh4XnlSmhSnq8ksSQROwggRGg9SLsYyfstbNoDIIMXttfYyL+muGvMlptANRiC85hACgWmBqdoAGpxHLFLK1HXY0425Y05b7n1+Jp1KudmzXOZEDEg7RYyT6/PAvFlsxAFQNF1AYkAqQZ9QT/tgk5c000YdUKCdCdPhXU3PcQMWVOIMs5MTMmBIVZgAaBpMfTTCqovQztrZluH5dVYwqGSe2l4k+O+Nly32WoqUYkuVaSxkK0dl8ev10wJyWjB0YZgCBq0k6W07zcm42w4qcQMoUfBeI3JJLE+ZJvrifivEZJPpi6/AbB4eC2yvjuHKAvTCkEmA1omZuZsD4NsKX4KpJNOqqK18rCYsBa2lraHDHia6GmwCyEPTJJEi1yxmfOLGziLA28YhCcor/AGaHFSPNwZMW/wCJFo3wVUZSpmfeGI0AgengR3nzgehGYTa4M6wPnrrg16yEEj3jZYy2DKskSX1JOt4G2PflyeHHgoTMMpGYSxAeWAM2/wBzgBhcgaTbDSjUzdBBgSbECTck6dtv/V3wHxNL3bkQdiJ7f39MGL3QJR7gwF74N4OM0DdSL3vGo82+WBonB3KnFN5LFVIIMbg7HwY0wZ8AhyfCSOkjt+vnbAvGtLk9419AP2xdSrFiBAgm3i+npj5zDh8raW7+b/Px8jhY6expO0aN+ISny1Iem1SqGXJMsozkEwLLaNSSSBFrEP2bow4JBIJgAZTJ1uGIBFtJExGABxuajTpRZGZjFrHS+mrNqLY0vsty1qoXKwUzaQTJIsRsIib2uMZctY8cr7tl4eaS9kHq6MQoQ5SwlRGWNSoBmRImAYv9SOCdQDOZFSSuRB/jIUiSACYEA+JYz2O4H2dlglYKFmwFQZtJ3gD4rESpJg+c6atfhxUUx0sVVlAgnXMDrBBVhH/jbUYwuCmqXyzV19Ig452djWZqcuQWyEambRqN/wCcF8r4lqVRHpyWnKoyhgWaRlykGZ/t8dxlEA9YyqRZoaNp2GL+Xl6dWm0MrFgUkXMiBEwLg/fG1yXQZkvMXrxAqfiGqDNVqK8sY1IspzSQFgkReQvrgrlvGIvB0qQs+c52grkBqHKWb80rIEXFo+EyTzziKbJSygSRlmPzM1MSSfyiTE/vjP8ABV1CVkCqalRsqm0gGx21mDtvrOJR88b9/wCNDvysfct4mkanvK4psqqqIiqIUAyZXRYnICZNrTiNPmtI1Q1NaagtKsyEhdIGUMREzJPiIjCfiJpqt0IK5Sqkmcsk5j5JI6TqcC0Kczf4dT+g73jA+xi/Nft7DKbWjTvxJzALVX3aGzRljpJAAsSl8s6dWxwHzQ+8fNTADMoMKBqdpMSSddfBN4W/i2nNm2+FhptYDsDb52wW/MARamEMQGsJB1AB9d7/AFxP7NxdofqTVM6pwrBrkq30AiB6RobfbFdKoqMGLQQZkXYkH0gTfquRAOKnqgqFjTQg3ubzGto/pwDUXbU+s/K+KxhemCUq4NJy7mb1XK5qVJSyyzkEwbBeoy5iFAgjexvh2af4dxTUEQn57ogVei5NyN4zR2WTjC8vRvfUyMqnPlDPBUEdQJG8RpafrjR8HzFuJrLSq0WcBhvABGWGYo0uIUnKAD063MZs+Cnr6a2vnPz82hlvnk0fNeJhAWkZl68wIGViGY5kGQMJlQYBuJJtjOrWpU6StTqioSy/4CEzQoDGYCkAQZZpBgR2K3mLVKVZuHCPCMAKd3kGJIAgnNIYD8pI3Ehl7PKo4YP7oNlk1W1ZgJAUwCVAJExBhbThVhWLHfNv278fL/Puj19cqNB7LPlpl2ZKrGpmbK8kwD0DNBJVSAB3mB3a0K4nN1BssS+XTVmhdvI6bW3OMNxvCS3vOFysqkFKjOwGckHLLQxJJIltRMaW2VPhKKU7U/iaagYx1GFaQTqcx7ki5mcY/EY4p9V7f6r9y2OTejNf9V67tw9NDJAdXzdMDpZCIGhm87zjzDh6RZoFzj1D275PT/BPXosSoydOeVAZx1ATvnAg6eMeecs4hUJlZJGs6X2Fu2Pa/wCPlXh/Lv8AY8/xMU82zW8Bwp92BDB2UZyIK7hVUC4Im89+2B8r0zAVXXZhcAg+CYi4nf7kunx9NaSN7vNUCwWYlgTluMswwkgX76ExgKm4qN/kn3jXyoAIywBaIiNBOo10xnXU221o1WqSTCKVTKygDNuRPxEi8ADwPPbBPE8NBT3soHOXJTYWBA+IyIW94832M+QN7sVa2QqrdIc7aSLnS1yBe3zX8f7w56qZjFhABm8sRuL+O+J85KWvf3/wU/8ANmj4D3NNQuQEjQCCTcgXMG3++F1Th2UtkJy9mIkGbDqMkCZ+gnHzktZxTOaTFxmVMxnckeg+vri+hUWrEjLuFm5Hf9MZ6cJS7+vcsqlFdhcKdjlEakj/ALpN9L6322wCvFOZPv8ALeMrKCRFtvSfnhrxCCYXLBkxMls0D1xnyi0eh8p3GdHJjTZhGhtjZhqSf+rM+VuNf7FnLUZ6igCZIkFSRlW5kLeIE+k4Z1uDDSvv1Kqmaw6VJF0nuCoGvaw0xL2Z5RUqOGSm7KDkkAmXIJVRCnqZRaYiQScB8TwdSC5Vgt7mFJhihkEyWzAiNbfPHpyVuzzYOlQN+HZSYK2UGxBF9uk7/wB1GKOOql2kgWEW01J11MTFyTEXwQkwQEJBgkkE7kDWw1gfPvgBnMkf3vh48iS4PkRhhQTMJAMg3H8fXAmWRgrgajpJUA2uCJkHX++uBPjQYc7OpcKQ3wsADuCNRbXEudJLIdygkRpFot4gzbX5m5uNZmWYEAC1ukaADQbj54jzqscyQYBSYBO8g698Ti5dSseSjWgfhqMqdtPrI/3xvOS1vcwqhtJzC0EFVI0v+0DvjLcm4aVBIJgki+8TMdgAThrRUM0ZiASYZrQPlvG+Mviqmull8Hl2Mq/PnVjTqo1QCc1SnZiG6hmWzADMTlmBmgW1G9rqSPw1GvReULNTKxcNBN/PS2vcYuGZCcv+QDryGc+v5iNWAmRNpt4HrcZQIJYKSwtILZZN7G5InWRvfEI6knFcenf/AEUltPZnjTJyySVP9MfX74ecfxQq0KbuzF16WDEkjab72k+WPpivl3A5yMtzpHa9o7+uCuWcAk11qK4YBsjBgACAZRrGQSVETv6YvKUW99iaTSAqrM65kkimqsxiPhg5u8dJ07YW8NQJrFQJOYgRa5MA3jSd484dDg//AMV3+IKxQbFZEggwelizAiwJjXTFHKeEzFiTlDOig5ekS19O0gx2nDRkknQGm2rKOL4E5XaMoGu5BFhN51i+0jA9LhAtRkcwVYgkXuLSNj4PnGh5xTRgVUMWA6rQJAloBGh1XQwdAbYUUuFgtck7A76yMJGbpplHG3oqZVFmtmP5iwg5bEBekzp/zgj2d4Q11cFGcLOhWcxAgkn8ogC3zwy4fly1KLgKrFlkZiAQbSRNolltuAO0Y+exVH/GXBgyQbsI0IFh/tp2xOeX7uTXKoZQ869AKry2c0FjB0HSbSGBBk5pB328gCvhOBFQNDXVZGabgEzAW9iD9RjanlZzdSkg7aAmbMouQCI+IYmOSrTLVaLZSFJIqQVI/NmB238QfEZ//sSXJR4tmN5nyar7oSQL5lbN0kzYbyb2tabxIBUcRcKUYywJKiZUyVIPmPse1z6bzqvXrUAvuVzHpZ1YMASwUQoBYD4iT+URqdPO+JdqFZ0qBiy1GKCWX45B7NJtsCfGNPhcsskbdXvS2QypJiwMzMZkzIMkk6QLn5D0x6D7JcZRThlpsYeRKq4kk6mATewMdheMYCgwmRGsjLIEakdV/wB7b640XsxRKVlmmHnqVTAJyyvTmuReTHZdZw/jcanjp9ti+HlUh/xlOnwtZlPDipRqgLTyXYynWSBHZoy6AbTf7T5LWdTlqPRrq0o/vS5a7dLAEgKQNb7g2thv7UufwpNNQHp/5qeqiEEsOkXJBIABEkzoDinhXXjKRZgaZKgkq3UoHUbjqaLWI30EifIjkn0Rlx2be+ONN1tcmulbRl+f80p1eAq02phOJR1ByrtTKAlj2FwBf4bGMefJYzjR875bX4dWWo1GCgaKcHMraGfiiZsYvOM7TaCDAPg6fPH0HhMcYQajxdnnZ5NyVmq4Mqfw7EAoQWKqYgh4XS8AybgCdME8wqnVsgG4BuItBiNRF9d95wt4LiKjjOFIEFZAN/8AuuBbXQXG2LTSTO8qWJX4jMgCw1gkwAP5xmlCpb+bNUZ3HRVx/HowyCbaszHLJ1ufTbW18EqRUNNllAkZmtfMsZY+t4HjAxqU91O2wAFrxET++CafGUlUZA4YtqIMACQx0nUW3vgyVKopnRe7k0M3fOVUHpEWAsdCfJjS+L6tUZTFrQSxAgfmuf2m5HqEvF8wpKykywKmYFwW1INhNza0bYX1Ock0np5AZMqSTAC9huxNyTuTiC8NKVa+dysvERjezUvxiU/zLI6ioa9yAp77j6jCDm+erUzqVAIGpIPe4Ika6fzhZyziaiMXWoc5ESSZvEb62ET2GDaVCqZKsxky2/VvrBxeGBYpXZGWZ5VVD72B46tR4esyOEGeM15DlQoi8GxIAF+r0xb7QcI1astCmzO4AAVqoeZZy8MCTUcMQcozNbKIIy4K/wCmXLq9Sm3ugHmoQKZUBS+WmZNQiBCgkrewECTfWe0vslQ4eg2fhc7tDM6/6sIDdfcp7unlABY5VU5okkCaQi3lnNvSf5cfyRlJKEYpb/c8p4xH4Z2p9QZDDZssHTLAvteCTqO2M8xLOTuSfGuNC1JVZwAi3ZYUltIgAgsCt4Daki5GEIH13840Y6t0SyXqyVUQP73wby/iSoYm4ymJ2Jtb64Dca7f3+/bBFGnohNmi8dxPrgzpqmCDaei4VVbLIv3+Ufxgj2hoELQYxBQi3ggx9GGBvw8CAw76af74N4yoXoomuW+keLd7R9MStJpopTp2H+zL9BQXOVj5FoMfWfOm+HHBcnZoaorIhZVeVymZIMa6C59Zi10Hs1TvtdgJ/wDVrf0n743fHczatwyhqYJpn3aVOq2TLmhSTBKKA0WFtm6s+RW2Vi6SFj8Wqr7oMz0iZVST/jJuINiw1gE3AGhJwt55w9L/ABsgIYqc4Opv0trGlvEDDZOXMCqtALLKlmUSutiTBvaASdexOO5pyjK6oYDmJygkZTMWAxng6kVfBHk1L4MtO2+51Ug31nt2ww9peV1EP4hJXP01FtaRlBtaWAg+vk4v5RyyalPWZC5tAe0zsYxreZ8Gr0alMLBiREQWUzbvcYErUk0deqPMEqkUKqWu6GO4IYzbsVH19MVrwyCkuVzLAtUUjS9iL3t+/fB9fg9fP7Yv4rhwIQad4vEa6fbwcUaoBnGfKZYmGsT2mCrftvi3liklhCloJINhGpNr21xPjqAVoI6CI+vfWNJxZ7O0AgzujOAII7EE3872Eb3wJPy2Fc0W8BTyh1ytBuAGnLBDbgAm5Exp9cF+wvLjCs6gLmIIaReJmBe2nqdMLuM4j3R97SzFA4JlibG2pvpbKRIt64bew3EoEamo6cxOcLfQW9R2B3xDL1fZSa70OmupI1POKtRaeYA9UBX6XnWD8YJt9Re0Yo4Sm7wHXIVAH/iSYBYMwuPvr64pp8zLZKTZw12Jb8w+ERcdXSN46lIkzgCtxHunepT4kAMZFFwdVkOJUggT1Rb4jpM489wf0fH+l+/9Fk9WaUUGP+nknvmMyQTPSSYsZMWkWvjzDnPJSOMRWLVHZDUquCBMVGZ2liYCJa5npGmmNU1Di2ys+pGaYJgXUDQgb2jQnGS9s+Xs/FUaQ/yM6qOgGSWJsAYGYAeBa51bHreFhUqWtbMmaWt7E3A0Q9dlVehWJtJkA23kAgd9ybbaz2k5Sr8P7yioDUSXBpgywvIFswAuZnY2tOEi8B7ni69Ia03gQRoJJkraNNLY0FKiahakylyetm8A5gWsSWUwthAib3w/iJOOSLT4+MGNJwa9Rzy/mLCihcrUzUxnSQBBAEwRdZtJBJtin8aKS1noqhFQ/wCm5IAEGbX6QFbpAEncXOEBApVCU/yjMCpBY3AkA2CiCZi/g3wTR42mG6c3VlLSCTmMkySRbb0B9cYPsUnaWmartGf9peHalwtPrZs9QhizSTAJFzBN5JsIMYyQF8bH2x43PQppqFqE6kxIa1+wgH5bzjIAY9vwjf2e+bf8nm+IXno1nKaZXgvee7Q/5SBUkZh0rYWm0A66k9xgfi5kNUJEnU6zsLDUx9sMuRL7zl1SmVHRVzSSBFhJMxIE99J9QJT4l0zFlDAxMEwSJggj4TrqJ20N87+t/iXX0oBzFCwjMdSeoGJuPHrgOtUIkTffecG1XYgsyrkJgk3M62BMzI+IW/TAFXhwzxmnLNwCCfrp3vi8Eu5KTfYqYAiJBM+bRr64pNMjqbNGg2m8EE7b4kGCyLHb07/XDPh+Q1nGuVWhgPX0v9cUlOMPqdISMXPhWz5yblwzZ2yhLwJBOsCZvFiL64a12MiM4ttv52x95bySlT6jciRmcjUakDt9cMMtIf6lY0ybx0iRsepgfttjz8uZSna38/M34sTjCnoe/wDTaoDwOQ2ZqjsDkDFyEI1MBAFG5IlZvMYM5p7McbXpe9rINsi0yzEaQAlNIJIb4mIM5hABUBB7GcMV4BqqS9dn6KQywy5tSWIysAjj83SywOzXlnty6PxFDI6hs2cFwXNSmQvRBUAsbG5nKPM2ipfaSXKv1X7r5+BmbXRF9/wZned+zvEUS+cKzFCwVVc51CsSbLC2pizZWMg3m2N4Slm6mIRdCxntJ+EST49MezcLzmnxVGpQo5FrAoxJQfFDIxLtKM7GoUgqWMMSSIjxV6BXMGMMpKld5W36/vjVjVJojN27LEWVJKsQF/Kd/M7Y6ixkBdzEmBraT8/0xBakaTpGwsbH69/GGfI+W1q9cUaFItUgnIQDAi582M7nfbDMVEqtIqDMTqQdba+YxbwTwyz8LSptsdY+n1wZz7l3uFpFlVHh1dQY6kjL0N1KGBBzE9RzQBEssHUtheQde98QaosnY99mOFAqVFMkqDYWB6TlPrOg9Mez8t4RaIZ6RXrJHumOVCMkLIRertLEWI1I6vG+UdLBplqg1k2ysCSdzaPNtLY9W4fm5a1lCuVzswXNF7a3GbTtHzw58mSE1OHo9foVUFKNMQ8t9nar1Ka1WdQYYJJ6RmE2N4ltZBkXM4I9ruSvQrUizZgyhQRaAhgfYjGm5hWylUWTU6gjKRAnWRMgWzT4MjCr2n5h7xqKSHKK3Upn4shEnuIN/TTFcfS8fU+RHKXUl2O5Ly/MUXUyfuDjXpykKALkbmP2HnCT2VqnOoIH9B7Y2juMpJiwxpw4YyjbI5ckk6R5VzPlR94ABdmjwJMAYt4jkk8SiNABUiVIOkkk9tN/n41QytxNPwZsOwJx3O+HDcRw4ECc8RaDe9vIwksaqx1kfBgPaXkopB1On5WP5rAiI331Ov1zvBVRTpkH8xsL31O2t7EefXHovNfZOqxY07rlIOVoJsLQxIiw+mMp7O8r9572ArEFVXNoCSTOh7REXzWGMjjSdo0RmnwzIcz4hyjCIW2aBrt+Wx28Ww39h+HyioSBlgOc2mUNlM/l2mZ0Wb40PNfZhwCigEshkKbANMiASBEEwAI/RJ7Ej3dN3Ydso3B1B6TYayNZN9cI5qWJpa2hq8yfIy4zhKa8PSamoVoOQrMn3cjKNYkSIETMXwg4ClTTic1U9JYbsSSZyA6mdJB++7OjxDUqYVCLZwma9g5AUqCDBAMHzjOV60tnXKrZ1MKNCBCsJkfEoN52mcPiTt+n9izeje8SEpIDRNR6bORlqAxpmIClSuaQt4Bv8wi9vFdOI5dxIQ0/8jISgy/C6mDtmhmEwN9Ix6hy32ZRqYD0QhAjNJzGRrotxO831NrZ7/rFyNE5QoGYmg6HNcm492x++b1GNmPC7t8GaeVPXcx7UaR47is9RSffKVNjKFEMjqEgyIN9MOanJKLyQ7VFJ/0w0BAWMAXEi9j2nvIx3FVTXqrxL5ZqpTzDYlaarpcmCsE9wcafiitJZRzOSQwBJJJvAEC5IFjvtjzfFRfXcZf12NeJ+XaE/MeVKhzUAwJ/9+QNrmzDMribSdPMHC4cMFKllZlaQQdRGpiJBB28gYur8bUpIJBOssVF9ozXE63EGwvviulX94JUiQSQC3eA122iL23OxxSKmlt37jOuwu9seEy06TA9LMNyYOSbE6g5ifAIm+MrTF8aL2lpk0UaAFzKBuboxuYvpadjabxnEuYx6fhl93swZ/rPQfZCoEpEExLqTJ02m195+WBQtIMy0uokyCxt4jMYt3P7YhSpBOGeswMUsswQQQzZVMbmWntjuWMFObKSv5YE66G9hvf7iMYckXbka4NUkMKU1DlcDLlMrvls7FTG2W9ibmJOMkeIAYkARceIOpvg3nnEI9VqorHJmy0kcHMqgDsIAGmg1BOpwoNYuYuTr3I/oxow4qRLJlbZTSWaljYmxIEXNiewxtOU0adJFQ1JUg9UGC0kwo7GCZFrTOMkiOAWAJ8x/H764c8tp1TRDuzqEkF6hCiRJ92A3VJFiTYRbS48UuqPNIPhn0y4GVCsEiMpnXWYnbaYEdsVcRSSqcwIgW6he2v3nFVOulT/AE3sQekZc0iw9Ja09iCdsEGooJArU7G/Vvvq3y+WMlOLvubOpS12J8tcjhuHTL/qEwe5FQuBbQWMzJifQqucZlq06tWmeoKTnMrUYKAzECCu35R4Ai/DiAtFUDsSBnE/CgyN02kyZBMDQ/VfzUUwymnUaoCJLFYgn41vtEfa5jGvFFqb92/X+e3YxZJLpXtXz3B61QqxH5bi4BJvP1JGowGVOv8AdsEcRprO38/fEAkKPOo+kY2LRleyOWcav/p41Va4NGt7uoi9L5c1veJmWNywJF9dLYytI30Pn5a4K4DjalF89NijaSProbHTfthcnVXl5GhSezce1vMW4mmgrKn4lHIerkpq9RIhXcKZtA2i+2mMovD3yjdZ+pB+0/Y4+8TzN36mIZp1gA6AaqB2/XviyhULDYzab2i8euuIXKtl0o3o0PJqhyIP+0kZiJEMDK/aPQ7a40NLjghApZbFZORyXJ6umD1AxF9ZiwjCblJYrTlQomJzA3AYCQBv6/XGublY92G0JXveSPGx/fGDMk+TREqqc0UJmVi+dWIIWMhldgLyVgE9QA7RhVS5i7Eg2Maidb2wx92RTyzmaIuADIIjTTSJm+uFP4NiVOU31j9u1v0wMbSVHSRpOV8eyEEEz+nn9sPl54xp5SSZ1M+mMenB1R1ZYJH/AHa20M+Z+uD0R5EEwNd4HiB8r4qsrXDJvGmNeQ80y8Ucx0U2Py0wdzTjA1WlUA+Auf8A5SRv3/bCMcGTePnMCbf3644q1NTmJ03mbabX1wJZ5VSGWFXY44Lnb0w6FHYMCAc2gixBMmbm5OkYyPs/y+vwpY5BUziCJuCJ12a59NsdxnN6kQn1I+n74TcZzGubmow79rjSB6afbC/eyVN6D0wizZ85qmqtVsyo/u8qkgglyDOmjRN/PgHGe9m+VpTU06rhS8NMqRMFQpIJgg3vb74ynENVYmSTvrE212v/AG+BPwz31G2ov/YxzwOUXFy5E6ul2kb/APBqtQmUbISCS4EglWBUT1dTEaW+VshxHLiGORSyrnmFMEgZluoIicBUaNXMFWZnSYtufSNTth3xHB13UJBM9rj+6ajDf9aqzo3PZvec/wDUtOFApBfxLoozVcwVc8dUAAyBMa9+2PO/a3214jjBDNFOD0pYEanN3+Hfv5wBx/Jq6/EhP9ttiz2e5M9SCwIA6WEbGADf1/8A640fbdUbbEWNJ6Qt9nuIZqwRpCpoAY7zHzOuNfxtKKtNUVQKtMj3hkwVI6QACCxFvyz1R2xQ/JPdOHIhigWPUg9tiNfHbDziOEJWlXRuqijBVFiZgXO1xOh7YlllCSb+WNFSi0I+aO1KiclRFqHaCCVlgRlLQIE3MjL3mcIeBVmLIDob2AAg3m9rftOmNrQ5G2bMrk53JVGJMBogHS12uNj6jFPC8MaQZSil3zCFDQWnUMczGTvtlBxlhOotR2W72ef+1NMLAUgrnMQIjUEWtbQRbCOgvWPXGp9uVy+4URpUNh3KwAdwP3+Qz/BLNRZ0MTGPWwP7pP8AExZd5DX8bRb8BWWD1oo0sCtZCJjSQpGmpHfGVp+8ojLcAQ0ZtxBBtvMGe42jGrZqxowitUWSJXQRuSO1j2sJxn+YcMVL0yQXVjnaZLEZpy3IAgLcnXcARiOKbdxfqVnFKpIV8VxVRh1sxEz1EmTpN94tPYRhjyOjmWs7qoVEJBZgASMtiPibUQBqSBInAVZR8IPqZMbGL9v2xwqCG0zGBeTpoJOny7YvNdUaRKOpWMuW8wFVWFZkRVjKsBb30jfc2j9CBxHNGY6CCIhrzexPmAPpgY0j6CYv+/jXFVRDdotb/jHRxQUm/iOllnSRdyk9cG6xBmdJnbSfUa64e8AqFP8AIrE7QCRHgyN5xn+DYq4YRuJaIuCDM2iDgv8AGA/FTpsRaSWFhbQGAN7QL4OWHUzsU+lGj9xHCoZ+JVBEgEErIIkWaDcjuJsMZ73BlhG0jbTwd76dpw4qLAAPUcuoGh8/Yf8AAxA8LFNWzDNpEem+/wCkR6Yz45dN+5eceoXV+DyoZnQGO14P6D5YBSlb7x50I9bj+nD+mhIIe3SSRbtPmLSY8YBfgypNyVIsSbibiexOuLRyepGUPQpNHabQT9Rf+cCNIEECRv8A36YavSutum9h6f36YVEnNETPzv8AvJ2w0XYslR9YWB37YM4evCkdUE6ZraQNQdP73wPR4AEwWjv4jx9sHcIEWCQwmQfB0ws5KvUaCdj3lHEFMsjcw1+3gxf9ceg8l41WUI8dMWI7W7eNfJx53SCQIcz6CNNNJ+vbDBOLykgsCf8Ax1N7HfUeuPLzR6zfFJI9CUpeI/W83wNU5jkGVUA7SbX2v/Z9MZHh+bVDCg5RsZMqbbgeI9LYO4es7QzNPqO1x66nGfoa5G6UzU8JxeaDlHmxvA84ZJxE2gDW37zN+9sY5eKWmCdgDETBa8C9p/Y4q4znZbpWZmwB73WSPrH6YaEJMWUYo3DV13Yd/wCP7/GFnF8XR9T3i/8AOMcectcS31mIHYj17RgY8zIAMg+sbY1wiokXs0yrRJjKI7kf7SPlGLHo0ArCD1a2O0/ycZQ80aYJE9mAEeL4+pzMxaWG8aXIAHSTF/1w4tDc8HT1IfcTrP1GuPh4CgQIZ9Yi0/QXwnPNIMMCD2Ig7dx88XpxqsIm8WmJ2HYT6Y4I34TgUzymukMLiDczIve2t/TDbiRmSReD62ganza1reMZ2rxoULJBEQBIOhuLGN/zSI+32rzOms6G0iDO9haItY2nEMkOspCXTyG8RzqOlhN4a1pE2v64nS5xSEwqi8k6ba+fpvhRX4+lUBViEAuTOptmi8xE+cDV+HoCSKgSbZNCPr1WPcYgsXS+6KdKfBokdTpla43mBEWESInFHMuIvlCkglRaIBkFj2vA++M7VpVBDU3lR+beBeYuLD9cB0+J4hsxCsZGseRvtisY+rFcaNm3EkOrbqjS1xElQLfQnxpqMV1uZA5QIzIrXkTJXpN9LNcfsJGTTnTqwDICTIK6NoNe4PbEafMUdiDFzc/KCNQbxEYZYqXALQP7V8IW9xPUchFvBAB8zlAnz6YS8NwxBBWOkak2M31+uG3MaoZ6dRTBUX89WYekGbYDpDKzZXyASfhzb6X0sJ+ZxuxvyJGWcfPZOrxgULmzZoYoyEgU80AQkCIGabSZHbCfiOJyswBJmIOVbxBvKmRaY73wbxlW4OaWEWiLDxGngzqbRiDuCrHUsNIGs6/8YaOt0c96sXIZ2iO+/wBf2xTXp7i3bzuDg4ZWtBMm/wB+/wDTgh6K5QFg9MXHnW59L/pivXTJ9FoH4ZS9Pq1WbmRIA7nYT2vfFdLhwe5E327b9rnF70uoKScoiSPF9vXzrixBlMyNJCreLT+8fXC9XoHp9RWaUnp+Q/X1/wB8XBdjtb6YMFKCDHkesyfpiVHIB1ZgT2AbfvI/u+Gc7AoUHFJYBSSSx1BUHaQe2LeCV36QJtFzaOnKPSYsMRShKspZiRdAiKSdTciLA9p/kfh6VTKZQlR8R/QfcYzaLWXcO5ClnmCTGxJIIP8AJPpix2DqIaD/ANoBiIkjeTiv8K2bMLzfS2sGYH91wc3I3CoxN2Aa2ipcX0vOw/jCynFd6Gipegt4SqDZh/R/f1xI8OrvOXz58AThz/8AxfSsFSGJALDLfcGLx63uLYM4TkZJJKQC0gXGVdQQWBldrxrvics0VsqsT4M3S4VWm2UCLmeq8GNZjsMGLy4iIUOpAllWNSD8TWEfTXGifhVCsmYOwAWMn5T8QWVk6yHBgXjXH3iDTpgBSQqflZSReADcAiRNtDrOJvNJ8IZYkuRRV5YiqIGY6kgHp0GgO99cQ4ZJGWF7ExBH1sf5wxWuGzBHQpAzAgAyLmAeo9rX0wv47m8SBSBFhBldBBiL9v3nborI1TQW8adjWvCD4GEbmwEi+17b+MCVudR0LBLDYqAfBGgntbU4z9epUqBn0UGB8QmdidDAjXH2nSpEMWkNPSFBK6f+Rzel/Xy8fDpfVsR52+Bi3MmIOa8eJGhBAMf2NcVfjWtKgDteCB4J9Ti7hW4enTIK1WqNBUmmoWNxDMcw8x9MB8NlEvmIIuFyAyfrAExePlh0lukJb9QhmJzZjFpk2naLWPr4xDiCRqQTMEZpJJOKuljJIQHsC0fL+Dgc0CCZ2vcMJ02ibzN4tgqIGyb1rtIEjYn/AHBOBjxBNp9MF8SFYggbXAXLe/lgR9P3MWpohUrNS3WjKVHkAq0keen0xRUTZVUqbAaaxv51In0tj5+LI7iLj1t/GLaVdZP+K26iowB9dWO2+2Bfw7MTlUneACbDU4ZV3AyR4s7WHn/jHDjXvfX+27YrCW0HreT94+2JwYFrDQwPWD3+eDSBslSrNB/ymT+UT97gfSfli3hq9emRTyHqiFywb2FyAd9yRiBqnIF2E2IUxP8A2yJHm+JUEqEQqMw16Vk28gTAnCvjhBWnyHpz0rZlCuCQYW48GI3tAn+TzxSOJzkE6FgVN9T1DSTEnv8APGeNPNN/WSB+uL+JUkBA65JklUyCRAvCgmLXIm+IywxfGi0cslzsdfhPeLnAEGwJiOkEnQiTE2AJsNcLjy//ALAGi8gGVkZhImdjciPXFHEe9Coweo17VMrAQP8AzkkxGhFsFcLxmWHaurEC6mm2ebiASjBhBOrKL4CxyitMZ5Iye0U1uBYMA2Qg3BUmNYMyBcQZtiDUmEwQI0kjuBbvf9sMzx7MQ7sjK3TGYe+IGkgKSCQbGCLayBiHOCzkAKykH/8AYsSu0Gw+w10Fsdc7SYKjVoU1eWOys8EqDBcCYIiBPzH1wvywYv8AIa9/THplGrUKIAadNACMiyZMxEyBMKDJO8Xwhr8D1hFySpgKRnZQxJnoAzAwSAT384XF4pyuLDPBWzKtwrRED0k6Tp2/jB/B8GWUwA2VvsRbx+XDyly1SAWYLJJIZCJF8oAWOonYNF9RYGk11zZWhCR0iIsBqABB1ib6YZ529IVYqYn/AADwSASs5s2Xp7mI9IxGvIK6kgi2hEzbtF/oPXDuiWcTMpoATr4AIg3G1tMBVqFzB376dtP9sFZLeznCloXvTJlhcXIG4Otu0/rFsVVaZMRpG8zqdctpwyFAoJsBcY6pwqOZmBePQknt5xRZEI4jl+C4fMpL+6NjJkg3AYAWiSDe+ttYxoE4BHqCpQrFdFH+MZSBsSCNI+uA6XIYbLUVykEhwA69cAKIkxAOsC/rgrlnEU6AC06qUyZCyZElrEZzGWPuMeXNyf0Nt/qtmtKK3wVU6DZuoAKxgkLBmb2MraBJFsHvwfuXyxUdW6SFOaAwAOUqogWDSQbzbTE6fLPeHKahELamCpHggj8p1jfvbAfF/ieF0FBxmJNRgYUEZWJiCupgBjprjoeaXSuQynSIUKdNc4ap1DQFgrXMAQ0yY3vaNL4I5fzCkys9NVXLOVwVMERrmsReTfSTvhU9GrxFN2UQM5CtLCW/P8TSRbS3zwm4z2ZcIai1abkHqAdVgbGXcX8fc40LFBupPf7EnOVaGfN2Zkj3jQxh6a1KWtzfKHPZotba2EtTj6U/6bltD/nJB8nPOu4I9RhbGW5AaTubyPKmfuR9sWJxbJlZAyXsyFhLAWNjrr9cbI41FfEZ3NtnVSSJkhfFssicoi0GbRHoMdwq3JDqpiILOkjxkifSfkcRHGMGzN1vsWLEi/rf5ziHD1AW6lkdgQn3II+2GpgC+EqFZPvSttuonaIJB/vzxVw5UtLvlm5OWfsMXUeEDucqPl3ObMEnQsyoQBINyNvE4H42iUcrEFGINw1xqJAAOF1dBC+I5iSnu/eF0WQmZFsDrEyyz+wwP+J6QuRbSMwzBmkz1XgxtbA78QzTmP2j9MWUO/2x3SlwdZatLTWd8GfhwRmFNgo+JgCYtrsB3ucUBvGL6BFgRv8AFEx4jtv3wrTCmUMsSAbfSR5F8X0AoB6ZbZs0R4gfv9sG1+EW3u3zncAEAf8AyAP2xU/DksciMFm2ZlJ+ZAF/ljjgbiazORnYsAIGa8DtimpSm/2yqB9hhpV4Z2C2QQPygA/+4gXPm+Bl4N2GwPkn91wUBgBpDHFR2AGm/wAzczO/9jDFeA/8l+V8QPANBM+lvp6YNgFxp4+NSBA1Pe2naP6MFNwzDEHpn+/84ICp2a17DTt6+vnHxCZnMBEkTpfWBEYkWjE6BQ5s7MpAlcqhpPYywgeb+mCdZ1Pi3KlC6qrTmJGtxYlFLH4RHbEXpBVWFJm5YrKntlkBrb3+Qi9eJUiB1AD5hTM+GBB+mBXoG/UpSpluLMNCCRH0v8wRhnTWvXVkpMzJqyF40F/9ViPPxX+WA6dJ61QKAuZjACqiDttCj+nBzezdZawp1KZmxMECxE2YgjeJg3tgSlGP1NHK3wV8MijKtWqBTsZp5XaSNDBzAC/fSwM4aqeH6fdIeLq/mOV0KxEASAXmCQIMRhpzr2bpLw7PTpqGpiRldzIF3JL2MeFGmMUCLX+n7YljyY866oOx31Q0xtR5k+b4ym2RixVfQZhl0EW2GGHNGJCPWIdWU9VNmIgMemSSQZ7EHW+EKVVPS7vlmdJv3gkDTfEvxEDIrMqmLTEibegvt/GGeJWmFZGNOHpcPJXpVVQ5GNMuc35bAkZtOprbm9sD8VmdjlDVQouTkQgDfWDE6ADTSIijh+NqUj0sVMaMiEazowI1vMYtq8yZiKpZ/eKZlUpBZEZbxI72jCvG7tfPn4hWQIXkNY01qMhyHS/Vq0ysaiOwFxscEn2UqkCFZra/DHiC33wubn1dmz1KjuVFjKrA3uFmYJEi8HBFL2pJAze8nvmzT5lgD8oxHJDPflqh4zhWzQ80r1BlfhUQe6aSXyg5Ygx7w/CQSJubYz/G80p53B4Wkc7B/wDHVWRIGcBokTBMWu2mA+J5nFNUlpBINyoi2oQAE/8AqBIte+BDxIIBUgDsHHy0Ab5nximLwyhGn/lP9bJTyXv5/A2PEKXpNSovkQAZavFrRFidh1EEESwIzRgXj6HvajMiEVTCilQBYERchjOYmdbab64WDi2737ip/IBHrg/guNQtkqEIG/8A3BXlNY6UcBhMaqSJm+NKj0rRNuwavQqcP8VN6bTBLMGvF1+GARMxr6Y5OT13gikzDcoM5BPcJoddYFtcWcVw9HVOIDj/AM0qIT2gFSIA8j0wtqMBYEGBAIH830wU74/gD0Xc0ppTOUVlqX+ErUUgjch1jxZjgAVI3j7YtSFIIC/NQR8wQQfmMW8RxRqRnay6ZUURpbpAEYcWwUH1x9LGMMDXorSdEolnYqVqu0MgEEqFUZTN7zvpbATLPbHHWWcLxlRPgqOk65HZZ7TlInEaksczNmJ1YmSfUm5xDL/f6cSptl0P6eh1x1A6ixaQ+mGfKkpdRrSRFgrANPiQQfQxodcK1M+nrhvw3OMihRw/DGN3pZmPqWb/AHwslaoZMGRx8vOCeHfuR9MU8Txpc/AiTqKaBRYyNL/8DH2k/e+FaDYz4cxeT52/TBnvfP8AfnOFlCrixa4wjQ1haFhqQe1x/wDUYkW7SvfT564DNT64nRqsIlpjWRf6j+NsAJcKhE3J+g/TEGY/2P8AbF/4umIzUql984y21kBC0T6xgN+LWelRB0uTbzMR8/OO2cV8RTJ0MfLAlTgyfz/YftgmowGob/5H/wC36YgKg2JH3+zThkCgdOXjucRbg1G/9+WCXfW+ITO49CQP1wbZ1IjXallC+7YEfn95mJ3iCuUD0E73wETH/GL8wzZc49Zn59Mn6YnxQVcpDh8uxRhN7m4uNpscFaFYTyrnCUhehTqEHMHlldSI0ZTpbSN8Dcw5xWqOXNRhJkANlAjQCIFvTFHF8SjA5aKUzOqtU09Hcj6AegwGamAsUW+pr9dndbXDDeI55WZSjOWU66H7/wAYBqV52A9Af3viLPipjikYRjwqEcmwg8R/YGCqXNqi5YqOMnwgMwCnxBt2thZnx8NTDdJ3UNk4pWn3jsNTIXOSTqTnqLc9/wCgxFYIXp58uh61TMPKq5aNv3xnhVv/AD/tOGvDJw6oap4pTUUErTFGr1MBYZ2AAvF8JKNDRkdT4ogFQSoNyASAfWNcVM39nAI4gYkaw3OG6Tuob8LzFkfMRTq2gB06R5hYvte2K+I4ou7O2SWMkKigD0Ef747HYXpV2Gz5kaJCtHcIY+1v+cCsxO/r/NtsdjsCErs6SoqVZIBMDcxP6SftiDqAbMDfz9YIx2OxUQ+llG8+gP7jE1W2bKxH/pN4uRa2mOx2Fk+lBiuphA4+2UUqYOs5OoH/ANzGfQyPGKQZifsP4EY7HYNJAssp2MhVY7BhI+xE/PFn4piQqUqUm1qYYk+LfzjsdhX6hTfBHiODqgZ3p1ApPxFGVfEWA+QxSRGtjAP109MdjsJjn1I5qiYOCaTgETJG8RMeJt9cdjsOzkHcUqKR7ti4iTKZSPFiQcUive+Yeik2+WOx2Jjlwa9jPyxItO8emv747HYAThR3BY/+43HoMcEC/DadcdjsccSA84rqORBUA+sx+hx2OxxwVxPHK+Ue6o0u5pqxM+Oof798fa3AcPIjixpvRq69iQDfHY7AUa4ObsUPTUSJB8jQ+kgHA7gbR+n7Y7HYohSpoxUxvGOx2HQrKycfGx2OwwpGRimp4+847HYZCkJ9f4/vpi9uEcIKhACHQllveNJn7Y7HYWcmnGu7GjFNP2HfsfWoU2d6+XMAPdhtL6m9saytwHD1j7w0VcnUgH//ACcdjseR/wAlB439rGTt65PR8G1JODS0f//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p:nvSpPr>
        <p:spPr>
          <a:xfrm>
            <a:off x="431170" y="338753"/>
            <a:ext cx="8220712" cy="923330"/>
          </a:xfrm>
          <a:prstGeom prst="rect">
            <a:avLst/>
          </a:prstGeom>
          <a:noFill/>
        </p:spPr>
        <p:txBody>
          <a:bodyPr wrap="non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Learning from the Interview</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1" name="AutoShape 6" descr="Image result for fall incidents among elderly graph"/>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8" descr="data:image/jpeg;base64,/9j/4AAQSkZJRgABAQAAAQABAAD/2wCEAAkGBw4QEBUSEBAUFBMUFBUYEBcUEhQWHBUWFRgWFxgUGBobHCkhGR4mHRQXITEhJSksLi8uFyAzRDMwNygtLisBCgoKDg0OGxAQGy4mHyQsLCwsKy4uLC0tNzQsNCwsLDcsLDIyLCw0LDcsLCwsLzQsLCwsMiwsLy8sLCwsNCw3LP/AABEIAIUBYAMBIgACEQEDEQH/xAAcAAEAAQUBAQAAAAAAAAAAAAAABgECAwQFBwj/xABFEAACAQIDBQQFBwsEAQUAAAABAgMAEQQSIQUGEyIxFEFRYSMycZPRB0JSU4GRoRYzQ0RUYnKCscHhJJKi0hUXNGOj8P/EABoBAQACAwEAAAAAAAAAAAAAAAADBAECBQb/xAArEQACAQMBBwQCAwEAAAAAAAAAAQIDBBESEyExQVGBkSIyYfAFcSOh0TP/2gAMAwEAAhEDEQA/APUMZiVjzNJIEUE3ZmCga95JsKw4PaEUwJhnSQA2JjkVwD1sSpNjXJ+UPDvJgMQkaszG2UIpZjzjoADeuXvvjNowqEwxmdhFLIsqxNIWkVkywlYlCi4JN289CaAmWZvE/fVnHGbLn5rXy5tct7ZrdbX0vUFSTEwviikc4M+NQ5jHOwSF4YRxQEF3swK2BBFtbAVs7nnFyYiKXFRyBzs9UkZ4yl5Ene4bSwNiD530oCZ5j4n76Zj4n76882vtbavEn4Uc6DhYsIiwSvleMoIHDkFWLjMQFFh0NzW62J2gk5jY4g4cTRZ5BGzOEeBiQpVbleIqgkAkXt7AJpFOHGZHzKehVrg/aKuzHxP31CNnR4uHYuGWJZkmDQKwEZzqrSgPdStxyk30061jmxm0VaRGOJEKPjFR0iZnZlSJsONEOZbtIA1rEqAT4gTvMfE/fWKHGI5YJKrFDZwrhsrfRax0PkahGExO1s2aXjBu14aNkVDkEUkaCVhZegZic17AjrXOWXaOF2fFHBFiBJkxMpbhTOTIJQREVA5S4Ja7eehvQHp2ZvE/fVnHGbLn5rXy5tbXte3W1++oLA+JgGLZY5+JNjYSDkmISKWPDq04Ci7ZSGBUEGy20rPuccXJiVmxUcgY4Noy7xNHmMWJmtmB9UlCjWPUN360B6RssnKb/S/sK3a09l+qf4v7CtygFKUoBSlKAUpSgFKUoBSlKAUpSgFKUoBSlKAUpSgFKUoBSlKAUpSgFKUoBSlKAUpSgIhvbtU4LCz4kJnMSswXoCb2F/K51rAdvRRyR4eZx2h1uAAFDMFL2yZ2ZdFPXw610Nv7LjxcEuHkLBJQVYoQGAJ7rgju8K5k26kDYntHFlBM/HKAx5TJwjDc3TNbISLZqA1N0d5JcawV40W+Ew0/Lm9acyXXU9BkFZIt64VB4uYtmxOURxPcJhSokLAnqMw6de6tzYW7UGDYNE0hIgjg5ypukRYoTZRzc5GmnlWL8k8PmLcSW5GLHrJ0xhUyfN7sgy/jegMcm9ECTMGb0Qjw7JaNyx7Q5RGvexUm3mLG9ZjvRheNwVEryB5EypEx1iEZf7Bxk1865qbnh5JRIzJFwMNDAVZTJfDOziUnLlBuV0IPQ6V0NmbqwwYjtHGmkkzTsS5jsTOIg2ioOnBW3tPXuAwYXe2DhF5SSRx2fhxP6OKGRoy7gm4sVIJ7yrEaV0tl7aw+JZ1gYvwzZmA5b2U2v7GB865i7lYQMGV3zDi3JEL3WWVpipDxkCzO1iLEA9a6GD3fiixT4oO5d0yBTwwqpe4UBUBIHdmJtc0Bgxu9WCheSOSQhoY2kcCzHImXMbKSR6w0NjrVg3uwWYh2eOzMrF0KhWWMzFSe48MFvZbvrWxG4mGfOONOFcYgZQ0Vl7UweW147kllBFybWt0rPidzMJIWzmRg8xldcy2JbD9mKerfKU8737+6gMh3rwgAvxQxMIRDGQzdoJWJgPBmBF/Gscm+OBAvmc29cCMkx+lMHP8AR9IrL9h7qJufBmV3mmkdGwxRnaO4XCPnji5UAy5iSdMxv1rk7Q3LkSYPhub1mXjNGyiR8QZ2LoY7sq35bG9/voD0jZo5T7f7CtutTZ3qn2/2FbdAKUryz5QN7XeYQ4Z7LC4ZmU+tIpuAPJT+Psqe3t5Vp6YkFxcRoQ1SPU6Vxd09vJjsOJBYOOWZfot8D1FdqopwcJOMuKJYTU4qUeDFKUrU2FKUoBSlKAUpSgFK5OP3iwsLvG7EvFGJHVVJsrMFUX6XJYaedbmzsfHiE4kRJQmym1r2628bG49oNAbVK521tsRYYorrIxcOVEaZjaMBmNvIH21ji3iwLLm7TCFLKqsZowGZlDhRzdbMDY2NAdWlc+LbWFfEnCpKrTKjO6qwYoFKKc9jyn0i6GuhQClKUApSlAKUpQClKUApSlAKUpQEM352lLhcJJNE4Rg6DMQpADOFY82nQnrUZn3mxgcoJh2fjYhY8WViUOI44WjBYrwjd5JRcAZuEQNb1Otr7OhxKNFMuZCwJAZl1Vgw1Bv1ArauaAgMO8G0eKqSlFm4uEQQImYSxSgcbEKxGey3Y6WC5NetcPEbexWL2awMvaBLgDLicqR+glEqAJ6MC2ZS3K1yMt+hr1mtbZmAiw0KQQjLHGoWMXJsB3XOpoCMbJ2zjJsYULIAJ51khbICsKXEcqADOS1lNycpD6dNdHbeKnTayuQriMYZMLEyvdxiGZZ5oiGAzIAMxIay/RBvU+pQEH3diEGMkhwjJOjJNLMzIqGKZp2PCZ1XNY3PK1yMoPQipNsJsWYVOLVVl7wrX7z10AH2XrpUtQFtqWqulVtQFtqWq61LVkG5gPVPt/sK2q1sD6p9vwrZrAItvjtvIUwcMgWefTMb+jU3GbTvPQffXl2F2G0kkaCQDiR8S7KwyjmsG8L2Fj35h4ivTdrbiQTStMJpRKxvmLXse61gLWqLbU3L2un5iXiKLZbTEEaEfOtYWJ767NpWpU4aYyw+eepxrujVqT1SjlcsdCzYcE2y5WmMgaNQBOgVhmGfI1r96k3HjrXpkESSR5kmcrJZlYP3HUZT3CvNsF8ne05R/qcYqKbZlGaQ2HTqQNK9B3b2KMFAIRNJKASQXy6X6hQALC+tjfqaq3dWE96eZfotWlKcPS44j+ze7PzE531W1s2g8wPHzqi4W2X0knL+9638XjWxSqOpl7SjWOE0I4knMb3z6jyHgKuOH5ic76ra2bQeYHj51npTUxpRrrhbZfSScvi3rfxeNUOE0I4kmpvfPqPIeArZpTUxpRgOH5ic76ra2bQeYHcfOkeGtl53OW/Vr5r/AEvGs9KZYwjl4/Y4llMhcawPCVKBhZ2Vi2p19W1qxbE2AuGhaAyNJGWOQHMMqaAL6x8OosPIV2aVgycbbWxZJmiaGYRNEsqgmMycsqhTbnFmAGhNx5GuIfk/iD5kmGXIseSWPiLwhFDEVsHW7WgBzG41IKmppSgI5sPdg4WfiCYNGq4hYk4WVh2iZZmLvm57FbDlGh1vUjpSgFKUoBSlKAUpSgFKUoBSlKAUpSgOa41PtNW2rI41PtqlqyCy1LVfalqAstS1X2pagLLVHt5MbJnWGMkFrXt1JY2Av/8AutSS1RXebkxMUnkp+1Gv8KrXTap7iKs2onS2VsQQNnLlmtY6aa/jXVtV9LVNCEYLETeMVFYRZalqvtS1bmxkXEJFE8kjBUS5YnuAFQbG/KVC2iRSr4G6i/n1rmfKFvGZG7LE3o1N5SPnOPm+wf19lQvDqpdQ5IUkZiLXA7yLm1dmzsIuGuouJxLz8hJT0Uu5KsZvtM3qPKv8wrkS7zbQJ0xUo/mroPuugWZhK3o7FOUHNdFfuPN61rpcd/TWtPbewxBLFGjluJpcgaHOU6gkd17dRexANXIK34Jf13KdR3Pub/vsaT7wbUPTGyj+Y1gbbe1+7aEo/mNSA7tQAZzM+TimH82L8UPlJ62yag+NaO19irAhIkLPG6pKCthd0zjKb3IHTWtNlbTeMG+0uqazknW4W+OIxK8DEcNsSvqNcoJVHXSxs4Hh11OlTctLc8q2ty8xuW8CLaDzr57wmIeJ1kjOV0IZT4EV7puvttMbh1lWwbpKv0XHUew9R7a519aKjiUFuOjYXjrZjN+o31abluqa/nOc6fw8uv4VQvPY8iZs2gztbL4k5evlWzSudn4Olj5MBaW7WVbW5OY3LeBFtB561RWm5bqn/wAnOdP4eXX8K2KUyMfJrF58p5EzZtBna2Xxvl6+VZFMmY3C5LCxDG9++4tp99ZaUyMEPZ5u3TnDRzBgmQcVcSsUruyM8odkMdkUWUA6ksOmtcbZUO0IzhZHTEPcsmIRhLe/EkaNmYA6coPqgC4u1mtXpNKwZMR4hcgheHl63ObN4Wta1u+9QuLBYuPaDiFZUibEEZspYcNcLE4VWkDKitKCCR3lh1qc0oDzhtsbZGHLEYjiMVBC4RgYZBHKzpY4c8SIsEUFQdbelsavmx+0kMjIcWOLNG7k4Vn4UTYUMBEBAx/OjIwIYrl1AJLV6JSgIRs6faD46AYkzXQyCQJh3SArwFtLxMpuzOW5C+nS1xc0lxG1FxEoQyiNHkdf9OhEnpYQqFsmq5Ge2Wx5QbmxvOKUBEN4Fk7eCVkMXZwFy4bEygyZ20DRHLE2q6sDpWLcJcQqIWjxChcFhhOJ1kUviwvpColsb9zMNCSNTY1NKUB51hdrbYlBUDFR6M93wq5h6BnWEloFRrSKF5V1vYE3Brf2Pi8fNj4mxCzoFXEZ4+A6QopEJiYSZbOzDNoXNjcWFjU2pQHn+Cl2pCuUtiDG7SM7dnDvAva3X0YyEueGwIDBjYAgEaHXxO39pxqplbELnMIzLg7cNWnjTmVojmmdHuApaxuCgsL+kVa6BtCAdQdRfUag0B56ZtpyBmlbFIithWR48MBI0YxE4LFOExLGMRsyBbi/QA2rJHtLaMs7K8eKWITwMl4HBQceRHUMsSh1CmNvn6XOYgGvQKUB5qu0troqrEcTnSB2dZMFdHkLMERCsIsQoLG79SgANzWXG4zajKqM+JMbZTE0eDcPIwnQGOc8EGNQmobLHcMdeWvRaUBz53ChmY2Cglj4Aak1oQbYw74XtefLBkLlnBWyLe7EHUdOnWuoev21H5N2s2FGEM7cIROjjInOWYMrknUZbEZQbHMb91Ab6bTh4CzuwijYA3lITLm6BrmwPlesA3gwRtkxEUhLKtkmiJu17fO/dbQamxsKxx7uqIBCZP1hZyVQKMyyiXIqXsq3FuprWTdGMMp4raFTbKNcs8k9uvjIR9lAbGD3lwsuXKxXNwsucol+LGZVtmbU5VJIFzoaz/lBgMobtcGViQp40dmIykgG+p5l/wBw8a5CbkR8LhNO7IUjRuRQSI4nhve+l1fw6ir5NzVfiGTEFnlikiYiNVAV4o4gQt9CBGD5k+QFASSRlUEsQAOpJsB7aim3phipY0g58t7kA25iO/wFutSqfDq6FHF1IsdSL/aKiu04TgZkaFiFe91Jv6pFx7LEVVus6d/t59SCvnHxzJYq2AHgKraqjXXxqtqtE5bauPvRiMUkBGFiZ5X5QVHqA9W9vhXbtWtiMTk7r1JT3STxk0qb4tZwePfkntI69lkPj0+NZIN1tqIwZcI9wbi6oR9oOhr1B94eH+jv9v8AitGffcL+gP8Av/xXXV5cS4QX3ucZ2VtHjN/exDuw7dsR2dhfpaKIZQVEZCacgygLy20pNs/bThs+FYlhYEJGuUl1kZwFtzEqOapDP8pQX9WPvB8K1W+VUD9UPvB8KzquOOyj97jTbcNrL72OScJt69+A3s4UVs2YtnAtYPck5uta2M2LtqVAkmHkIFj6qAsQMoLEasQNLm9dtvlbA/VD7wfCsTfLAo/Uz70fCtNvXjv2cfvc22FCW7aS+9iOfkjtP9kk/D41INzMDtTA4gMcLLwn5ZhYdO5hr1H9L1RvllUfqR96PhWP/wBakB1wTW77Sjp91R1b2rKLjKKw/vUkpWNGMlKEnlfeh63So5uxvvs7aGkEwEltYn5XHsB9YeYvUhzjxGnXXpXKOsXUqmYeIqmceI16a0BdSrc48Rp116VXMOl6ArSuPtLeGLDSiOaORFKu3FPCyBI0zu5s+ZVUaXKjWw1uL4k3qwxaJMsgaZA8YKC5ubKpF7hjYnytqQdKA7tKVw/ynhWUxzI8GVgpaZ8Oq5mUuqi0pLEqrEAA9De1Adylc87cwYzf6mHk/OekXl1I1101Uj7DWOLeHBs0q8dBwSgkJZQBxAGWxvrfMPvoDqUrlSbxYMPCizI7TsoiCMrXDK7h9D6pEba1WTeDBqzLJiIkKuU5pYxdgqsVtmuCA63BAOo7iDQHUpXLx+20inTDiOSSSRC4CGIAKrKpJLuve40FzWPY+8UOJYKqSIWRni4iqOIiPkdlKsejEAg2PMNNaA7FK5su38CgJfFQqA2UlpUFmszZTc9bKxt4KfCqttzC8aOASq0klyqqysQAmfM1jcAjofMUB0aVz5NuYJSwbEwgo2WS8qcra8ra6HQ6eVY13gwlmLTIiq5TM7KoYhVa6knUWYG9AdSlaEm28GpYNiYgUIDgyKCpYkAEX0uVI+w1WTbOEUsrYiIFBeQGRQVAIBLa6asB9ooDepWpsvaMWJj4sRuhZ1B8cjFCR4gldD4Vt0BqsNaparyKWoCy1LVfalqAstS1X2pagLLVFN7ufEQxjrYf82t/apdaohvUDHiopSLryH7Ua5H9Pvqtd/8APuiGv7CWBbaCrZHVQWYgKASxOgAGpJqzC42GUDhurX1sDr9o7q8/+UfeW5OEhbQf+4Yd5+r+P3VftqLrzUY+TW4uI0aet9jg72bzy4qcmJ2SJNIwpK3He5t3n+lq4Zxs31r/AO9vjWCleohShCKilwPL1K05ycm+JlOJk+m3+41TO51uxA66msddbA4teyyQFrF5Yigy+0Mb27tNCf71mW5bkYh6nhs53CkIzZWKk2BsbX8L+NDhpLkGNrqLsMp5R4nTSu6JY4sO8IxiluKAAVm5ER7h0AQrcsS3XoPE2rqDbuGBUmfVOGZcqzETBI3UxKWXMbkr+ct6x10FQutJcI58k8aEHxljwQxIWYEhSQurELew8T4Vd2OS4HDa5FwMh1HiNOnnUk2XioMKuR5/VYSOoR/Sq8BHB0BFwzWOYgdTW8duYazL2o5mlEivkl5Ezxkw+re5CnQDLoNdaxKtLO6OV3/wzGhDG+WH2IPlHgPupkHgPuFbGPlV5ZHUWVnZlHgCSRWCrC4cCq20+Ij5WDLowN1I0II7wa9i3H23BjoWSVE44txxlHpLHSS3f5+deO1t7L2hLhplmiazobjzHep8iNKr3Vsq0MLc+RZtbp0Z5e9cz6B7NHfNkXNly3sL5fo+yrRg4gFAjWym6DKOU+I8K093dtRY2BZY9O5170YdQf7eVdOvNSUovS+KPTxcZLUuDMDYOIhgY1s5u/KOY3vc+OtXDDoGzBRmAyg2F7eF/CstK1yzbCOPtTd+PEtMZHPpYOCBYciklmIv1zHLcHTkFc19y0ZADMQwleUFI1UK0jXbKoOgtoBfQ3Ot6lVKwZMPZkzByoLqCFY9QD11rlYrd1JMQJzIQRPFMFsLXiikiC/aJSfsrt0oCILuLGqZFmtZtCIUzMl5CY5WFjILyA62F41Njre5NyVESR8fMI+zsmaIH0mHjEKswuAVKDVfE3BFrVLaUBF8FuckMkTJKFSOWOVkWFFDSpC8JIy2CKQ5YqB1+0G/aG6Ec0kzmVhx1mBGUHLxooYTb2CEH+Y1JaUBx8bsQviY8Qkiho4mjs8WcEMyOWHMCrcg18zWHYW7Ywzq7TNJw45I4RlChVlkEjk6nMxKoL9wXpqb96lARDCbjqkvEbEu5zKxzIt2KJiUBZr3YkYprn90WAra2NukMK8RWcskNiqmNbl+AuHJLDust7W6nrawElpQEax26Mcg/OcwxE0wLxK63mUqylTobA6Hy8LitebcWAtcMuUZ1WNoI3RY5EhRkCHQfmFtpYAkWIqW0oCIPuQM8rjEayKyqWju0d5DIrK4cEMmYhSLAADTxqu40QJYSjMJTLE5gjLrI0qzMWe12BZbWGXQ+IBEupQGjsfAdniyF85LyOzZct2kdnNh3C7Gt6lKAwkUtV5FUtQFtqWq61LUBbalqutS1AW2rDi8JHKuWRQy+B/qD3VsWrU2pj4sNC00psqC58Se5R5mmnV6cZyYk0ll8DUwmwIIWLRl1JUrfMDa/eLjrUcxO5GzQdeOxOpPFHX25da50nymk/q3/wBn+K1JflALfq//AD/xXSt7K4o7oLH6aOXVurSSxufY6Em6uyx8yf3q/wDWtWTYOyl/R4j3q/8AWudLvpm/Q/8AL/Faku8+b9F/y/xV2NKvzb8lSVa35JeDpybN2Sv6LE+9T/rWtJFsdf0GJ96n/WuVLtrN8z8a1Jcdm+b+NTxoz5t+SvKvDkl4R13n2MP1fFe+T4VjOM2L+z4r3yfCuFI16xFKkdH5flkar/C8I75x+xf2bF++j+FWHaWxf2bF++j+FcEw+dWHC+dRujPk35JY14c0vB3ztbYn7Li/fR/CrDtnYn7Li/fR/CuAcF+9+FWHZ3734VFKlX5N+SWNahzS8EgO3NifsuM99H8Kt/KDYf7JjPfR/Co8dl/v/hVh2OPp/hULpXXJvyTRrWnNLwe2/J4dkveTZ+IkJItLFI4DD+JCL6dzDTzqcV8uYbZrxOJIp2R11VkupHsINetbg754mUjDYqRXlItBKy5c5HzZMul7dCAL28etKtaXDzOSz4LtG8tt0IPHxhnpNKwDjXHqWtz+tfN5eVIuLpnydTmy5ultLX771SwXsmelRLF7PmGJxmJEWdkVDhgY1LMyw/ona+Xm8jrXCkTacoLSpOxAIVuEULImKw8q3VQNeGHtoCcpFr6VgyelUqNbYO0+OBCxCDD4hwERMryq0QhjcuCQSGfpboa4sb7UDLM3HmIixCp6AQsjskJAIykEZlezFe6wvoSBP6V51HLte4mPaDKsGOjhvAgV34sbYcyJlGW6C4Jy+rYkEkG7HNtV0KPJiHjdHyFMIqM0geICKXluqWzkMFTv10FwPQ6VFtvR444uPgNIkbRorukULZL4iLPZnQkXjzXBuNL2uK5OG2htATRlnd5Ehg7YohhLheOykkKmYFk5io9oAoCf0qB4f/y80TNK8wsuHKxmCDmJnfiZgYyfzYTQWt1661jXF7aEbSPJNnVlzQJg1uTeW8UUmRhlIy87AjReYFjQHoFKoKrQClKUApSlAKUpQFLUtVaUBS1LVWlAUtS1VpQFp06145v9vN2ybhxN6CM8tvnt3v7O4f5qWfKPtyZU7Lh0cs49Myqxsp+YCB1Pf5e2vMOwT/Uye7b4V2fx1sl/LPscX8lcyf8AFDua1K2OwT/Uye7b4U7BP9TJ7tvhXX1LqcbRLoa9K2OwT/Uye7b4U7BP9TJ7tvhTUuo0S6GvW7gMPC6SmRmUohKEZbFvmqQdTc2GnTU1i7BP9TJ7tvhWaKDFKrKsUgDgBxwibgG46jTUd1Yk01uZtCLT3o6Wzt2HmgSYNZWE5PkYxaMfzPcfYauk3dRUYmQ3VZTpqPRxRyDqoOvE8O6tSDE7RQKqCUKmXKBEbDIzOumXXmdjr41d2vaNiMshBvcGAG4KCMj1ehUAW8h3ioGqmfcsFlbLC9LyZ5t1pc5VXjvrkUs13ChC7DktYZx1sdDobVgxG7sqI78WJlRS11MhzWZ0YAZLizIQSQF6a1d/5Daeuklyb34AuPVuAcl1ByLcCwNtb1jGJx9iMj6q637OtwshYuA2S63LtexHWi2vOSMNUuUWcilbPYJ/qZPdt8Kp2Cf6mT3bfCrGpdSrol0NelbHYJ/qZPdt8Kdgn+pk923wpqXUaJdDXq5HKkFSQQQQR1BHQis3YJ/qZPdt8Kr2Cf6mT3bfCmpdRol0PZdyN4hjcOMxHGjsJR4+DjyP9b1I68J3dxOLweIWZIZbDR1yNzoeqnT7faBXuGDxKyxrIt8rAEXBB17iD0NedvrdUp5jwZ6WxuHVhiXuRmpSlUS8KUpQClKUAqgUAkgC56+dVpQClKUApSlAKUpQClKUApSlAKUpQClKUApSlAUtS1KUAtS1KUAtS1KUAtS1VpQFLUtVaUBS1LVWlAUtS1VpQFLUtVaUBS1LVWlAUtVaUoBSlKAUpSgFKUoBSlKAUpSgFKUoBSlKAUpSgFKUoD//2Q=="/>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54" name="Picture 10" descr="http://www.learnnottofall.com/servlet/DownloadServlet?id=3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556" y="1363524"/>
            <a:ext cx="7798844" cy="2953304"/>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http://previews.123rf.com/images/melpomen/melpomen1207/melpomen120700020/14396894-Happy-senior-woman-holding-hands-with-caretaker-Stock-Photo-elderly-people-ol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17450" y="3962400"/>
            <a:ext cx="4106053" cy="273526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387213" y="4876800"/>
            <a:ext cx="4215765" cy="646331"/>
          </a:xfrm>
          <a:prstGeom prst="rect">
            <a:avLst/>
          </a:prstGeom>
          <a:noFill/>
        </p:spPr>
        <p:txBody>
          <a:bodyPr wrap="square" rtlCol="0">
            <a:spAutoFit/>
          </a:bodyPr>
          <a:lstStyle/>
          <a:p>
            <a:r>
              <a:rPr lang="en-US" b="1" dirty="0" smtClean="0"/>
              <a:t>This rate of falling among elderly patients indicates the seriousness of the problem </a:t>
            </a:r>
            <a:endParaRPr lang="en-US" b="1" dirty="0"/>
          </a:p>
        </p:txBody>
      </p:sp>
    </p:spTree>
    <p:extLst>
      <p:ext uri="{BB962C8B-B14F-4D97-AF65-F5344CB8AC3E}">
        <p14:creationId xmlns:p14="http://schemas.microsoft.com/office/powerpoint/2010/main" val="1066051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http://www.vectorbg.net/wp-content/uploads/2012/03/blue-wave-background.jp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27122" y="50482"/>
            <a:ext cx="9171122" cy="6807518"/>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Image result for nature backgroun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QTEhUUExQWFhUXGSAbGBgYGBscHRscGxsbGxkcHyEYISggHh8lIBseIjEhJikrLi4uHCAzODMsNygtLisBCgoKDg0OGxAQGywkICYxLywsLC80NCwsLC8sLDQsLDQ0LCwsLCwsLDQsLCwsLCw0LCwsLCwsLCwsLCwsLCwsLP/AABEIAKgBLAMBIgACEQEDEQH/xAAbAAACAwEBAQAAAAAAAAAAAAAEBQIDBgAHAf/EAD4QAAIBAgQFAQYGAQMDBAIDAAECEQMhABIxQQQFIlFhcQYTMoGRoRRCscHR8CMz4fEHUmJygpLSJEMVosL/xAAaAQADAQEBAQAAAAAAAAAAAAABAgMEAAUG/8QAMBEAAgICAQIFAQgCAwEAAAAAAAECEQMhMRJBBCJRYfAyEyNxgZGhseHB0QUzQhT/2gAMAwEAAhEDEQA/APIuHEvlYkAj001+l8W+4YqWFNoUXbMIMtG/kxA8YGQ9UgiRcfLa+CSwIKsSGPlt7xAMAYzy0aFspDWMiI1t8v76YraCf5nDLguF96yjM41BkK8EWMAkEwGFrntOyQtM+uGjsEtFhot6g9sTBEX1/s4pDnvg7hKYZG1zzYyI0No1kmL9vXBelsWKt6LeWZSwn9JgwY+8Yt9pSM1M2uD+ojABkeDtG/fT+iMdx3Eu+RXiUEeT5Pf13xPo+8UinXUHE1Ps/wAOavCsIJCggGRAMnKTeYmbxtjOc14pqj5Z6U6VjcAmD5MYd8koNToe/RhORsynQBZDRtOW8H/lBwFKWJIEAE+BAnEcSqc5fPcpkk3GMRj7Pcrz1GLKSFAiI+IiR9BJ+XyxpqPBPJyo5g6GASoA0O8Cbf8AGIez9NKNEZqdmkuWEDMDIKnuMqwfGHfC8UsFwTkdTJp5s3TEiy2YwCRYm4i1sHiM8nN618/s2YcajD3EVE6HIZ1Bg5fhkmTIFwRBN8s9sDc0rZCyAAlmUKSxhXDKWXcAQZkRAPmCPxZq0qSVErMBVZjlACgNY6ISAbzBA8CxxV7Pkfi6T1C9TexhswBCgHYghWzSIjW2Lwx1c+Uv8Ep5W10j3heXmWTKrmC5LlQSGhWAUnpALTE2DpN7YziZmqaAgeJ32PbzpjX+13GZikoFqqCsWcCmVUNosFR0i5YSxjSyr2c4IOt3/wAhIhCJkTufqY0Jy6zGDCbUXKar2Eat0mXLUILUw4ZZswmDfaPIHaPXBvuHsQoKhSLTILyRpBEtt++COZ0qCszUlCK5KKRJ/wBMdbAMQmYsGGukEajAysGDVGgIxEBtDaQANriQQdotAJxyd+ZKka4S1T5ICqVKZQ06zmOmmbWwY21A9YOKuYcz98x92p6lRakdS2KiTqItv3OmuGHC8PQnrDSWs4eRbYwL2K/ICBAjCmpSZKs0nZjmNh8UAypOWwDXtM2PfDQUG77izbIcHwXu3/yrvBuDEHbs1pBsbg4tqqKRVc02JBdbkC+U6xYyBe2IUuZVHkZRMH4VUHSO14m3rbC+twzVagWSzselJPTYkXa0RPynvilNy87pAtRXlQXU5llPTJN9Ldo+Xi2GXsdzLNVyEtnYkhcxg6lvSB8/PYbgvZtjBqOIOuUMTIF4BAkREG+ptbDzlXLvduU4f3Kk/nZizZQd0i2YXMECWixjGbPPD0OK59R4/aNpsb06Y92pZs0Dq6bEX+KTGs948RjqHENSViOnMfhVRBJMgtLagJHVHYbA0iqKAYlWqR8KiwtmaSCY1EWBP1GEA5x+IqKPfkLUGVaSsSwkqpztDBVJa9wYiAN8mLFKdtcFZzUdMMXmb8O1SrUmu+YpQpoHE01I6TAgEq0gkSfd+gw9/F+8LZSRlaIEEwIP5o+GdL62O5yTcsqMazI7ZqbUnUqQzNnyIalyBlAVsp2AnDbh+WVawValdfeqIViSGqUyCU6UMABxEyZvpAm2aGN1bV9/09PT97b/ACnCTXYQf9XMn/4rJcH3lwxYapa5NxcWt9MZrk/MaNGmSFPvSt2m+vwjssRfUmdonS/9UeBalS4cVCc2d/NgANRC7DQCd8edg3x6/gscZ+FjF8b/AJZgzZHDM5L5o2PIOcZ6rFiAqRkXKLzK3G9jPb6DGh4XnlSmhSnq8ksSQROwggRGg9SLsYyfstbNoDIIMXttfYyL+muGvMlptANRiC85hACgWmBqdoAGpxHLFLK1HXY0425Y05b7n1+Jp1KudmzXOZEDEg7RYyT6/PAvFlsxAFQNF1AYkAqQZ9QT/tgk5c000YdUKCdCdPhXU3PcQMWVOIMs5MTMmBIVZgAaBpMfTTCqovQztrZluH5dVYwqGSe2l4k+O+Nly32WoqUYkuVaSxkK0dl8ev10wJyWjB0YZgCBq0k6W07zcm42w4qcQMoUfBeI3JJLE+ZJvrifivEZJPpi6/AbB4eC2yvjuHKAvTCkEmA1omZuZsD4NsKX4KpJNOqqK18rCYsBa2lraHDHia6GmwCyEPTJJEi1yxmfOLGziLA28YhCcor/AGaHFSPNwZMW/wCJFo3wVUZSpmfeGI0AgengR3nzgehGYTa4M6wPnrrg16yEEj3jZYy2DKskSX1JOt4G2PflyeHHgoTMMpGYSxAeWAM2/wBzgBhcgaTbDSjUzdBBgSbECTck6dtv/V3wHxNL3bkQdiJ7f39MGL3QJR7gwF74N4OM0DdSL3vGo82+WBonB3KnFN5LFVIIMbg7HwY0wZ8AhyfCSOkjt+vnbAvGtLk9419AP2xdSrFiBAgm3i+npj5zDh8raW7+b/Px8jhY6expO0aN+ISny1Iem1SqGXJMsozkEwLLaNSSSBFrEP2bow4JBIJgAZTJ1uGIBFtJExGABxuajTpRZGZjFrHS+mrNqLY0vsty1qoXKwUzaQTJIsRsIib2uMZctY8cr7tl4eaS9kHq6MQoQ5SwlRGWNSoBmRImAYv9SOCdQDOZFSSuRB/jIUiSACYEA+JYz2O4H2dlglYKFmwFQZtJ3gD4rESpJg+c6atfhxUUx0sVVlAgnXMDrBBVhH/jbUYwuCmqXyzV19Ig452djWZqcuQWyEambRqN/wCcF8r4lqVRHpyWnKoyhgWaRlykGZ/t8dxlEA9YyqRZoaNp2GL+Xl6dWm0MrFgUkXMiBEwLg/fG1yXQZkvMXrxAqfiGqDNVqK8sY1IspzSQFgkReQvrgrlvGIvB0qQs+c52grkBqHKWb80rIEXFo+EyTzziKbJSygSRlmPzM1MSSfyiTE/vjP8ABV1CVkCqalRsqm0gGx21mDtvrOJR88b9/wCNDvysfct4mkanvK4psqqqIiqIUAyZXRYnICZNrTiNPmtI1Q1NaagtKsyEhdIGUMREzJPiIjCfiJpqt0IK5Sqkmcsk5j5JI6TqcC0Kczf4dT+g73jA+xi/Nft7DKbWjTvxJzALVX3aGzRljpJAAsSl8s6dWxwHzQ+8fNTADMoMKBqdpMSSddfBN4W/i2nNm2+FhptYDsDb52wW/MARamEMQGsJB1AB9d7/AFxP7NxdofqTVM6pwrBrkq30AiB6RobfbFdKoqMGLQQZkXYkH0gTfquRAOKnqgqFjTQg3ubzGto/pwDUXbU+s/K+KxhemCUq4NJy7mb1XK5qVJSyyzkEwbBeoy5iFAgjexvh2af4dxTUEQn57ogVei5NyN4zR2WTjC8vRvfUyMqnPlDPBUEdQJG8RpafrjR8HzFuJrLSq0WcBhvABGWGYo0uIUnKAD063MZs+Cnr6a2vnPz82hlvnk0fNeJhAWkZl68wIGViGY5kGQMJlQYBuJJtjOrWpU6StTqioSy/4CEzQoDGYCkAQZZpBgR2K3mLVKVZuHCPCMAKd3kGJIAgnNIYD8pI3Ehl7PKo4YP7oNlk1W1ZgJAUwCVAJExBhbThVhWLHfNv278fL/Puj19cqNB7LPlpl2ZKrGpmbK8kwD0DNBJVSAB3mB3a0K4nN1BssS+XTVmhdvI6bW3OMNxvCS3vOFysqkFKjOwGckHLLQxJJIltRMaW2VPhKKU7U/iaagYx1GFaQTqcx7ki5mcY/EY4p9V7f6r9y2OTejNf9V67tw9NDJAdXzdMDpZCIGhm87zjzDh6RZoFzj1D275PT/BPXosSoydOeVAZx1ATvnAg6eMeecs4hUJlZJGs6X2Fu2Pa/wCPlXh/Lv8AY8/xMU82zW8Bwp92BDB2UZyIK7hVUC4Im89+2B8r0zAVXXZhcAg+CYi4nf7kunx9NaSN7vNUCwWYlgTluMswwkgX76ExgKm4qN/kn3jXyoAIywBaIiNBOo10xnXU221o1WqSTCKVTKygDNuRPxEi8ADwPPbBPE8NBT3soHOXJTYWBA+IyIW94832M+QN7sVa2QqrdIc7aSLnS1yBe3zX8f7w56qZjFhABm8sRuL+O+J85KWvf3/wU/8ANmj4D3NNQuQEjQCCTcgXMG3++F1Th2UtkJy9mIkGbDqMkCZ+gnHzktZxTOaTFxmVMxnckeg+vri+hUWrEjLuFm5Hf9MZ6cJS7+vcsqlFdhcKdjlEakj/ALpN9L6322wCvFOZPv8ALeMrKCRFtvSfnhrxCCYXLBkxMls0D1xnyi0eh8p3GdHJjTZhGhtjZhqSf+rM+VuNf7FnLUZ6igCZIkFSRlW5kLeIE+k4Z1uDDSvv1Kqmaw6VJF0nuCoGvaw0xL2Z5RUqOGSm7KDkkAmXIJVRCnqZRaYiQScB8TwdSC5Vgt7mFJhihkEyWzAiNbfPHpyVuzzYOlQN+HZSYK2UGxBF9uk7/wB1GKOOql2kgWEW01J11MTFyTEXwQkwQEJBgkkE7kDWw1gfPvgBnMkf3vh48iS4PkRhhQTMJAMg3H8fXAmWRgrgajpJUA2uCJkHX++uBPjQYc7OpcKQ3wsADuCNRbXEudJLIdygkRpFot4gzbX5m5uNZmWYEAC1ukaADQbj54jzqscyQYBSYBO8g698Ti5dSseSjWgfhqMqdtPrI/3xvOS1vcwqhtJzC0EFVI0v+0DvjLcm4aVBIJgki+8TMdgAThrRUM0ZiASYZrQPlvG+Mviqmull8Hl2Mq/PnVjTqo1QCc1SnZiG6hmWzADMTlmBmgW1G9rqSPw1GvReULNTKxcNBN/PS2vcYuGZCcv+QDryGc+v5iNWAmRNpt4HrcZQIJYKSwtILZZN7G5InWRvfEI6knFcenf/AEUltPZnjTJyySVP9MfX74ecfxQq0KbuzF16WDEkjab72k+WPpivl3A5yMtzpHa9o7+uCuWcAk11qK4YBsjBgACAZRrGQSVETv6YvKUW99iaTSAqrM65kkimqsxiPhg5u8dJ07YW8NQJrFQJOYgRa5MA3jSd484dDg//AMV3+IKxQbFZEggwelizAiwJjXTFHKeEzFiTlDOig5ekS19O0gx2nDRkknQGm2rKOL4E5XaMoGu5BFhN51i+0jA9LhAtRkcwVYgkXuLSNj4PnGh5xTRgVUMWA6rQJAloBGh1XQwdAbYUUuFgtck7A76yMJGbpplHG3oqZVFmtmP5iwg5bEBekzp/zgj2d4Q11cFGcLOhWcxAgkn8ogC3zwy4fly1KLgKrFlkZiAQbSRNolltuAO0Y+exVH/GXBgyQbsI0IFh/tp2xOeX7uTXKoZQ869AKry2c0FjB0HSbSGBBk5pB328gCvhOBFQNDXVZGabgEzAW9iD9RjanlZzdSkg7aAmbMouQCI+IYmOSrTLVaLZSFJIqQVI/NmB238QfEZ//sSXJR4tmN5nyar7oSQL5lbN0kzYbyb2tabxIBUcRcKUYywJKiZUyVIPmPse1z6bzqvXrUAvuVzHpZ1YMASwUQoBYD4iT+URqdPO+JdqFZ0qBiy1GKCWX45B7NJtsCfGNPhcsskbdXvS2QypJiwMzMZkzIMkk6QLn5D0x6D7JcZRThlpsYeRKq4kk6mATewMdheMYCgwmRGsjLIEakdV/wB7b640XsxRKVlmmHnqVTAJyyvTmuReTHZdZw/jcanjp9ti+HlUh/xlOnwtZlPDipRqgLTyXYynWSBHZoy6AbTf7T5LWdTlqPRrq0o/vS5a7dLAEgKQNb7g2thv7UufwpNNQHp/5qeqiEEsOkXJBIABEkzoDinhXXjKRZgaZKgkq3UoHUbjqaLWI30EifIjkn0Rlx2be+ONN1tcmulbRl+f80p1eAq02phOJR1ByrtTKAlj2FwBf4bGMefJYzjR875bX4dWWo1GCgaKcHMraGfiiZsYvOM7TaCDAPg6fPH0HhMcYQajxdnnZ5NyVmq4Mqfw7EAoQWKqYgh4XS8AybgCdME8wqnVsgG4BuItBiNRF9d95wt4LiKjjOFIEFZAN/8AuuBbXQXG2LTSTO8qWJX4jMgCw1gkwAP5xmlCpb+bNUZ3HRVx/HowyCbaszHLJ1ufTbW18EqRUNNllAkZmtfMsZY+t4HjAxqU91O2wAFrxET++CafGUlUZA4YtqIMACQx0nUW3vgyVKopnRe7k0M3fOVUHpEWAsdCfJjS+L6tUZTFrQSxAgfmuf2m5HqEvF8wpKykywKmYFwW1INhNza0bYX1Ock0np5AZMqSTAC9huxNyTuTiC8NKVa+dysvERjezUvxiU/zLI6ioa9yAp77j6jCDm+erUzqVAIGpIPe4Ika6fzhZyziaiMXWoc5ESSZvEb62ET2GDaVCqZKsxky2/VvrBxeGBYpXZGWZ5VVD72B46tR4esyOEGeM15DlQoi8GxIAF+r0xb7QcI1astCmzO4AAVqoeZZy8MCTUcMQcozNbKIIy4K/wCmXLq9Sm3ugHmoQKZUBS+WmZNQiBCgkrewECTfWe0vslQ4eg2fhc7tDM6/6sIDdfcp7unlABY5VU5okkCaQi3lnNvSf5cfyRlJKEYpb/c8p4xH4Z2p9QZDDZssHTLAvteCTqO2M8xLOTuSfGuNC1JVZwAi3ZYUltIgAgsCt4Daki5GEIH13840Y6t0SyXqyVUQP73wby/iSoYm4ymJ2Jtb64Dca7f3+/bBFGnohNmi8dxPrgzpqmCDaei4VVbLIv3+Ufxgj2hoELQYxBQi3ggx9GGBvw8CAw76af74N4yoXoomuW+keLd7R9MStJpopTp2H+zL9BQXOVj5FoMfWfOm+HHBcnZoaorIhZVeVymZIMa6C59Zi10Hs1TvtdgJ/wDVrf0n743fHczatwyhqYJpn3aVOq2TLmhSTBKKA0WFtm6s+RW2Vi6SFj8Wqr7oMz0iZVST/jJuINiw1gE3AGhJwt55w9L/ABsgIYqc4Opv0trGlvEDDZOXMCqtALLKlmUSutiTBvaASdexOO5pyjK6oYDmJygkZTMWAxng6kVfBHk1L4MtO2+51Ug31nt2ww9peV1EP4hJXP01FtaRlBtaWAg+vk4v5RyyalPWZC5tAe0zsYxreZ8Gr0alMLBiREQWUzbvcYErUk0deqPMEqkUKqWu6GO4IYzbsVH19MVrwyCkuVzLAtUUjS9iL3t+/fB9fg9fP7Yv4rhwIQad4vEa6fbwcUaoBnGfKZYmGsT2mCrftvi3liklhCloJINhGpNr21xPjqAVoI6CI+vfWNJxZ7O0AgzujOAII7EE3872Eb3wJPy2Fc0W8BTyh1ytBuAGnLBDbgAm5Exp9cF+wvLjCs6gLmIIaReJmBe2nqdMLuM4j3R97SzFA4JlibG2pvpbKRIt64bew3EoEamo6cxOcLfQW9R2B3xDL1fZSa70OmupI1POKtRaeYA9UBX6XnWD8YJt9Re0Yo4Sm7wHXIVAH/iSYBYMwuPvr64pp8zLZKTZw12Jb8w+ERcdXSN46lIkzgCtxHunepT4kAMZFFwdVkOJUggT1Rb4jpM489wf0fH+l+/9Fk9WaUUGP+nknvmMyQTPSSYsZMWkWvjzDnPJSOMRWLVHZDUquCBMVGZ2liYCJa5npGmmNU1Di2ys+pGaYJgXUDQgb2jQnGS9s+Xs/FUaQ/yM6qOgGSWJsAYGYAeBa51bHreFhUqWtbMmaWt7E3A0Q9dlVehWJtJkA23kAgd9ybbaz2k5Sr8P7yioDUSXBpgywvIFswAuZnY2tOEi8B7ni69Ia03gQRoJJkraNNLY0FKiahakylyetm8A5gWsSWUwthAib3w/iJOOSLT4+MGNJwa9Rzy/mLCihcrUzUxnSQBBAEwRdZtJBJtin8aKS1noqhFQ/wCm5IAEGbX6QFbpAEncXOEBApVCU/yjMCpBY3AkA2CiCZi/g3wTR42mG6c3VlLSCTmMkySRbb0B9cYPsUnaWmartGf9peHalwtPrZs9QhizSTAJFzBN5JsIMYyQF8bH2x43PQppqFqE6kxIa1+wgH5bzjIAY9vwjf2e+bf8nm+IXno1nKaZXgvee7Q/5SBUkZh0rYWm0A66k9xgfi5kNUJEnU6zsLDUx9sMuRL7zl1SmVHRVzSSBFhJMxIE99J9QJT4l0zFlDAxMEwSJggj4TrqJ20N87+t/iXX0oBzFCwjMdSeoGJuPHrgOtUIkTffecG1XYgsyrkJgk3M62BMzI+IW/TAFXhwzxmnLNwCCfrp3vi8Eu5KTfYqYAiJBM+bRr64pNMjqbNGg2m8EE7b4kGCyLHb07/XDPh+Q1nGuVWhgPX0v9cUlOMPqdISMXPhWz5yblwzZ2yhLwJBOsCZvFiL64a12MiM4ttv52x95bySlT6jciRmcjUakDt9cMMtIf6lY0ybx0iRsepgfttjz8uZSna38/M34sTjCnoe/wDTaoDwOQ2ZqjsDkDFyEI1MBAFG5IlZvMYM5p7McbXpe9rINsi0yzEaQAlNIJIb4mIM5hABUBB7GcMV4BqqS9dn6KQywy5tSWIysAjj83SywOzXlnty6PxFDI6hs2cFwXNSmQvRBUAsbG5nKPM2ipfaSXKv1X7r5+BmbXRF9/wZned+zvEUS+cKzFCwVVc51CsSbLC2pizZWMg3m2N4Slm6mIRdCxntJ+EST49MezcLzmnxVGpQo5FrAoxJQfFDIxLtKM7GoUgqWMMSSIjxV6BXMGMMpKld5W36/vjVjVJojN27LEWVJKsQF/Kd/M7Y6ixkBdzEmBraT8/0xBakaTpGwsbH69/GGfI+W1q9cUaFItUgnIQDAi582M7nfbDMVEqtIqDMTqQdba+YxbwTwyz8LSptsdY+n1wZz7l3uFpFlVHh1dQY6kjL0N1KGBBzE9RzQBEssHUtheQde98QaosnY99mOFAqVFMkqDYWB6TlPrOg9Mez8t4RaIZ6RXrJHumOVCMkLIRertLEWI1I6vG+UdLBplqg1k2ysCSdzaPNtLY9W4fm5a1lCuVzswXNF7a3GbTtHzw58mSE1OHo9foVUFKNMQ8t9nar1Ka1WdQYYJJ6RmE2N4ltZBkXM4I9ruSvQrUizZgyhQRaAhgfYjGm5hWylUWTU6gjKRAnWRMgWzT4MjCr2n5h7xqKSHKK3Upn4shEnuIN/TTFcfS8fU+RHKXUl2O5Ly/MUXUyfuDjXpykKALkbmP2HnCT2VqnOoIH9B7Y2juMpJiwxpw4YyjbI5ckk6R5VzPlR94ABdmjwJMAYt4jkk8SiNABUiVIOkkk9tN/n41QytxNPwZsOwJx3O+HDcRw4ECc8RaDe9vIwksaqx1kfBgPaXkopB1On5WP5rAiI331Ov1zvBVRTpkH8xsL31O2t7EefXHovNfZOqxY07rlIOVoJsLQxIiw+mMp7O8r9572ArEFVXNoCSTOh7REXzWGMjjSdo0RmnwzIcz4hyjCIW2aBrt+Wx28Ww39h+HyioSBlgOc2mUNlM/l2mZ0Wb40PNfZhwCigEshkKbANMiASBEEwAI/RJ7Ej3dN3Ydso3B1B6TYayNZN9cI5qWJpa2hq8yfIy4zhKa8PSamoVoOQrMn3cjKNYkSIETMXwg4ClTTic1U9JYbsSSZyA6mdJB++7OjxDUqYVCLZwma9g5AUqCDBAMHzjOV60tnXKrZ1MKNCBCsJkfEoN52mcPiTt+n9izeje8SEpIDRNR6bORlqAxpmIClSuaQt4Bv8wi9vFdOI5dxIQ0/8jISgy/C6mDtmhmEwN9Ix6hy32ZRqYD0QhAjNJzGRrotxO831NrZ7/rFyNE5QoGYmg6HNcm492x++b1GNmPC7t8GaeVPXcx7UaR47is9RSffKVNjKFEMjqEgyIN9MOanJKLyQ7VFJ/0w0BAWMAXEi9j2nvIx3FVTXqrxL5ZqpTzDYlaarpcmCsE9wcafiitJZRzOSQwBJJJvAEC5IFjvtjzfFRfXcZf12NeJ+XaE/MeVKhzUAwJ/9+QNrmzDMribSdPMHC4cMFKllZlaQQdRGpiJBB28gYur8bUpIJBOssVF9ozXE63EGwvviulX94JUiQSQC3eA122iL23OxxSKmlt37jOuwu9seEy06TA9LMNyYOSbE6g5ifAIm+MrTF8aL2lpk0UaAFzKBuboxuYvpadjabxnEuYx6fhl93swZ/rPQfZCoEpEExLqTJ02m195+WBQtIMy0uokyCxt4jMYt3P7YhSpBOGeswMUsswQQQzZVMbmWntjuWMFObKSv5YE66G9hvf7iMYckXbka4NUkMKU1DlcDLlMrvls7FTG2W9ibmJOMkeIAYkARceIOpvg3nnEI9VqorHJmy0kcHMqgDsIAGmg1BOpwoNYuYuTr3I/oxow4qRLJlbZTSWaljYmxIEXNiewxtOU0adJFQ1JUg9UGC0kwo7GCZFrTOMkiOAWAJ8x/H764c8tp1TRDuzqEkF6hCiRJ92A3VJFiTYRbS48UuqPNIPhn0y4GVCsEiMpnXWYnbaYEdsVcRSSqcwIgW6he2v3nFVOulT/AE3sQekZc0iw9Ja09iCdsEGooJArU7G/Vvvq3y+WMlOLvubOpS12J8tcjhuHTL/qEwe5FQuBbQWMzJifQqucZlq06tWmeoKTnMrUYKAzECCu35R4Ai/DiAtFUDsSBnE/CgyN02kyZBMDQ/VfzUUwymnUaoCJLFYgn41vtEfa5jGvFFqb92/X+e3YxZJLpXtXz3B61QqxH5bi4BJvP1JGowGVOv8AdsEcRprO38/fEAkKPOo+kY2LRleyOWcav/p41Va4NGt7uoi9L5c1veJmWNywJF9dLYytI30Pn5a4K4DjalF89NijaSProbHTfthcnVXl5GhSezce1vMW4mmgrKn4lHIerkpq9RIhXcKZtA2i+2mMovD3yjdZ+pB+0/Y4+8TzN36mIZp1gA6AaqB2/XviyhULDYzab2i8euuIXKtl0o3o0PJqhyIP+0kZiJEMDK/aPQ7a40NLjghApZbFZORyXJ6umD1AxF9ZiwjCblJYrTlQomJzA3AYCQBv6/XGublY92G0JXveSPGx/fGDMk+TREqqc0UJmVi+dWIIWMhldgLyVgE9QA7RhVS5i7Eg2Maidb2wx92RTyzmaIuADIIjTTSJm+uFP4NiVOU31j9u1v0wMbSVHSRpOV8eyEEEz+nn9sPl54xp5SSZ1M+mMenB1R1ZYJH/AHa20M+Z+uD0R5EEwNd4HiB8r4qsrXDJvGmNeQ80y8Ucx0U2Py0wdzTjA1WlUA+Auf8A5SRv3/bCMcGTePnMCbf3644q1NTmJ03mbabX1wJZ5VSGWFXY44Lnb0w6FHYMCAc2gixBMmbm5OkYyPs/y+vwpY5BUziCJuCJ12a59NsdxnN6kQn1I+n74TcZzGubmow79rjSB6afbC/eyVN6D0wizZ85qmqtVsyo/u8qkgglyDOmjRN/PgHGe9m+VpTU06rhS8NMqRMFQpIJgg3vb74ynENVYmSTvrE212v/AG+BPwz31G2ov/YxzwOUXFy5E6ul2kb/APBqtQmUbISCS4EglWBUT1dTEaW+VshxHLiGORSyrnmFMEgZluoIicBUaNXMFWZnSYtufSNTth3xHB13UJBM9rj+6ajDf9aqzo3PZvec/wDUtOFApBfxLoozVcwVc8dUAAyBMa9+2PO/a3214jjBDNFOD0pYEanN3+Hfv5wBx/Jq6/EhP9ttiz2e5M9SCwIA6WEbGADf1/8A640fbdUbbEWNJ6Qt9nuIZqwRpCpoAY7zHzOuNfxtKKtNUVQKtMj3hkwVI6QACCxFvyz1R2xQ/JPdOHIhigWPUg9tiNfHbDziOEJWlXRuqijBVFiZgXO1xOh7YlllCSb+WNFSi0I+aO1KiclRFqHaCCVlgRlLQIE3MjL3mcIeBVmLIDob2AAg3m9rftOmNrQ5G2bMrk53JVGJMBogHS12uNj6jFPC8MaQZSil3zCFDQWnUMczGTvtlBxlhOotR2W72ef+1NMLAUgrnMQIjUEWtbQRbCOgvWPXGp9uVy+4URpUNh3KwAdwP3+Qz/BLNRZ0MTGPWwP7pP8AExZd5DX8bRb8BWWD1oo0sCtZCJjSQpGmpHfGVp+8ojLcAQ0ZtxBBtvMGe42jGrZqxowitUWSJXQRuSO1j2sJxn+YcMVL0yQXVjnaZLEZpy3IAgLcnXcARiOKbdxfqVnFKpIV8VxVRh1sxEz1EmTpN94tPYRhjyOjmWs7qoVEJBZgASMtiPibUQBqSBInAVZR8IPqZMbGL9v2xwqCG0zGBeTpoJOny7YvNdUaRKOpWMuW8wFVWFZkRVjKsBb30jfc2j9CBxHNGY6CCIhrzexPmAPpgY0j6CYv+/jXFVRDdotb/jHRxQUm/iOllnSRdyk9cG6xBmdJnbSfUa64e8AqFP8AIrE7QCRHgyN5xn+DYq4YRuJaIuCDM2iDgv8AGA/FTpsRaSWFhbQGAN7QL4OWHUzsU+lGj9xHCoZ+JVBEgEErIIkWaDcjuJsMZ73BlhG0jbTwd76dpw4qLAAPUcuoGh8/Yf8AAxA8LFNWzDNpEem+/wCkR6Yz45dN+5eceoXV+DyoZnQGO14P6D5YBSlb7x50I9bj+nD+mhIIe3SSRbtPmLSY8YBfgypNyVIsSbibiexOuLRyepGUPQpNHabQT9Rf+cCNIEECRv8A36YavSutum9h6f36YVEnNETPzv8AvJ2w0XYslR9YWB37YM4evCkdUE6ZraQNQdP73wPR4AEwWjv4jx9sHcIEWCQwmQfB0ws5KvUaCdj3lHEFMsjcw1+3gxf9ceg8l41WUI8dMWI7W7eNfJx53SCQIcz6CNNNJ+vbDBOLykgsCf8Ax1N7HfUeuPLzR6zfFJI9CUpeI/W83wNU5jkGVUA7SbX2v/Z9MZHh+bVDCg5RsZMqbbgeI9LYO4es7QzNPqO1x66nGfoa5G6UzU8JxeaDlHmxvA84ZJxE2gDW37zN+9sY5eKWmCdgDETBa8C9p/Y4q4znZbpWZmwB73WSPrH6YaEJMWUYo3DV13Yd/wCP7/GFnF8XR9T3i/8AOMcectcS31mIHYj17RgY8zIAMg+sbY1wiokXs0yrRJjKI7kf7SPlGLHo0ArCD1a2O0/ycZQ80aYJE9mAEeL4+pzMxaWG8aXIAHSTF/1w4tDc8HT1IfcTrP1GuPh4CgQIZ9Yi0/QXwnPNIMMCD2Ig7dx88XpxqsIm8WmJ2HYT6Y4I34TgUzymukMLiDczIve2t/TDbiRmSReD62ganza1reMZ2rxoULJBEQBIOhuLGN/zSI+32rzOms6G0iDO9haItY2nEMkOspCXTyG8RzqOlhN4a1pE2v64nS5xSEwqi8k6ba+fpvhRX4+lUBViEAuTOptmi8xE+cDV+HoCSKgSbZNCPr1WPcYgsXS+6KdKfBokdTpla43mBEWESInFHMuIvlCkglRaIBkFj2vA++M7VpVBDU3lR+beBeYuLD9cB0+J4hsxCsZGseRvtisY+rFcaNm3EkOrbqjS1xElQLfQnxpqMV1uZA5QIzIrXkTJXpN9LNcfsJGTTnTqwDICTIK6NoNe4PbEafMUdiDFzc/KCNQbxEYZYqXALQP7V8IW9xPUchFvBAB8zlAnz6YS8NwxBBWOkak2M31+uG3MaoZ6dRTBUX89WYekGbYDpDKzZXyASfhzb6X0sJ+ZxuxvyJGWcfPZOrxgULmzZoYoyEgU80AQkCIGabSZHbCfiOJyswBJmIOVbxBvKmRaY73wbxlW4OaWEWiLDxGngzqbRiDuCrHUsNIGs6/8YaOt0c96sXIZ2iO+/wBf2xTXp7i3bzuDg4ZWtBMm/wB+/wDTgh6K5QFg9MXHnW59L/pivXTJ9FoH4ZS9Pq1WbmRIA7nYT2vfFdLhwe5E327b9rnF70uoKScoiSPF9vXzrixBlMyNJCreLT+8fXC9XoHp9RWaUnp+Q/X1/wB8XBdjtb6YMFKCDHkesyfpiVHIB1ZgT2AbfvI/u+Gc7AoUHFJYBSSSx1BUHaQe2LeCV36QJtFzaOnKPSYsMRShKspZiRdAiKSdTciLA9p/kfh6VTKZQlR8R/QfcYzaLWXcO5ClnmCTGxJIIP8AJPpix2DqIaD/ANoBiIkjeTiv8K2bMLzfS2sGYH91wc3I3CoxN2Aa2ipcX0vOw/jCynFd6Gipegt4SqDZh/R/f1xI8OrvOXz58AThz/8AxfSsFSGJALDLfcGLx63uLYM4TkZJJKQC0gXGVdQQWBldrxrvics0VsqsT4M3S4VWm2UCLmeq8GNZjsMGLy4iIUOpAllWNSD8TWEfTXGifhVCsmYOwAWMn5T8QWVk6yHBgXjXH3iDTpgBSQqflZSReADcAiRNtDrOJvNJ8IZYkuRRV5YiqIGY6kgHp0GgO99cQ4ZJGWF7ExBH1sf5wxWuGzBHQpAzAgAyLmAeo9rX0wv47m8SBSBFhBldBBiL9v3nborI1TQW8adjWvCD4GEbmwEi+17b+MCVudR0LBLDYqAfBGgntbU4z9epUqBn0UGB8QmdidDAjXH2nSpEMWkNPSFBK6f+Rzel/Xy8fDpfVsR52+Bi3MmIOa8eJGhBAMf2NcVfjWtKgDteCB4J9Ti7hW4enTIK1WqNBUmmoWNxDMcw8x9MB8NlEvmIIuFyAyfrAExePlh0lukJb9QhmJzZjFpk2naLWPr4xDiCRqQTMEZpJJOKuljJIQHsC0fL+Dgc0CCZ2vcMJ02ibzN4tgqIGyb1rtIEjYn/AHBOBjxBNp9MF8SFYggbXAXLe/lgR9P3MWpohUrNS3WjKVHkAq0keen0xRUTZVUqbAaaxv51In0tj5+LI7iLj1t/GLaVdZP+K26iowB9dWO2+2Bfw7MTlUneACbDU4ZV3AyR4s7WHn/jHDjXvfX+27YrCW0HreT94+2JwYFrDQwPWD3+eDSBslSrNB/ymT+UT97gfSfli3hq9emRTyHqiFywb2FyAd9yRiBqnIF2E2IUxP8A2yJHm+JUEqEQqMw16Vk28gTAnCvjhBWnyHpz0rZlCuCQYW48GI3tAn+TzxSOJzkE6FgVN9T1DSTEnv8APGeNPNN/WSB+uL+JUkBA65JklUyCRAvCgmLXIm+IywxfGi0cslzsdfhPeLnAEGwJiOkEnQiTE2AJsNcLjy//ALAGi8gGVkZhImdjciPXFHEe9Coweo17VMrAQP8AzkkxGhFsFcLxmWHaurEC6mm2ebiASjBhBOrKL4CxyitMZ5Iye0U1uBYMA2Qg3BUmNYMyBcQZtiDUmEwQI0kjuBbvf9sMzx7MQ7sjK3TGYe+IGkgKSCQbGCLayBiHOCzkAKykH/8AYsSu0Gw+w10Fsdc7SYKjVoU1eWOys8EqDBcCYIiBPzH1wvywYv8AIa9/THplGrUKIAadNACMiyZMxEyBMKDJO8Xwhr8D1hFySpgKRnZQxJnoAzAwSAT384XF4pyuLDPBWzKtwrRED0k6Tp2/jB/B8GWUwA2VvsRbx+XDyly1SAWYLJJIZCJF8oAWOonYNF9RYGk11zZWhCR0iIsBqABB1ib6YZ529IVYqYn/AADwSASs5s2Xp7mI9IxGvIK6kgi2hEzbtF/oPXDuiWcTMpoATr4AIg3G1tMBVqFzB376dtP9sFZLeznCloXvTJlhcXIG4Otu0/rFsVVaZMRpG8zqdctpwyFAoJsBcY6pwqOZmBePQknt5xRZEI4jl+C4fMpL+6NjJkg3AYAWiSDe+ttYxoE4BHqCpQrFdFH+MZSBsSCNI+uA6XIYbLUVykEhwA69cAKIkxAOsC/rgrlnEU6AC06qUyZCyZElrEZzGWPuMeXNyf0Nt/qtmtKK3wVU6DZuoAKxgkLBmb2MraBJFsHvwfuXyxUdW6SFOaAwAOUqogWDSQbzbTE6fLPeHKahELamCpHggj8p1jfvbAfF/ieF0FBxmJNRgYUEZWJiCupgBjprjoeaXSuQynSIUKdNc4ap1DQFgrXMAQ0yY3vaNL4I5fzCkys9NVXLOVwVMERrmsReTfSTvhU9GrxFN2UQM5CtLCW/P8TSRbS3zwm4z2ZcIai1abkHqAdVgbGXcX8fc40LFBupPf7EnOVaGfN2Zkj3jQxh6a1KWtzfKHPZotba2EtTj6U/6bltD/nJB8nPOu4I9RhbGW5AaTubyPKmfuR9sWJxbJlZAyXsyFhLAWNjrr9cbI41FfEZ3NtnVSSJkhfFssicoi0GbRHoMdwq3JDqpiILOkjxkifSfkcRHGMGzN1vsWLEi/rf5ziHD1AW6lkdgQn3II+2GpgC+EqFZPvSttuonaIJB/vzxVw5UtLvlm5OWfsMXUeEDucqPl3ObMEnQsyoQBINyNvE4H42iUcrEFGINw1xqJAAOF1dBC+I5iSnu/eF0WQmZFsDrEyyz+wwP+J6QuRbSMwzBmkz1XgxtbA78QzTmP2j9MWUO/2x3SlwdZatLTWd8GfhwRmFNgo+JgCYtrsB3ucUBvGL6BFgRv8AFEx4jtv3wrTCmUMsSAbfSR5F8X0AoB6ZbZs0R4gfv9sG1+EW3u3zncAEAf8AyAP2xU/DksciMFm2ZlJ+ZAF/ljjgbiazORnYsAIGa8DtimpSm/2yqB9hhpV4Z2C2QQPygA/+4gXPm+Bl4N2GwPkn91wUBgBpDHFR2AGm/wAzczO/9jDFeA/8l+V8QPANBM+lvp6YNgFxp4+NSBA1Pe2naP6MFNwzDEHpn+/84ICp2a17DTt6+vnHxCZnMBEkTpfWBEYkWjE6BQ5s7MpAlcqhpPYywgeb+mCdZ1Pi3KlC6qrTmJGtxYlFLH4RHbEXpBVWFJm5YrKntlkBrb3+Qi9eJUiB1AD5hTM+GBB+mBXoG/UpSpluLMNCCRH0v8wRhnTWvXVkpMzJqyF40F/9ViPPxX+WA6dJ61QKAuZjACqiDttCj+nBzezdZawp1KZmxMECxE2YgjeJg3tgSlGP1NHK3wV8MijKtWqBTsZp5XaSNDBzAC/fSwM4aqeH6fdIeLq/mOV0KxEASAXmCQIMRhpzr2bpLw7PTpqGpiRldzIF3JL2MeFGmMUCLX+n7YljyY866oOx31Q0xtR5k+b4ym2RixVfQZhl0EW2GGHNGJCPWIdWU9VNmIgMemSSQZ7EHW+EKVVPS7vlmdJv3gkDTfEvxEDIrMqmLTEibegvt/GGeJWmFZGNOHpcPJXpVVQ5GNMuc35bAkZtOprbm9sD8VmdjlDVQouTkQgDfWDE6ADTSIijh+NqUj0sVMaMiEazowI1vMYtq8yZiKpZ/eKZlUpBZEZbxI72jCvG7tfPn4hWQIXkNY01qMhyHS/Vq0ysaiOwFxscEn2UqkCFZra/DHiC33wubn1dmz1KjuVFjKrA3uFmYJEi8HBFL2pJAze8nvmzT5lgD8oxHJDPflqh4zhWzQ80r1BlfhUQe6aSXyg5Ygx7w/CQSJubYz/G80p53B4Wkc7B/wDHVWRIGcBokTBMWu2mA+J5nFNUlpBINyoi2oQAE/8AqBIte+BDxIIBUgDsHHy0Ab5nximLwyhGn/lP9bJTyXv5/A2PEKXpNSovkQAZavFrRFidh1EEESwIzRgXj6HvajMiEVTCilQBYERchjOYmdbab64WDi2737ip/IBHrg/guNQtkqEIG/8A3BXlNY6UcBhMaqSJm+NKj0rRNuwavQqcP8VN6bTBLMGvF1+GARMxr6Y5OT13gikzDcoM5BPcJoddYFtcWcVw9HVOIDj/AM0qIT2gFSIA8j0wtqMBYEGBAIH830wU74/gD0Xc0ppTOUVlqX+ErUUgjch1jxZjgAVI3j7YtSFIIC/NQR8wQQfmMW8RxRqRnay6ZUURpbpAEYcWwUH1x9LGMMDXorSdEolnYqVqu0MgEEqFUZTN7zvpbATLPbHHWWcLxlRPgqOk65HZZ7TlInEaksczNmJ1YmSfUm5xDL/f6cSptl0P6eh1x1A6ixaQ+mGfKkpdRrSRFgrANPiQQfQxodcK1M+nrhvw3OMihRw/DGN3pZmPqWb/AHwslaoZMGRx8vOCeHfuR9MU8Txpc/AiTqKaBRYyNL/8DH2k/e+FaDYz4cxeT52/TBnvfP8AfnOFlCrixa4wjQ1haFhqQe1x/wDUYkW7SvfT564DNT64nRqsIlpjWRf6j+NsAJcKhE3J+g/TEGY/2P8AbF/4umIzUql984y21kBC0T6xgN+LWelRB0uTbzMR8/OO2cV8RTJ0MfLAlTgyfz/YftgmowGob/5H/wC36YgKg2JH3+zThkCgdOXjucRbg1G/9+WCXfW+ITO49CQP1wbZ1IjXallC+7YEfn95mJ3iCuUD0E73wETH/GL8wzZc49Zn59Mn6YnxQVcpDh8uxRhN7m4uNpscFaFYTyrnCUhehTqEHMHlldSI0ZTpbSN8Dcw5xWqOXNRhJkANlAjQCIFvTFHF8SjA5aKUzOqtU09Hcj6AegwGamAsUW+pr9dndbXDDeI55WZSjOWU66H7/wAYBqV52A9Af3viLPipjikYRjwqEcmwg8R/YGCqXNqi5YqOMnwgMwCnxBt2thZnx8NTDdJ3UNk4pWn3jsNTIXOSTqTnqLc9/wCgxFYIXp58uh61TMPKq5aNv3xnhVv/AD/tOGvDJw6oap4pTUUErTFGr1MBYZ2AAvF8JKNDRkdT4ogFQSoNyASAfWNcVM39nAI4gYkaw3OG6Tuob8LzFkfMRTq2gB06R5hYvte2K+I4ou7O2SWMkKigD0Ef747HYXpV2Gz5kaJCtHcIY+1v+cCsxO/r/NtsdjsCErs6SoqVZIBMDcxP6SftiDqAbMDfz9YIx2OxUQ+llG8+gP7jE1W2bKxH/pN4uRa2mOx2Fk+lBiuphA4+2UUqYOs5OoH/ANzGfQyPGKQZifsP4EY7HYNJAssp2MhVY7BhI+xE/PFn4piQqUqUm1qYYk+LfzjsdhX6hTfBHiODqgZ3p1ApPxFGVfEWA+QxSRGtjAP109MdjsJjn1I5qiYOCaTgETJG8RMeJt9cdjsOzkHcUqKR7ti4iTKZSPFiQcUive+Yeik2+WOx2Jjlwa9jPyxItO8emv747HYAThR3BY/+43HoMcEC/DadcdjsccSA84rqORBUA+sx+hx2OxxwVxPHK+Ue6o0u5pqxM+Oof798fa3AcPIjixpvRq69iQDfHY7AUa4ObsUPTUSJB8jQ+kgHA7gbR+n7Y7HYohSpoxUxvGOx2HQrKycfGx2OwwpGRimp4+847HYZCkJ9f4/vpi9uEcIKhACHQllveNJn7Y7HYWcmnGu7GjFNP2HfsfWoU2d6+XMAPdhtL6m9saytwHD1j7w0VcnUgH//ACcdjseR/wAlB439rGTt65PR8G1JODS0f//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p:nvSpPr>
        <p:spPr>
          <a:xfrm>
            <a:off x="431170" y="338753"/>
            <a:ext cx="8220712" cy="923330"/>
          </a:xfrm>
          <a:prstGeom prst="rect">
            <a:avLst/>
          </a:prstGeom>
          <a:noFill/>
        </p:spPr>
        <p:txBody>
          <a:bodyPr wrap="non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Learning from the Interview</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1" name="AutoShape 6" descr="Image result for fall incidents among elderly graph"/>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8" descr="data:image/jpeg;base64,/9j/4AAQSkZJRgABAQAAAQABAAD/2wCEAAkGBw4QEBUSEBAUFBMUFBUYEBcUEhQWHBUWFRgWFxgUGBobHCkhGR4mHRQXITEhJSksLi8uFyAzRDMwNygtLisBCgoKDg0OGxAQGy4mHyQsLCwsKy4uLC0tNzQsNCwsLDcsLDIyLCw0LDcsLCwsLzQsLCwsMiwsLy8sLCwsNCw3LP/AABEIAIUBYAMBIgACEQEDEQH/xAAcAAEAAQUBAQAAAAAAAAAAAAAABgECAwQFBwj/xABFEAACAQIDBQQFBwsEAQUAAAABAgMAEQQSIQUGEyIxFEFRYSMycZPRB0JSU4GRoRYzQ0RUYnKCscHhJJKi0hUXNGOj8P/EABoBAQACAwEAAAAAAAAAAAAAAAADBAECBQb/xAArEQACAQMBBwQCAwEAAAAAAAAAAQIDBBESEyExQVGBkSIyYfAFcSOh0TP/2gAMAwEAAhEDEQA/APUMZiVjzNJIEUE3ZmCga95JsKw4PaEUwJhnSQA2JjkVwD1sSpNjXJ+UPDvJgMQkaszG2UIpZjzjoADeuXvvjNowqEwxmdhFLIsqxNIWkVkywlYlCi4JN289CaAmWZvE/fVnHGbLn5rXy5tct7ZrdbX0vUFSTEwviikc4M+NQ5jHOwSF4YRxQEF3swK2BBFtbAVs7nnFyYiKXFRyBzs9UkZ4yl5Ene4bSwNiD530oCZ5j4n76Zj4n76882vtbavEn4Uc6DhYsIiwSvleMoIHDkFWLjMQFFh0NzW62J2gk5jY4g4cTRZ5BGzOEeBiQpVbleIqgkAkXt7AJpFOHGZHzKehVrg/aKuzHxP31CNnR4uHYuGWJZkmDQKwEZzqrSgPdStxyk30061jmxm0VaRGOJEKPjFR0iZnZlSJsONEOZbtIA1rEqAT4gTvMfE/fWKHGI5YJKrFDZwrhsrfRax0PkahGExO1s2aXjBu14aNkVDkEUkaCVhZegZic17AjrXOWXaOF2fFHBFiBJkxMpbhTOTIJQREVA5S4Ja7eehvQHp2ZvE/fVnHGbLn5rXy5tbXte3W1++oLA+JgGLZY5+JNjYSDkmISKWPDq04Ci7ZSGBUEGy20rPuccXJiVmxUcgY4Noy7xNHmMWJmtmB9UlCjWPUN360B6RssnKb/S/sK3a09l+qf4v7CtygFKUoBSlKAUpSgFKUoBSlKAUpSgFKUoBSlKAUpSgFKUoBSlKAUpSgFKUoBSlKAUpSgIhvbtU4LCz4kJnMSswXoCb2F/K51rAdvRRyR4eZx2h1uAAFDMFL2yZ2ZdFPXw610Nv7LjxcEuHkLBJQVYoQGAJ7rgju8K5k26kDYntHFlBM/HKAx5TJwjDc3TNbISLZqA1N0d5JcawV40W+Ew0/Lm9acyXXU9BkFZIt64VB4uYtmxOURxPcJhSokLAnqMw6de6tzYW7UGDYNE0hIgjg5ypukRYoTZRzc5GmnlWL8k8PmLcSW5GLHrJ0xhUyfN7sgy/jegMcm9ECTMGb0Qjw7JaNyx7Q5RGvexUm3mLG9ZjvRheNwVEryB5EypEx1iEZf7Bxk1865qbnh5JRIzJFwMNDAVZTJfDOziUnLlBuV0IPQ6V0NmbqwwYjtHGmkkzTsS5jsTOIg2ioOnBW3tPXuAwYXe2DhF5SSRx2fhxP6OKGRoy7gm4sVIJ7yrEaV0tl7aw+JZ1gYvwzZmA5b2U2v7GB865i7lYQMGV3zDi3JEL3WWVpipDxkCzO1iLEA9a6GD3fiixT4oO5d0yBTwwqpe4UBUBIHdmJtc0Bgxu9WCheSOSQhoY2kcCzHImXMbKSR6w0NjrVg3uwWYh2eOzMrF0KhWWMzFSe48MFvZbvrWxG4mGfOONOFcYgZQ0Vl7UweW147kllBFybWt0rPidzMJIWzmRg8xldcy2JbD9mKerfKU8737+6gMh3rwgAvxQxMIRDGQzdoJWJgPBmBF/Gscm+OBAvmc29cCMkx+lMHP8AR9IrL9h7qJufBmV3mmkdGwxRnaO4XCPnji5UAy5iSdMxv1rk7Q3LkSYPhub1mXjNGyiR8QZ2LoY7sq35bG9/voD0jZo5T7f7CtutTZ3qn2/2FbdAKUryz5QN7XeYQ4Z7LC4ZmU+tIpuAPJT+Psqe3t5Vp6YkFxcRoQ1SPU6Vxd09vJjsOJBYOOWZfot8D1FdqopwcJOMuKJYTU4qUeDFKUrU2FKUoBSlKAUpSgFK5OP3iwsLvG7EvFGJHVVJsrMFUX6XJYaedbmzsfHiE4kRJQmym1r2628bG49oNAbVK521tsRYYorrIxcOVEaZjaMBmNvIH21ji3iwLLm7TCFLKqsZowGZlDhRzdbMDY2NAdWlc+LbWFfEnCpKrTKjO6qwYoFKKc9jyn0i6GuhQClKUApSlAKUpQClKUApSlAKUpQEM352lLhcJJNE4Rg6DMQpADOFY82nQnrUZn3mxgcoJh2fjYhY8WViUOI44WjBYrwjd5JRcAZuEQNb1Otr7OhxKNFMuZCwJAZl1Vgw1Bv1ArauaAgMO8G0eKqSlFm4uEQQImYSxSgcbEKxGey3Y6WC5NetcPEbexWL2awMvaBLgDLicqR+glEqAJ6MC2ZS3K1yMt+hr1mtbZmAiw0KQQjLHGoWMXJsB3XOpoCMbJ2zjJsYULIAJ51khbICsKXEcqADOS1lNycpD6dNdHbeKnTayuQriMYZMLEyvdxiGZZ5oiGAzIAMxIay/RBvU+pQEH3diEGMkhwjJOjJNLMzIqGKZp2PCZ1XNY3PK1yMoPQipNsJsWYVOLVVl7wrX7z10AH2XrpUtQFtqWqulVtQFtqWq61LVkG5gPVPt/sK2q1sD6p9vwrZrAItvjtvIUwcMgWefTMb+jU3GbTvPQffXl2F2G0kkaCQDiR8S7KwyjmsG8L2Fj35h4ivTdrbiQTStMJpRKxvmLXse61gLWqLbU3L2un5iXiKLZbTEEaEfOtYWJ767NpWpU4aYyw+eepxrujVqT1SjlcsdCzYcE2y5WmMgaNQBOgVhmGfI1r96k3HjrXpkESSR5kmcrJZlYP3HUZT3CvNsF8ne05R/qcYqKbZlGaQ2HTqQNK9B3b2KMFAIRNJKASQXy6X6hQALC+tjfqaq3dWE96eZfotWlKcPS44j+ze7PzE531W1s2g8wPHzqi4W2X0knL+9638XjWxSqOpl7SjWOE0I4knMb3z6jyHgKuOH5ic76ra2bQeYHj51npTUxpRrrhbZfSScvi3rfxeNUOE0I4kmpvfPqPIeArZpTUxpRgOH5ic76ra2bQeYHcfOkeGtl53OW/Vr5r/AEvGs9KZYwjl4/Y4llMhcawPCVKBhZ2Vi2p19W1qxbE2AuGhaAyNJGWOQHMMqaAL6x8OosPIV2aVgycbbWxZJmiaGYRNEsqgmMycsqhTbnFmAGhNx5GuIfk/iD5kmGXIseSWPiLwhFDEVsHW7WgBzG41IKmppSgI5sPdg4WfiCYNGq4hYk4WVh2iZZmLvm57FbDlGh1vUjpSgFKUoBSlKAUpSgFKUoBSlKAUpSgOa41PtNW2rI41PtqlqyCy1LVfalqAstS1X2pagLLVHt5MbJnWGMkFrXt1JY2Av/8AutSS1RXebkxMUnkp+1Gv8KrXTap7iKs2onS2VsQQNnLlmtY6aa/jXVtV9LVNCEYLETeMVFYRZalqvtS1bmxkXEJFE8kjBUS5YnuAFQbG/KVC2iRSr4G6i/n1rmfKFvGZG7LE3o1N5SPnOPm+wf19lQvDqpdQ5IUkZiLXA7yLm1dmzsIuGuouJxLz8hJT0Uu5KsZvtM3qPKv8wrkS7zbQJ0xUo/mroPuugWZhK3o7FOUHNdFfuPN61rpcd/TWtPbewxBLFGjluJpcgaHOU6gkd17dRexANXIK34Jf13KdR3Pub/vsaT7wbUPTGyj+Y1gbbe1+7aEo/mNSA7tQAZzM+TimH82L8UPlJ62yag+NaO19irAhIkLPG6pKCthd0zjKb3IHTWtNlbTeMG+0uqazknW4W+OIxK8DEcNsSvqNcoJVHXSxs4Hh11OlTctLc8q2ty8xuW8CLaDzr57wmIeJ1kjOV0IZT4EV7puvttMbh1lWwbpKv0XHUew9R7a519aKjiUFuOjYXjrZjN+o31abluqa/nOc6fw8uv4VQvPY8iZs2gztbL4k5evlWzSudn4Olj5MBaW7WVbW5OY3LeBFtB561RWm5bqn/wAnOdP4eXX8K2KUyMfJrF58p5EzZtBna2Xxvl6+VZFMmY3C5LCxDG9++4tp99ZaUyMEPZ5u3TnDRzBgmQcVcSsUruyM8odkMdkUWUA6ksOmtcbZUO0IzhZHTEPcsmIRhLe/EkaNmYA6coPqgC4u1mtXpNKwZMR4hcgheHl63ObN4Wta1u+9QuLBYuPaDiFZUibEEZspYcNcLE4VWkDKitKCCR3lh1qc0oDzhtsbZGHLEYjiMVBC4RgYZBHKzpY4c8SIsEUFQdbelsavmx+0kMjIcWOLNG7k4Vn4UTYUMBEBAx/OjIwIYrl1AJLV6JSgIRs6faD46AYkzXQyCQJh3SArwFtLxMpuzOW5C+nS1xc0lxG1FxEoQyiNHkdf9OhEnpYQqFsmq5Ge2Wx5QbmxvOKUBEN4Fk7eCVkMXZwFy4bEygyZ20DRHLE2q6sDpWLcJcQqIWjxChcFhhOJ1kUviwvpColsb9zMNCSNTY1NKUB51hdrbYlBUDFR6M93wq5h6BnWEloFRrSKF5V1vYE3Brf2Pi8fNj4mxCzoFXEZ4+A6QopEJiYSZbOzDNoXNjcWFjU2pQHn+Cl2pCuUtiDG7SM7dnDvAva3X0YyEueGwIDBjYAgEaHXxO39pxqplbELnMIzLg7cNWnjTmVojmmdHuApaxuCgsL+kVa6BtCAdQdRfUag0B56ZtpyBmlbFIithWR48MBI0YxE4LFOExLGMRsyBbi/QA2rJHtLaMs7K8eKWITwMl4HBQceRHUMsSh1CmNvn6XOYgGvQKUB5qu0troqrEcTnSB2dZMFdHkLMERCsIsQoLG79SgANzWXG4zajKqM+JMbZTE0eDcPIwnQGOc8EGNQmobLHcMdeWvRaUBz53ChmY2Cglj4Aak1oQbYw74XtefLBkLlnBWyLe7EHUdOnWuoev21H5N2s2FGEM7cIROjjInOWYMrknUZbEZQbHMb91Ab6bTh4CzuwijYA3lITLm6BrmwPlesA3gwRtkxEUhLKtkmiJu17fO/dbQamxsKxx7uqIBCZP1hZyVQKMyyiXIqXsq3FuprWTdGMMp4raFTbKNcs8k9uvjIR9lAbGD3lwsuXKxXNwsucol+LGZVtmbU5VJIFzoaz/lBgMobtcGViQp40dmIykgG+p5l/wBw8a5CbkR8LhNO7IUjRuRQSI4nhve+l1fw6ir5NzVfiGTEFnlikiYiNVAV4o4gQt9CBGD5k+QFASSRlUEsQAOpJsB7aim3phipY0g58t7kA25iO/wFutSqfDq6FHF1IsdSL/aKiu04TgZkaFiFe91Jv6pFx7LEVVus6d/t59SCvnHxzJYq2AHgKraqjXXxqtqtE5bauPvRiMUkBGFiZ5X5QVHqA9W9vhXbtWtiMTk7r1JT3STxk0qb4tZwePfkntI69lkPj0+NZIN1tqIwZcI9wbi6oR9oOhr1B94eH+jv9v8AitGffcL+gP8Av/xXXV5cS4QX3ucZ2VtHjN/exDuw7dsR2dhfpaKIZQVEZCacgygLy20pNs/bThs+FYlhYEJGuUl1kZwFtzEqOapDP8pQX9WPvB8K1W+VUD9UPvB8KzquOOyj97jTbcNrL72OScJt69+A3s4UVs2YtnAtYPck5uta2M2LtqVAkmHkIFj6qAsQMoLEasQNLm9dtvlbA/VD7wfCsTfLAo/Uz70fCtNvXjv2cfvc22FCW7aS+9iOfkjtP9kk/D41INzMDtTA4gMcLLwn5ZhYdO5hr1H9L1RvllUfqR96PhWP/wBakB1wTW77Sjp91R1b2rKLjKKw/vUkpWNGMlKEnlfeh63So5uxvvs7aGkEwEltYn5XHsB9YeYvUhzjxGnXXpXKOsXUqmYeIqmceI16a0BdSrc48Rp116VXMOl6ArSuPtLeGLDSiOaORFKu3FPCyBI0zu5s+ZVUaXKjWw1uL4k3qwxaJMsgaZA8YKC5ubKpF7hjYnytqQdKA7tKVw/ynhWUxzI8GVgpaZ8Oq5mUuqi0pLEqrEAA9De1Adylc87cwYzf6mHk/OekXl1I1101Uj7DWOLeHBs0q8dBwSgkJZQBxAGWxvrfMPvoDqUrlSbxYMPCizI7TsoiCMrXDK7h9D6pEba1WTeDBqzLJiIkKuU5pYxdgqsVtmuCA63BAOo7iDQHUpXLx+20inTDiOSSSRC4CGIAKrKpJLuve40FzWPY+8UOJYKqSIWRni4iqOIiPkdlKsejEAg2PMNNaA7FK5su38CgJfFQqA2UlpUFmszZTc9bKxt4KfCqttzC8aOASq0klyqqysQAmfM1jcAjofMUB0aVz5NuYJSwbEwgo2WS8qcra8ra6HQ6eVY13gwlmLTIiq5TM7KoYhVa6knUWYG9AdSlaEm28GpYNiYgUIDgyKCpYkAEX0uVI+w1WTbOEUsrYiIFBeQGRQVAIBLa6asB9ooDepWpsvaMWJj4sRuhZ1B8cjFCR4gldD4Vt0BqsNaparyKWoCy1LVfalqAstS1X2pagLLVFN7ufEQxjrYf82t/apdaohvUDHiopSLryH7Ua5H9Pvqtd/8APuiGv7CWBbaCrZHVQWYgKASxOgAGpJqzC42GUDhurX1sDr9o7q8/+UfeW5OEhbQf+4Yd5+r+P3VftqLrzUY+TW4uI0aet9jg72bzy4qcmJ2SJNIwpK3He5t3n+lq4Zxs31r/AO9vjWCleohShCKilwPL1K05ycm+JlOJk+m3+41TO51uxA66msddbA4teyyQFrF5Yigy+0Mb27tNCf71mW5bkYh6nhs53CkIzZWKk2BsbX8L+NDhpLkGNrqLsMp5R4nTSu6JY4sO8IxiluKAAVm5ER7h0AQrcsS3XoPE2rqDbuGBUmfVOGZcqzETBI3UxKWXMbkr+ct6x10FQutJcI58k8aEHxljwQxIWYEhSQurELew8T4Vd2OS4HDa5FwMh1HiNOnnUk2XioMKuR5/VYSOoR/Sq8BHB0BFwzWOYgdTW8duYazL2o5mlEivkl5Ezxkw+re5CnQDLoNdaxKtLO6OV3/wzGhDG+WH2IPlHgPupkHgPuFbGPlV5ZHUWVnZlHgCSRWCrC4cCq20+Ij5WDLowN1I0II7wa9i3H23BjoWSVE44txxlHpLHSS3f5+deO1t7L2hLhplmiazobjzHep8iNKr3Vsq0MLc+RZtbp0Z5e9cz6B7NHfNkXNly3sL5fo+yrRg4gFAjWym6DKOU+I8K093dtRY2BZY9O5170YdQf7eVdOvNSUovS+KPTxcZLUuDMDYOIhgY1s5u/KOY3vc+OtXDDoGzBRmAyg2F7eF/CstK1yzbCOPtTd+PEtMZHPpYOCBYciklmIv1zHLcHTkFc19y0ZADMQwleUFI1UK0jXbKoOgtoBfQ3Ot6lVKwZMPZkzByoLqCFY9QD11rlYrd1JMQJzIQRPFMFsLXiikiC/aJSfsrt0oCILuLGqZFmtZtCIUzMl5CY5WFjILyA62F41Njre5NyVESR8fMI+zsmaIH0mHjEKswuAVKDVfE3BFrVLaUBF8FuckMkTJKFSOWOVkWFFDSpC8JIy2CKQ5YqB1+0G/aG6Ec0kzmVhx1mBGUHLxooYTb2CEH+Y1JaUBx8bsQviY8Qkiho4mjs8WcEMyOWHMCrcg18zWHYW7Ywzq7TNJw45I4RlChVlkEjk6nMxKoL9wXpqb96lARDCbjqkvEbEu5zKxzIt2KJiUBZr3YkYprn90WAra2NukMK8RWcskNiqmNbl+AuHJLDust7W6nrawElpQEax26Mcg/OcwxE0wLxK63mUqylTobA6Hy8LitebcWAtcMuUZ1WNoI3RY5EhRkCHQfmFtpYAkWIqW0oCIPuQM8rjEayKyqWju0d5DIrK4cEMmYhSLAADTxqu40QJYSjMJTLE5gjLrI0qzMWe12BZbWGXQ+IBEupQGjsfAdniyF85LyOzZct2kdnNh3C7Gt6lKAwkUtV5FUtQFtqWq61LUBbalqutS1AW2rDi8JHKuWRQy+B/qD3VsWrU2pj4sNC00psqC58Se5R5mmnV6cZyYk0ll8DUwmwIIWLRl1JUrfMDa/eLjrUcxO5GzQdeOxOpPFHX25da50nymk/q3/wBn+K1JflALfq//AD/xXSt7K4o7oLH6aOXVurSSxufY6Em6uyx8yf3q/wDWtWTYOyl/R4j3q/8AWudLvpm/Q/8AL/Faku8+b9F/y/xV2NKvzb8lSVa35JeDpybN2Sv6LE+9T/rWtJFsdf0GJ96n/WuVLtrN8z8a1Jcdm+b+NTxoz5t+SvKvDkl4R13n2MP1fFe+T4VjOM2L+z4r3yfCuFI16xFKkdH5flkar/C8I75x+xf2bF++j+FWHaWxf2bF++j+FcEw+dWHC+dRujPk35JY14c0vB3ztbYn7Li/fR/CrDtnYn7Li/fR/CuAcF+9+FWHZ3734VFKlX5N+SWNahzS8EgO3NifsuM99H8Kt/KDYf7JjPfR/Co8dl/v/hVh2OPp/hULpXXJvyTRrWnNLwe2/J4dkveTZ+IkJItLFI4DD+JCL6dzDTzqcV8uYbZrxOJIp2R11VkupHsINetbg754mUjDYqRXlItBKy5c5HzZMul7dCAL28etKtaXDzOSz4LtG8tt0IPHxhnpNKwDjXHqWtz+tfN5eVIuLpnydTmy5ultLX771SwXsmelRLF7PmGJxmJEWdkVDhgY1LMyw/ona+Xm8jrXCkTacoLSpOxAIVuEULImKw8q3VQNeGHtoCcpFr6VgyelUqNbYO0+OBCxCDD4hwERMryq0QhjcuCQSGfpboa4sb7UDLM3HmIixCp6AQsjskJAIykEZlezFe6wvoSBP6V51HLte4mPaDKsGOjhvAgV34sbYcyJlGW6C4Jy+rYkEkG7HNtV0KPJiHjdHyFMIqM0geICKXluqWzkMFTv10FwPQ6VFtvR444uPgNIkbRorukULZL4iLPZnQkXjzXBuNL2uK5OG2htATRlnd5Ehg7YohhLheOykkKmYFk5io9oAoCf0qB4f/y80TNK8wsuHKxmCDmJnfiZgYyfzYTQWt1661jXF7aEbSPJNnVlzQJg1uTeW8UUmRhlIy87AjReYFjQHoFKoKrQClKUApSlAKUpQFLUtVaUBS1LVWlAUtS1VpQFp06145v9vN2ybhxN6CM8tvnt3v7O4f5qWfKPtyZU7Lh0cs49Myqxsp+YCB1Pf5e2vMOwT/Uye7b4V2fx1sl/LPscX8lcyf8AFDua1K2OwT/Uye7b4U7BP9TJ7tvhXX1LqcbRLoa9K2OwT/Uye7b4U7BP9TJ7tvhTUuo0S6GvW7gMPC6SmRmUohKEZbFvmqQdTc2GnTU1i7BP9TJ7tvhWaKDFKrKsUgDgBxwibgG46jTUd1Yk01uZtCLT3o6Wzt2HmgSYNZWE5PkYxaMfzPcfYauk3dRUYmQ3VZTpqPRxRyDqoOvE8O6tSDE7RQKqCUKmXKBEbDIzOumXXmdjr41d2vaNiMshBvcGAG4KCMj1ehUAW8h3ioGqmfcsFlbLC9LyZ5t1pc5VXjvrkUs13ChC7DktYZx1sdDobVgxG7sqI78WJlRS11MhzWZ0YAZLizIQSQF6a1d/5Daeuklyb34AuPVuAcl1ByLcCwNtb1jGJx9iMj6q637OtwshYuA2S63LtexHWi2vOSMNUuUWcilbPYJ/qZPdt8Kp2Cf6mT3bfCrGpdSrol0NelbHYJ/qZPdt8Kdgn+pk923wpqXUaJdDXq5HKkFSQQQQR1BHQis3YJ/qZPdt8Kr2Cf6mT3bfCmpdRol0PZdyN4hjcOMxHGjsJR4+DjyP9b1I68J3dxOLweIWZIZbDR1yNzoeqnT7faBXuGDxKyxrIt8rAEXBB17iD0NedvrdUp5jwZ6WxuHVhiXuRmpSlUS8KUpQClKUAqgUAkgC56+dVpQClKUApSlAKUpQClKUApSlAKUpQClKUApSlAUtS1KUAtS1KUAtS1KUAtS1VpQFLUtVaUBS1LVWlAUtS1VpQFLUtVaUBS1LVWlAUtVaUoBSlKAUpSgFKUoBSlKAUpSgFKUoBSlKAUpSgFKUoD//2Q=="/>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46" name="Picture 2" descr="http://previews.123rf.com/images/melpomen/melpomen1207/melpomen120700020/14396894-Happy-senior-woman-holding-hands-with-caretaker-Stock-Photo-elderly-people-ol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17450" y="3962400"/>
            <a:ext cx="4106053" cy="273526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194" name="Picture 2" descr="https://lukemeduc1049.files.wordpress.com/2013/05/social_constructivism.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75" y="1299523"/>
            <a:ext cx="5112186" cy="394660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073032" y="1240312"/>
            <a:ext cx="3766168" cy="3139321"/>
          </a:xfrm>
          <a:prstGeom prst="rect">
            <a:avLst/>
          </a:prstGeom>
          <a:noFill/>
        </p:spPr>
        <p:txBody>
          <a:bodyPr wrap="square" rtlCol="0">
            <a:spAutoFit/>
          </a:bodyPr>
          <a:lstStyle/>
          <a:p>
            <a:r>
              <a:rPr lang="en-US" b="1" dirty="0" smtClean="0"/>
              <a:t>The interviewee Implied that: </a:t>
            </a:r>
          </a:p>
          <a:p>
            <a:endParaRPr lang="en-US" b="1" dirty="0" smtClean="0"/>
          </a:p>
          <a:p>
            <a:r>
              <a:rPr lang="en-US" i="1" dirty="0" smtClean="0"/>
              <a:t>-in the process of understanding the situation, the society’s response is important </a:t>
            </a:r>
          </a:p>
          <a:p>
            <a:r>
              <a:rPr lang="en-US" i="1" dirty="0" smtClean="0"/>
              <a:t>-the assessment of the problem is handled by social institutions </a:t>
            </a:r>
          </a:p>
          <a:p>
            <a:r>
              <a:rPr lang="en-US" i="1" dirty="0" smtClean="0"/>
              <a:t>-differentiation of issues ought to be considered </a:t>
            </a:r>
          </a:p>
          <a:p>
            <a:r>
              <a:rPr lang="en-US" i="1" dirty="0" smtClean="0"/>
              <a:t>-success is achieved as people become more aware of the problem  </a:t>
            </a:r>
          </a:p>
        </p:txBody>
      </p:sp>
    </p:spTree>
    <p:extLst>
      <p:ext uri="{BB962C8B-B14F-4D97-AF65-F5344CB8AC3E}">
        <p14:creationId xmlns:p14="http://schemas.microsoft.com/office/powerpoint/2010/main" val="2078031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http://www.vectorbg.net/wp-content/uploads/2012/03/blue-wave-background.jp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27122" y="50482"/>
            <a:ext cx="9171122" cy="6807518"/>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Image result for nature backgroun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QTEhUUExQWFhUXGSAbGBgYGBscHRscGxsbGxkcHyEYISggHh8lIBseIjEhJikrLi4uHCAzODMsNygtLisBCgoKDg0OGxAQGywkICYxLywsLC80NCwsLC8sLDQsLDQ0LCwsLCwsLDQsLCwsLCw0LCwsLCwsLCwsLCwsLCwsLP/AABEIAKgBLAMBIgACEQEDEQH/xAAbAAACAwEBAQAAAAAAAAAAAAAEBQIDBgAHAf/EAD4QAAIBAgQFAQYGAQMDBAIDAAECEQMhABIxQQQFIlFhcQYTMoGRoRRCscHR8CMz4fEHUmJygpLSJEMVosL/xAAaAQADAQEBAQAAAAAAAAAAAAABAgMEAAUG/8QAMBEAAgICAQIFAQgCAwEAAAAAAAECEQMhMRJBBCJRYfAyEyNxgZGhseHB0QUzQhT/2gAMAwEAAhEDEQA/APIuHEvlYkAj001+l8W+4YqWFNoUXbMIMtG/kxA8YGQ9UgiRcfLa+CSwIKsSGPlt7xAMAYzy0aFspDWMiI1t8v76YraCf5nDLguF96yjM41BkK8EWMAkEwGFrntOyQtM+uGjsEtFhot6g9sTBEX1/s4pDnvg7hKYZG1zzYyI0No1kmL9vXBelsWKt6LeWZSwn9JgwY+8Yt9pSM1M2uD+ojABkeDtG/fT+iMdx3Eu+RXiUEeT5Pf13xPo+8UinXUHE1Ps/wAOavCsIJCggGRAMnKTeYmbxtjOc14pqj5Z6U6VjcAmD5MYd8koNToe/RhORsynQBZDRtOW8H/lBwFKWJIEAE+BAnEcSqc5fPcpkk3GMRj7Pcrz1GLKSFAiI+IiR9BJ+XyxpqPBPJyo5g6GASoA0O8Cbf8AGIez9NKNEZqdmkuWEDMDIKnuMqwfGHfC8UsFwTkdTJp5s3TEiy2YwCRYm4i1sHiM8nN618/s2YcajD3EVE6HIZ1Bg5fhkmTIFwRBN8s9sDc0rZCyAAlmUKSxhXDKWXcAQZkRAPmCPxZq0qSVErMBVZjlACgNY6ISAbzBA8CxxV7Pkfi6T1C9TexhswBCgHYghWzSIjW2Lwx1c+Uv8Ep5W10j3heXmWTKrmC5LlQSGhWAUnpALTE2DpN7YziZmqaAgeJ32PbzpjX+13GZikoFqqCsWcCmVUNosFR0i5YSxjSyr2c4IOt3/wAhIhCJkTufqY0Jy6zGDCbUXKar2Eat0mXLUILUw4ZZswmDfaPIHaPXBvuHsQoKhSLTILyRpBEtt++COZ0qCszUlCK5KKRJ/wBMdbAMQmYsGGukEajAysGDVGgIxEBtDaQANriQQdotAJxyd+ZKka4S1T5ICqVKZQ06zmOmmbWwY21A9YOKuYcz98x92p6lRakdS2KiTqItv3OmuGHC8PQnrDSWs4eRbYwL2K/ICBAjCmpSZKs0nZjmNh8UAypOWwDXtM2PfDQUG77izbIcHwXu3/yrvBuDEHbs1pBsbg4tqqKRVc02JBdbkC+U6xYyBe2IUuZVHkZRMH4VUHSO14m3rbC+twzVagWSzselJPTYkXa0RPynvilNy87pAtRXlQXU5llPTJN9Ldo+Xi2GXsdzLNVyEtnYkhcxg6lvSB8/PYbgvZtjBqOIOuUMTIF4BAkREG+ptbDzlXLvduU4f3Kk/nZizZQd0i2YXMECWixjGbPPD0OK59R4/aNpsb06Y92pZs0Dq6bEX+KTGs948RjqHENSViOnMfhVRBJMgtLagJHVHYbA0iqKAYlWqR8KiwtmaSCY1EWBP1GEA5x+IqKPfkLUGVaSsSwkqpztDBVJa9wYiAN8mLFKdtcFZzUdMMXmb8O1SrUmu+YpQpoHE01I6TAgEq0gkSfd+gw9/F+8LZSRlaIEEwIP5o+GdL62O5yTcsqMazI7ZqbUnUqQzNnyIalyBlAVsp2AnDbh+WVawValdfeqIViSGqUyCU6UMABxEyZvpAm2aGN1bV9/09PT97b/ACnCTXYQf9XMn/4rJcH3lwxYapa5NxcWt9MZrk/MaNGmSFPvSt2m+vwjssRfUmdonS/9UeBalS4cVCc2d/NgANRC7DQCd8edg3x6/gscZ+FjF8b/AJZgzZHDM5L5o2PIOcZ6rFiAqRkXKLzK3G9jPb6DGh4XnlSmhSnq8ksSQROwggRGg9SLsYyfstbNoDIIMXttfYyL+muGvMlptANRiC85hACgWmBqdoAGpxHLFLK1HXY0425Y05b7n1+Jp1KudmzXOZEDEg7RYyT6/PAvFlsxAFQNF1AYkAqQZ9QT/tgk5c000YdUKCdCdPhXU3PcQMWVOIMs5MTMmBIVZgAaBpMfTTCqovQztrZluH5dVYwqGSe2l4k+O+Nly32WoqUYkuVaSxkK0dl8ev10wJyWjB0YZgCBq0k6W07zcm42w4qcQMoUfBeI3JJLE+ZJvrifivEZJPpi6/AbB4eC2yvjuHKAvTCkEmA1omZuZsD4NsKX4KpJNOqqK18rCYsBa2lraHDHia6GmwCyEPTJJEi1yxmfOLGziLA28YhCcor/AGaHFSPNwZMW/wCJFo3wVUZSpmfeGI0AgengR3nzgehGYTa4M6wPnrrg16yEEj3jZYy2DKskSX1JOt4G2PflyeHHgoTMMpGYSxAeWAM2/wBzgBhcgaTbDSjUzdBBgSbECTck6dtv/V3wHxNL3bkQdiJ7f39MGL3QJR7gwF74N4OM0DdSL3vGo82+WBonB3KnFN5LFVIIMbg7HwY0wZ8AhyfCSOkjt+vnbAvGtLk9419AP2xdSrFiBAgm3i+npj5zDh8raW7+b/Px8jhY6expO0aN+ISny1Iem1SqGXJMsozkEwLLaNSSSBFrEP2bow4JBIJgAZTJ1uGIBFtJExGABxuajTpRZGZjFrHS+mrNqLY0vsty1qoXKwUzaQTJIsRsIib2uMZctY8cr7tl4eaS9kHq6MQoQ5SwlRGWNSoBmRImAYv9SOCdQDOZFSSuRB/jIUiSACYEA+JYz2O4H2dlglYKFmwFQZtJ3gD4rESpJg+c6atfhxUUx0sVVlAgnXMDrBBVhH/jbUYwuCmqXyzV19Ig452djWZqcuQWyEambRqN/wCcF8r4lqVRHpyWnKoyhgWaRlykGZ/t8dxlEA9YyqRZoaNp2GL+Xl6dWm0MrFgUkXMiBEwLg/fG1yXQZkvMXrxAqfiGqDNVqK8sY1IspzSQFgkReQvrgrlvGIvB0qQs+c52grkBqHKWb80rIEXFo+EyTzziKbJSygSRlmPzM1MSSfyiTE/vjP8ABV1CVkCqalRsqm0gGx21mDtvrOJR88b9/wCNDvysfct4mkanvK4psqqqIiqIUAyZXRYnICZNrTiNPmtI1Q1NaagtKsyEhdIGUMREzJPiIjCfiJpqt0IK5Sqkmcsk5j5JI6TqcC0Kczf4dT+g73jA+xi/Nft7DKbWjTvxJzALVX3aGzRljpJAAsSl8s6dWxwHzQ+8fNTADMoMKBqdpMSSddfBN4W/i2nNm2+FhptYDsDb52wW/MARamEMQGsJB1AB9d7/AFxP7NxdofqTVM6pwrBrkq30AiB6RobfbFdKoqMGLQQZkXYkH0gTfquRAOKnqgqFjTQg3ubzGto/pwDUXbU+s/K+KxhemCUq4NJy7mb1XK5qVJSyyzkEwbBeoy5iFAgjexvh2af4dxTUEQn57ogVei5NyN4zR2WTjC8vRvfUyMqnPlDPBUEdQJG8RpafrjR8HzFuJrLSq0WcBhvABGWGYo0uIUnKAD063MZs+Cnr6a2vnPz82hlvnk0fNeJhAWkZl68wIGViGY5kGQMJlQYBuJJtjOrWpU6StTqioSy/4CEzQoDGYCkAQZZpBgR2K3mLVKVZuHCPCMAKd3kGJIAgnNIYD8pI3Ehl7PKo4YP7oNlk1W1ZgJAUwCVAJExBhbThVhWLHfNv278fL/Puj19cqNB7LPlpl2ZKrGpmbK8kwD0DNBJVSAB3mB3a0K4nN1BssS+XTVmhdvI6bW3OMNxvCS3vOFysqkFKjOwGckHLLQxJJIltRMaW2VPhKKU7U/iaagYx1GFaQTqcx7ki5mcY/EY4p9V7f6r9y2OTejNf9V67tw9NDJAdXzdMDpZCIGhm87zjzDh6RZoFzj1D275PT/BPXosSoydOeVAZx1ATvnAg6eMeecs4hUJlZJGs6X2Fu2Pa/wCPlXh/Lv8AY8/xMU82zW8Bwp92BDB2UZyIK7hVUC4Im89+2B8r0zAVXXZhcAg+CYi4nf7kunx9NaSN7vNUCwWYlgTluMswwkgX76ExgKm4qN/kn3jXyoAIywBaIiNBOo10xnXU221o1WqSTCKVTKygDNuRPxEi8ADwPPbBPE8NBT3soHOXJTYWBA+IyIW94832M+QN7sVa2QqrdIc7aSLnS1yBe3zX8f7w56qZjFhABm8sRuL+O+J85KWvf3/wU/8ANmj4D3NNQuQEjQCCTcgXMG3++F1Th2UtkJy9mIkGbDqMkCZ+gnHzktZxTOaTFxmVMxnckeg+vri+hUWrEjLuFm5Hf9MZ6cJS7+vcsqlFdhcKdjlEakj/ALpN9L6322wCvFOZPv8ALeMrKCRFtvSfnhrxCCYXLBkxMls0D1xnyi0eh8p3GdHJjTZhGhtjZhqSf+rM+VuNf7FnLUZ6igCZIkFSRlW5kLeIE+k4Z1uDDSvv1Kqmaw6VJF0nuCoGvaw0xL2Z5RUqOGSm7KDkkAmXIJVRCnqZRaYiQScB8TwdSC5Vgt7mFJhihkEyWzAiNbfPHpyVuzzYOlQN+HZSYK2UGxBF9uk7/wB1GKOOql2kgWEW01J11MTFyTEXwQkwQEJBgkkE7kDWw1gfPvgBnMkf3vh48iS4PkRhhQTMJAMg3H8fXAmWRgrgajpJUA2uCJkHX++uBPjQYc7OpcKQ3wsADuCNRbXEudJLIdygkRpFot4gzbX5m5uNZmWYEAC1ukaADQbj54jzqscyQYBSYBO8g698Ti5dSseSjWgfhqMqdtPrI/3xvOS1vcwqhtJzC0EFVI0v+0DvjLcm4aVBIJgki+8TMdgAThrRUM0ZiASYZrQPlvG+Mviqmull8Hl2Mq/PnVjTqo1QCc1SnZiG6hmWzADMTlmBmgW1G9rqSPw1GvReULNTKxcNBN/PS2vcYuGZCcv+QDryGc+v5iNWAmRNpt4HrcZQIJYKSwtILZZN7G5InWRvfEI6knFcenf/AEUltPZnjTJyySVP9MfX74ecfxQq0KbuzF16WDEkjab72k+WPpivl3A5yMtzpHa9o7+uCuWcAk11qK4YBsjBgACAZRrGQSVETv6YvKUW99iaTSAqrM65kkimqsxiPhg5u8dJ07YW8NQJrFQJOYgRa5MA3jSd484dDg//AMV3+IKxQbFZEggwelizAiwJjXTFHKeEzFiTlDOig5ekS19O0gx2nDRkknQGm2rKOL4E5XaMoGu5BFhN51i+0jA9LhAtRkcwVYgkXuLSNj4PnGh5xTRgVUMWA6rQJAloBGh1XQwdAbYUUuFgtck7A76yMJGbpplHG3oqZVFmtmP5iwg5bEBekzp/zgj2d4Q11cFGcLOhWcxAgkn8ogC3zwy4fly1KLgKrFlkZiAQbSRNolltuAO0Y+exVH/GXBgyQbsI0IFh/tp2xOeX7uTXKoZQ869AKry2c0FjB0HSbSGBBk5pB328gCvhOBFQNDXVZGabgEzAW9iD9RjanlZzdSkg7aAmbMouQCI+IYmOSrTLVaLZSFJIqQVI/NmB238QfEZ//sSXJR4tmN5nyar7oSQL5lbN0kzYbyb2tabxIBUcRcKUYywJKiZUyVIPmPse1z6bzqvXrUAvuVzHpZ1YMASwUQoBYD4iT+URqdPO+JdqFZ0qBiy1GKCWX45B7NJtsCfGNPhcsskbdXvS2QypJiwMzMZkzIMkk6QLn5D0x6D7JcZRThlpsYeRKq4kk6mATewMdheMYCgwmRGsjLIEakdV/wB7b640XsxRKVlmmHnqVTAJyyvTmuReTHZdZw/jcanjp9ti+HlUh/xlOnwtZlPDipRqgLTyXYynWSBHZoy6AbTf7T5LWdTlqPRrq0o/vS5a7dLAEgKQNb7g2thv7UufwpNNQHp/5qeqiEEsOkXJBIABEkzoDinhXXjKRZgaZKgkq3UoHUbjqaLWI30EifIjkn0Rlx2be+ONN1tcmulbRl+f80p1eAq02phOJR1ByrtTKAlj2FwBf4bGMefJYzjR875bX4dWWo1GCgaKcHMraGfiiZsYvOM7TaCDAPg6fPH0HhMcYQajxdnnZ5NyVmq4Mqfw7EAoQWKqYgh4XS8AybgCdME8wqnVsgG4BuItBiNRF9d95wt4LiKjjOFIEFZAN/8AuuBbXQXG2LTSTO8qWJX4jMgCw1gkwAP5xmlCpb+bNUZ3HRVx/HowyCbaszHLJ1ufTbW18EqRUNNllAkZmtfMsZY+t4HjAxqU91O2wAFrxET++CafGUlUZA4YtqIMACQx0nUW3vgyVKopnRe7k0M3fOVUHpEWAsdCfJjS+L6tUZTFrQSxAgfmuf2m5HqEvF8wpKykywKmYFwW1INhNza0bYX1Ock0np5AZMqSTAC9huxNyTuTiC8NKVa+dysvERjezUvxiU/zLI6ioa9yAp77j6jCDm+erUzqVAIGpIPe4Ika6fzhZyziaiMXWoc5ESSZvEb62ET2GDaVCqZKsxky2/VvrBxeGBYpXZGWZ5VVD72B46tR4esyOEGeM15DlQoi8GxIAF+r0xb7QcI1astCmzO4AAVqoeZZy8MCTUcMQcozNbKIIy4K/wCmXLq9Sm3ugHmoQKZUBS+WmZNQiBCgkrewECTfWe0vslQ4eg2fhc7tDM6/6sIDdfcp7unlABY5VU5okkCaQi3lnNvSf5cfyRlJKEYpb/c8p4xH4Z2p9QZDDZssHTLAvteCTqO2M8xLOTuSfGuNC1JVZwAi3ZYUltIgAgsCt4Daki5GEIH13840Y6t0SyXqyVUQP73wby/iSoYm4ymJ2Jtb64Dca7f3+/bBFGnohNmi8dxPrgzpqmCDaei4VVbLIv3+Ufxgj2hoELQYxBQi3ggx9GGBvw8CAw76af74N4yoXoomuW+keLd7R9MStJpopTp2H+zL9BQXOVj5FoMfWfOm+HHBcnZoaorIhZVeVymZIMa6C59Zi10Hs1TvtdgJ/wDVrf0n743fHczatwyhqYJpn3aVOq2TLmhSTBKKA0WFtm6s+RW2Vi6SFj8Wqr7oMz0iZVST/jJuINiw1gE3AGhJwt55w9L/ABsgIYqc4Opv0trGlvEDDZOXMCqtALLKlmUSutiTBvaASdexOO5pyjK6oYDmJygkZTMWAxng6kVfBHk1L4MtO2+51Ug31nt2ww9peV1EP4hJXP01FtaRlBtaWAg+vk4v5RyyalPWZC5tAe0zsYxreZ8Gr0alMLBiREQWUzbvcYErUk0deqPMEqkUKqWu6GO4IYzbsVH19MVrwyCkuVzLAtUUjS9iL3t+/fB9fg9fP7Yv4rhwIQad4vEa6fbwcUaoBnGfKZYmGsT2mCrftvi3liklhCloJINhGpNr21xPjqAVoI6CI+vfWNJxZ7O0AgzujOAII7EE3872Eb3wJPy2Fc0W8BTyh1ytBuAGnLBDbgAm5Exp9cF+wvLjCs6gLmIIaReJmBe2nqdMLuM4j3R97SzFA4JlibG2pvpbKRIt64bew3EoEamo6cxOcLfQW9R2B3xDL1fZSa70OmupI1POKtRaeYA9UBX6XnWD8YJt9Re0Yo4Sm7wHXIVAH/iSYBYMwuPvr64pp8zLZKTZw12Jb8w+ERcdXSN46lIkzgCtxHunepT4kAMZFFwdVkOJUggT1Rb4jpM489wf0fH+l+/9Fk9WaUUGP+nknvmMyQTPSSYsZMWkWvjzDnPJSOMRWLVHZDUquCBMVGZ2liYCJa5npGmmNU1Di2ys+pGaYJgXUDQgb2jQnGS9s+Xs/FUaQ/yM6qOgGSWJsAYGYAeBa51bHreFhUqWtbMmaWt7E3A0Q9dlVehWJtJkA23kAgd9ybbaz2k5Sr8P7yioDUSXBpgywvIFswAuZnY2tOEi8B7ni69Ia03gQRoJJkraNNLY0FKiahakylyetm8A5gWsSWUwthAib3w/iJOOSLT4+MGNJwa9Rzy/mLCihcrUzUxnSQBBAEwRdZtJBJtin8aKS1noqhFQ/wCm5IAEGbX6QFbpAEncXOEBApVCU/yjMCpBY3AkA2CiCZi/g3wTR42mG6c3VlLSCTmMkySRbb0B9cYPsUnaWmartGf9peHalwtPrZs9QhizSTAJFzBN5JsIMYyQF8bH2x43PQppqFqE6kxIa1+wgH5bzjIAY9vwjf2e+bf8nm+IXno1nKaZXgvee7Q/5SBUkZh0rYWm0A66k9xgfi5kNUJEnU6zsLDUx9sMuRL7zl1SmVHRVzSSBFhJMxIE99J9QJT4l0zFlDAxMEwSJggj4TrqJ20N87+t/iXX0oBzFCwjMdSeoGJuPHrgOtUIkTffecG1XYgsyrkJgk3M62BMzI+IW/TAFXhwzxmnLNwCCfrp3vi8Eu5KTfYqYAiJBM+bRr64pNMjqbNGg2m8EE7b4kGCyLHb07/XDPh+Q1nGuVWhgPX0v9cUlOMPqdISMXPhWz5yblwzZ2yhLwJBOsCZvFiL64a12MiM4ttv52x95bySlT6jciRmcjUakDt9cMMtIf6lY0ybx0iRsepgfttjz8uZSna38/M34sTjCnoe/wDTaoDwOQ2ZqjsDkDFyEI1MBAFG5IlZvMYM5p7McbXpe9rINsi0yzEaQAlNIJIb4mIM5hABUBB7GcMV4BqqS9dn6KQywy5tSWIysAjj83SywOzXlnty6PxFDI6hs2cFwXNSmQvRBUAsbG5nKPM2ipfaSXKv1X7r5+BmbXRF9/wZned+zvEUS+cKzFCwVVc51CsSbLC2pizZWMg3m2N4Slm6mIRdCxntJ+EST49MezcLzmnxVGpQo5FrAoxJQfFDIxLtKM7GoUgqWMMSSIjxV6BXMGMMpKld5W36/vjVjVJojN27LEWVJKsQF/Kd/M7Y6ixkBdzEmBraT8/0xBakaTpGwsbH69/GGfI+W1q9cUaFItUgnIQDAi582M7nfbDMVEqtIqDMTqQdba+YxbwTwyz8LSptsdY+n1wZz7l3uFpFlVHh1dQY6kjL0N1KGBBzE9RzQBEssHUtheQde98QaosnY99mOFAqVFMkqDYWB6TlPrOg9Mez8t4RaIZ6RXrJHumOVCMkLIRertLEWI1I6vG+UdLBplqg1k2ysCSdzaPNtLY9W4fm5a1lCuVzswXNF7a3GbTtHzw58mSE1OHo9foVUFKNMQ8t9nar1Ka1WdQYYJJ6RmE2N4ltZBkXM4I9ruSvQrUizZgyhQRaAhgfYjGm5hWylUWTU6gjKRAnWRMgWzT4MjCr2n5h7xqKSHKK3Upn4shEnuIN/TTFcfS8fU+RHKXUl2O5Ly/MUXUyfuDjXpykKALkbmP2HnCT2VqnOoIH9B7Y2juMpJiwxpw4YyjbI5ckk6R5VzPlR94ABdmjwJMAYt4jkk8SiNABUiVIOkkk9tN/n41QytxNPwZsOwJx3O+HDcRw4ECc8RaDe9vIwksaqx1kfBgPaXkopB1On5WP5rAiI331Ov1zvBVRTpkH8xsL31O2t7EefXHovNfZOqxY07rlIOVoJsLQxIiw+mMp7O8r9572ArEFVXNoCSTOh7REXzWGMjjSdo0RmnwzIcz4hyjCIW2aBrt+Wx28Ww39h+HyioSBlgOc2mUNlM/l2mZ0Wb40PNfZhwCigEshkKbANMiASBEEwAI/RJ7Ej3dN3Ydso3B1B6TYayNZN9cI5qWJpa2hq8yfIy4zhKa8PSamoVoOQrMn3cjKNYkSIETMXwg4ClTTic1U9JYbsSSZyA6mdJB++7OjxDUqYVCLZwma9g5AUqCDBAMHzjOV60tnXKrZ1MKNCBCsJkfEoN52mcPiTt+n9izeje8SEpIDRNR6bORlqAxpmIClSuaQt4Bv8wi9vFdOI5dxIQ0/8jISgy/C6mDtmhmEwN9Ix6hy32ZRqYD0QhAjNJzGRrotxO831NrZ7/rFyNE5QoGYmg6HNcm492x++b1GNmPC7t8GaeVPXcx7UaR47is9RSffKVNjKFEMjqEgyIN9MOanJKLyQ7VFJ/0w0BAWMAXEi9j2nvIx3FVTXqrxL5ZqpTzDYlaarpcmCsE9wcafiitJZRzOSQwBJJJvAEC5IFjvtjzfFRfXcZf12NeJ+XaE/MeVKhzUAwJ/9+QNrmzDMribSdPMHC4cMFKllZlaQQdRGpiJBB28gYur8bUpIJBOssVF9ozXE63EGwvviulX94JUiQSQC3eA122iL23OxxSKmlt37jOuwu9seEy06TA9LMNyYOSbE6g5ifAIm+MrTF8aL2lpk0UaAFzKBuboxuYvpadjabxnEuYx6fhl93swZ/rPQfZCoEpEExLqTJ02m195+WBQtIMy0uokyCxt4jMYt3P7YhSpBOGeswMUsswQQQzZVMbmWntjuWMFObKSv5YE66G9hvf7iMYckXbka4NUkMKU1DlcDLlMrvls7FTG2W9ibmJOMkeIAYkARceIOpvg3nnEI9VqorHJmy0kcHMqgDsIAGmg1BOpwoNYuYuTr3I/oxow4qRLJlbZTSWaljYmxIEXNiewxtOU0adJFQ1JUg9UGC0kwo7GCZFrTOMkiOAWAJ8x/H764c8tp1TRDuzqEkF6hCiRJ92A3VJFiTYRbS48UuqPNIPhn0y4GVCsEiMpnXWYnbaYEdsVcRSSqcwIgW6he2v3nFVOulT/AE3sQekZc0iw9Ja09iCdsEGooJArU7G/Vvvq3y+WMlOLvubOpS12J8tcjhuHTL/qEwe5FQuBbQWMzJifQqucZlq06tWmeoKTnMrUYKAzECCu35R4Ai/DiAtFUDsSBnE/CgyN02kyZBMDQ/VfzUUwymnUaoCJLFYgn41vtEfa5jGvFFqb92/X+e3YxZJLpXtXz3B61QqxH5bi4BJvP1JGowGVOv8AdsEcRprO38/fEAkKPOo+kY2LRleyOWcav/p41Va4NGt7uoi9L5c1veJmWNywJF9dLYytI30Pn5a4K4DjalF89NijaSProbHTfthcnVXl5GhSezce1vMW4mmgrKn4lHIerkpq9RIhXcKZtA2i+2mMovD3yjdZ+pB+0/Y4+8TzN36mIZp1gA6AaqB2/XviyhULDYzab2i8euuIXKtl0o3o0PJqhyIP+0kZiJEMDK/aPQ7a40NLjghApZbFZORyXJ6umD1AxF9ZiwjCblJYrTlQomJzA3AYCQBv6/XGublY92G0JXveSPGx/fGDMk+TREqqc0UJmVi+dWIIWMhldgLyVgE9QA7RhVS5i7Eg2Maidb2wx92RTyzmaIuADIIjTTSJm+uFP4NiVOU31j9u1v0wMbSVHSRpOV8eyEEEz+nn9sPl54xp5SSZ1M+mMenB1R1ZYJH/AHa20M+Z+uD0R5EEwNd4HiB8r4qsrXDJvGmNeQ80y8Ucx0U2Py0wdzTjA1WlUA+Auf8A5SRv3/bCMcGTePnMCbf3644q1NTmJ03mbabX1wJZ5VSGWFXY44Lnb0w6FHYMCAc2gixBMmbm5OkYyPs/y+vwpY5BUziCJuCJ12a59NsdxnN6kQn1I+n74TcZzGubmow79rjSB6afbC/eyVN6D0wizZ85qmqtVsyo/u8qkgglyDOmjRN/PgHGe9m+VpTU06rhS8NMqRMFQpIJgg3vb74ynENVYmSTvrE212v/AG+BPwz31G2ov/YxzwOUXFy5E6ul2kb/APBqtQmUbISCS4EglWBUT1dTEaW+VshxHLiGORSyrnmFMEgZluoIicBUaNXMFWZnSYtufSNTth3xHB13UJBM9rj+6ajDf9aqzo3PZvec/wDUtOFApBfxLoozVcwVc8dUAAyBMa9+2PO/a3214jjBDNFOD0pYEanN3+Hfv5wBx/Jq6/EhP9ttiz2e5M9SCwIA6WEbGADf1/8A640fbdUbbEWNJ6Qt9nuIZqwRpCpoAY7zHzOuNfxtKKtNUVQKtMj3hkwVI6QACCxFvyz1R2xQ/JPdOHIhigWPUg9tiNfHbDziOEJWlXRuqijBVFiZgXO1xOh7YlllCSb+WNFSi0I+aO1KiclRFqHaCCVlgRlLQIE3MjL3mcIeBVmLIDob2AAg3m9rftOmNrQ5G2bMrk53JVGJMBogHS12uNj6jFPC8MaQZSil3zCFDQWnUMczGTvtlBxlhOotR2W72ef+1NMLAUgrnMQIjUEWtbQRbCOgvWPXGp9uVy+4URpUNh3KwAdwP3+Qz/BLNRZ0MTGPWwP7pP8AExZd5DX8bRb8BWWD1oo0sCtZCJjSQpGmpHfGVp+8ojLcAQ0ZtxBBtvMGe42jGrZqxowitUWSJXQRuSO1j2sJxn+YcMVL0yQXVjnaZLEZpy3IAgLcnXcARiOKbdxfqVnFKpIV8VxVRh1sxEz1EmTpN94tPYRhjyOjmWs7qoVEJBZgASMtiPibUQBqSBInAVZR8IPqZMbGL9v2xwqCG0zGBeTpoJOny7YvNdUaRKOpWMuW8wFVWFZkRVjKsBb30jfc2j9CBxHNGY6CCIhrzexPmAPpgY0j6CYv+/jXFVRDdotb/jHRxQUm/iOllnSRdyk9cG6xBmdJnbSfUa64e8AqFP8AIrE7QCRHgyN5xn+DYq4YRuJaIuCDM2iDgv8AGA/FTpsRaSWFhbQGAN7QL4OWHUzsU+lGj9xHCoZ+JVBEgEErIIkWaDcjuJsMZ73BlhG0jbTwd76dpw4qLAAPUcuoGh8/Yf8AAxA8LFNWzDNpEem+/wCkR6Yz45dN+5eceoXV+DyoZnQGO14P6D5YBSlb7x50I9bj+nD+mhIIe3SSRbtPmLSY8YBfgypNyVIsSbibiexOuLRyepGUPQpNHabQT9Rf+cCNIEECRv8A36YavSutum9h6f36YVEnNETPzv8AvJ2w0XYslR9YWB37YM4evCkdUE6ZraQNQdP73wPR4AEwWjv4jx9sHcIEWCQwmQfB0ws5KvUaCdj3lHEFMsjcw1+3gxf9ceg8l41WUI8dMWI7W7eNfJx53SCQIcz6CNNNJ+vbDBOLykgsCf8Ax1N7HfUeuPLzR6zfFJI9CUpeI/W83wNU5jkGVUA7SbX2v/Z9MZHh+bVDCg5RsZMqbbgeI9LYO4es7QzNPqO1x66nGfoa5G6UzU8JxeaDlHmxvA84ZJxE2gDW37zN+9sY5eKWmCdgDETBa8C9p/Y4q4znZbpWZmwB73WSPrH6YaEJMWUYo3DV13Yd/wCP7/GFnF8XR9T3i/8AOMcectcS31mIHYj17RgY8zIAMg+sbY1wiokXs0yrRJjKI7kf7SPlGLHo0ArCD1a2O0/ycZQ80aYJE9mAEeL4+pzMxaWG8aXIAHSTF/1w4tDc8HT1IfcTrP1GuPh4CgQIZ9Yi0/QXwnPNIMMCD2Ig7dx88XpxqsIm8WmJ2HYT6Y4I34TgUzymukMLiDczIve2t/TDbiRmSReD62ganza1reMZ2rxoULJBEQBIOhuLGN/zSI+32rzOms6G0iDO9haItY2nEMkOspCXTyG8RzqOlhN4a1pE2v64nS5xSEwqi8k6ba+fpvhRX4+lUBViEAuTOptmi8xE+cDV+HoCSKgSbZNCPr1WPcYgsXS+6KdKfBokdTpla43mBEWESInFHMuIvlCkglRaIBkFj2vA++M7VpVBDU3lR+beBeYuLD9cB0+J4hsxCsZGseRvtisY+rFcaNm3EkOrbqjS1xElQLfQnxpqMV1uZA5QIzIrXkTJXpN9LNcfsJGTTnTqwDICTIK6NoNe4PbEafMUdiDFzc/KCNQbxEYZYqXALQP7V8IW9xPUchFvBAB8zlAnz6YS8NwxBBWOkak2M31+uG3MaoZ6dRTBUX89WYekGbYDpDKzZXyASfhzb6X0sJ+ZxuxvyJGWcfPZOrxgULmzZoYoyEgU80AQkCIGabSZHbCfiOJyswBJmIOVbxBvKmRaY73wbxlW4OaWEWiLDxGngzqbRiDuCrHUsNIGs6/8YaOt0c96sXIZ2iO+/wBf2xTXp7i3bzuDg4ZWtBMm/wB+/wDTgh6K5QFg9MXHnW59L/pivXTJ9FoH4ZS9Pq1WbmRIA7nYT2vfFdLhwe5E327b9rnF70uoKScoiSPF9vXzrixBlMyNJCreLT+8fXC9XoHp9RWaUnp+Q/X1/wB8XBdjtb6YMFKCDHkesyfpiVHIB1ZgT2AbfvI/u+Gc7AoUHFJYBSSSx1BUHaQe2LeCV36QJtFzaOnKPSYsMRShKspZiRdAiKSdTciLA9p/kfh6VTKZQlR8R/QfcYzaLWXcO5ClnmCTGxJIIP8AJPpix2DqIaD/ANoBiIkjeTiv8K2bMLzfS2sGYH91wc3I3CoxN2Aa2ipcX0vOw/jCynFd6Gipegt4SqDZh/R/f1xI8OrvOXz58AThz/8AxfSsFSGJALDLfcGLx63uLYM4TkZJJKQC0gXGVdQQWBldrxrvics0VsqsT4M3S4VWm2UCLmeq8GNZjsMGLy4iIUOpAllWNSD8TWEfTXGifhVCsmYOwAWMn5T8QWVk6yHBgXjXH3iDTpgBSQqflZSReADcAiRNtDrOJvNJ8IZYkuRRV5YiqIGY6kgHp0GgO99cQ4ZJGWF7ExBH1sf5wxWuGzBHQpAzAgAyLmAeo9rX0wv47m8SBSBFhBldBBiL9v3nborI1TQW8adjWvCD4GEbmwEi+17b+MCVudR0LBLDYqAfBGgntbU4z9epUqBn0UGB8QmdidDAjXH2nSpEMWkNPSFBK6f+Rzel/Xy8fDpfVsR52+Bi3MmIOa8eJGhBAMf2NcVfjWtKgDteCB4J9Ti7hW4enTIK1WqNBUmmoWNxDMcw8x9MB8NlEvmIIuFyAyfrAExePlh0lukJb9QhmJzZjFpk2naLWPr4xDiCRqQTMEZpJJOKuljJIQHsC0fL+Dgc0CCZ2vcMJ02ibzN4tgqIGyb1rtIEjYn/AHBOBjxBNp9MF8SFYggbXAXLe/lgR9P3MWpohUrNS3WjKVHkAq0keen0xRUTZVUqbAaaxv51In0tj5+LI7iLj1t/GLaVdZP+K26iowB9dWO2+2Bfw7MTlUneACbDU4ZV3AyR4s7WHn/jHDjXvfX+27YrCW0HreT94+2JwYFrDQwPWD3+eDSBslSrNB/ymT+UT97gfSfli3hq9emRTyHqiFywb2FyAd9yRiBqnIF2E2IUxP8A2yJHm+JUEqEQqMw16Vk28gTAnCvjhBWnyHpz0rZlCuCQYW48GI3tAn+TzxSOJzkE6FgVN9T1DSTEnv8APGeNPNN/WSB+uL+JUkBA65JklUyCRAvCgmLXIm+IywxfGi0cslzsdfhPeLnAEGwJiOkEnQiTE2AJsNcLjy//ALAGi8gGVkZhImdjciPXFHEe9Coweo17VMrAQP8AzkkxGhFsFcLxmWHaurEC6mm2ebiASjBhBOrKL4CxyitMZ5Iye0U1uBYMA2Qg3BUmNYMyBcQZtiDUmEwQI0kjuBbvf9sMzx7MQ7sjK3TGYe+IGkgKSCQbGCLayBiHOCzkAKykH/8AYsSu0Gw+w10Fsdc7SYKjVoU1eWOys8EqDBcCYIiBPzH1wvywYv8AIa9/THplGrUKIAadNACMiyZMxEyBMKDJO8Xwhr8D1hFySpgKRnZQxJnoAzAwSAT384XF4pyuLDPBWzKtwrRED0k6Tp2/jB/B8GWUwA2VvsRbx+XDyly1SAWYLJJIZCJF8oAWOonYNF9RYGk11zZWhCR0iIsBqABB1ib6YZ529IVYqYn/AADwSASs5s2Xp7mI9IxGvIK6kgi2hEzbtF/oPXDuiWcTMpoATr4AIg3G1tMBVqFzB376dtP9sFZLeznCloXvTJlhcXIG4Otu0/rFsVVaZMRpG8zqdctpwyFAoJsBcY6pwqOZmBePQknt5xRZEI4jl+C4fMpL+6NjJkg3AYAWiSDe+ttYxoE4BHqCpQrFdFH+MZSBsSCNI+uA6XIYbLUVykEhwA69cAKIkxAOsC/rgrlnEU6AC06qUyZCyZElrEZzGWPuMeXNyf0Nt/qtmtKK3wVU6DZuoAKxgkLBmb2MraBJFsHvwfuXyxUdW6SFOaAwAOUqogWDSQbzbTE6fLPeHKahELamCpHggj8p1jfvbAfF/ieF0FBxmJNRgYUEZWJiCupgBjprjoeaXSuQynSIUKdNc4ap1DQFgrXMAQ0yY3vaNL4I5fzCkys9NVXLOVwVMERrmsReTfSTvhU9GrxFN2UQM5CtLCW/P8TSRbS3zwm4z2ZcIai1abkHqAdVgbGXcX8fc40LFBupPf7EnOVaGfN2Zkj3jQxh6a1KWtzfKHPZotba2EtTj6U/6bltD/nJB8nPOu4I9RhbGW5AaTubyPKmfuR9sWJxbJlZAyXsyFhLAWNjrr9cbI41FfEZ3NtnVSSJkhfFssicoi0GbRHoMdwq3JDqpiILOkjxkifSfkcRHGMGzN1vsWLEi/rf5ziHD1AW6lkdgQn3II+2GpgC+EqFZPvSttuonaIJB/vzxVw5UtLvlm5OWfsMXUeEDucqPl3ObMEnQsyoQBINyNvE4H42iUcrEFGINw1xqJAAOF1dBC+I5iSnu/eF0WQmZFsDrEyyz+wwP+J6QuRbSMwzBmkz1XgxtbA78QzTmP2j9MWUO/2x3SlwdZatLTWd8GfhwRmFNgo+JgCYtrsB3ucUBvGL6BFgRv8AFEx4jtv3wrTCmUMsSAbfSR5F8X0AoB6ZbZs0R4gfv9sG1+EW3u3zncAEAf8AyAP2xU/DksciMFm2ZlJ+ZAF/ljjgbiazORnYsAIGa8DtimpSm/2yqB9hhpV4Z2C2QQPygA/+4gXPm+Bl4N2GwPkn91wUBgBpDHFR2AGm/wAzczO/9jDFeA/8l+V8QPANBM+lvp6YNgFxp4+NSBA1Pe2naP6MFNwzDEHpn+/84ICp2a17DTt6+vnHxCZnMBEkTpfWBEYkWjE6BQ5s7MpAlcqhpPYywgeb+mCdZ1Pi3KlC6qrTmJGtxYlFLH4RHbEXpBVWFJm5YrKntlkBrb3+Qi9eJUiB1AD5hTM+GBB+mBXoG/UpSpluLMNCCRH0v8wRhnTWvXVkpMzJqyF40F/9ViPPxX+WA6dJ61QKAuZjACqiDttCj+nBzezdZawp1KZmxMECxE2YgjeJg3tgSlGP1NHK3wV8MijKtWqBTsZp5XaSNDBzAC/fSwM4aqeH6fdIeLq/mOV0KxEASAXmCQIMRhpzr2bpLw7PTpqGpiRldzIF3JL2MeFGmMUCLX+n7YljyY866oOx31Q0xtR5k+b4ym2RixVfQZhl0EW2GGHNGJCPWIdWU9VNmIgMemSSQZ7EHW+EKVVPS7vlmdJv3gkDTfEvxEDIrMqmLTEibegvt/GGeJWmFZGNOHpcPJXpVVQ5GNMuc35bAkZtOprbm9sD8VmdjlDVQouTkQgDfWDE6ADTSIijh+NqUj0sVMaMiEazowI1vMYtq8yZiKpZ/eKZlUpBZEZbxI72jCvG7tfPn4hWQIXkNY01qMhyHS/Vq0ysaiOwFxscEn2UqkCFZra/DHiC33wubn1dmz1KjuVFjKrA3uFmYJEi8HBFL2pJAze8nvmzT5lgD8oxHJDPflqh4zhWzQ80r1BlfhUQe6aSXyg5Ygx7w/CQSJubYz/G80p53B4Wkc7B/wDHVWRIGcBokTBMWu2mA+J5nFNUlpBINyoi2oQAE/8AqBIte+BDxIIBUgDsHHy0Ab5nximLwyhGn/lP9bJTyXv5/A2PEKXpNSovkQAZavFrRFidh1EEESwIzRgXj6HvajMiEVTCilQBYERchjOYmdbab64WDi2737ip/IBHrg/guNQtkqEIG/8A3BXlNY6UcBhMaqSJm+NKj0rRNuwavQqcP8VN6bTBLMGvF1+GARMxr6Y5OT13gikzDcoM5BPcJoddYFtcWcVw9HVOIDj/AM0qIT2gFSIA8j0wtqMBYEGBAIH830wU74/gD0Xc0ppTOUVlqX+ErUUgjch1jxZjgAVI3j7YtSFIIC/NQR8wQQfmMW8RxRqRnay6ZUURpbpAEYcWwUH1x9LGMMDXorSdEolnYqVqu0MgEEqFUZTN7zvpbATLPbHHWWcLxlRPgqOk65HZZ7TlInEaksczNmJ1YmSfUm5xDL/f6cSptl0P6eh1x1A6ixaQ+mGfKkpdRrSRFgrANPiQQfQxodcK1M+nrhvw3OMihRw/DGN3pZmPqWb/AHwslaoZMGRx8vOCeHfuR9MU8Txpc/AiTqKaBRYyNL/8DH2k/e+FaDYz4cxeT52/TBnvfP8AfnOFlCrixa4wjQ1haFhqQe1x/wDUYkW7SvfT564DNT64nRqsIlpjWRf6j+NsAJcKhE3J+g/TEGY/2P8AbF/4umIzUql984y21kBC0T6xgN+LWelRB0uTbzMR8/OO2cV8RTJ0MfLAlTgyfz/YftgmowGob/5H/wC36YgKg2JH3+zThkCgdOXjucRbg1G/9+WCXfW+ITO49CQP1wbZ1IjXallC+7YEfn95mJ3iCuUD0E73wETH/GL8wzZc49Zn59Mn6YnxQVcpDh8uxRhN7m4uNpscFaFYTyrnCUhehTqEHMHlldSI0ZTpbSN8Dcw5xWqOXNRhJkANlAjQCIFvTFHF8SjA5aKUzOqtU09Hcj6AegwGamAsUW+pr9dndbXDDeI55WZSjOWU66H7/wAYBqV52A9Af3viLPipjikYRjwqEcmwg8R/YGCqXNqi5YqOMnwgMwCnxBt2thZnx8NTDdJ3UNk4pWn3jsNTIXOSTqTnqLc9/wCgxFYIXp58uh61TMPKq5aNv3xnhVv/AD/tOGvDJw6oap4pTUUErTFGr1MBYZ2AAvF8JKNDRkdT4ogFQSoNyASAfWNcVM39nAI4gYkaw3OG6Tuob8LzFkfMRTq2gB06R5hYvte2K+I4ou7O2SWMkKigD0Ef747HYXpV2Gz5kaJCtHcIY+1v+cCsxO/r/NtsdjsCErs6SoqVZIBMDcxP6SftiDqAbMDfz9YIx2OxUQ+llG8+gP7jE1W2bKxH/pN4uRa2mOx2Fk+lBiuphA4+2UUqYOs5OoH/ANzGfQyPGKQZifsP4EY7HYNJAssp2MhVY7BhI+xE/PFn4piQqUqUm1qYYk+LfzjsdhX6hTfBHiODqgZ3p1ApPxFGVfEWA+QxSRGtjAP109MdjsJjn1I5qiYOCaTgETJG8RMeJt9cdjsOzkHcUqKR7ti4iTKZSPFiQcUive+Yeik2+WOx2Jjlwa9jPyxItO8emv747HYAThR3BY/+43HoMcEC/DadcdjsccSA84rqORBUA+sx+hx2OxxwVxPHK+Ue6o0u5pqxM+Oof798fa3AcPIjixpvRq69iQDfHY7AUa4ObsUPTUSJB8jQ+kgHA7gbR+n7Y7HYohSpoxUxvGOx2HQrKycfGx2OwwpGRimp4+847HYZCkJ9f4/vpi9uEcIKhACHQllveNJn7Y7HYWcmnGu7GjFNP2HfsfWoU2d6+XMAPdhtL6m9saytwHD1j7w0VcnUgH//ACcdjseR/wAlB439rGTt65PR8G1JODS0f//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p:nvSpPr>
        <p:spPr>
          <a:xfrm>
            <a:off x="431170" y="338753"/>
            <a:ext cx="8220712" cy="923330"/>
          </a:xfrm>
          <a:prstGeom prst="rect">
            <a:avLst/>
          </a:prstGeom>
          <a:noFill/>
        </p:spPr>
        <p:txBody>
          <a:bodyPr wrap="non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Learning from the Interview</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1" name="AutoShape 6" descr="Image result for fall incidents among elderly graph"/>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8" descr="data:image/jpeg;base64,/9j/4AAQSkZJRgABAQAAAQABAAD/2wCEAAkGBw4QEBUSEBAUFBMUFBUYEBcUEhQWHBUWFRgWFxgUGBobHCkhGR4mHRQXITEhJSksLi8uFyAzRDMwNygtLisBCgoKDg0OGxAQGy4mHyQsLCwsKy4uLC0tNzQsNCwsLDcsLDIyLCw0LDcsLCwsLzQsLCwsMiwsLy8sLCwsNCw3LP/AABEIAIUBYAMBIgACEQEDEQH/xAAcAAEAAQUBAQAAAAAAAAAAAAAABgECAwQFBwj/xABFEAACAQIDBQQFBwsEAQUAAAABAgMAEQQSIQUGEyIxFEFRYSMycZPRB0JSU4GRoRYzQ0RUYnKCscHhJJKi0hUXNGOj8P/EABoBAQACAwEAAAAAAAAAAAAAAAADBAECBQb/xAArEQACAQMBBwQCAwEAAAAAAAAAAQIDBBESEyExQVGBkSIyYfAFcSOh0TP/2gAMAwEAAhEDEQA/APUMZiVjzNJIEUE3ZmCga95JsKw4PaEUwJhnSQA2JjkVwD1sSpNjXJ+UPDvJgMQkaszG2UIpZjzjoADeuXvvjNowqEwxmdhFLIsqxNIWkVkywlYlCi4JN289CaAmWZvE/fVnHGbLn5rXy5tct7ZrdbX0vUFSTEwviikc4M+NQ5jHOwSF4YRxQEF3swK2BBFtbAVs7nnFyYiKXFRyBzs9UkZ4yl5Ene4bSwNiD530oCZ5j4n76Zj4n76882vtbavEn4Uc6DhYsIiwSvleMoIHDkFWLjMQFFh0NzW62J2gk5jY4g4cTRZ5BGzOEeBiQpVbleIqgkAkXt7AJpFOHGZHzKehVrg/aKuzHxP31CNnR4uHYuGWJZkmDQKwEZzqrSgPdStxyk30061jmxm0VaRGOJEKPjFR0iZnZlSJsONEOZbtIA1rEqAT4gTvMfE/fWKHGI5YJKrFDZwrhsrfRax0PkahGExO1s2aXjBu14aNkVDkEUkaCVhZegZic17AjrXOWXaOF2fFHBFiBJkxMpbhTOTIJQREVA5S4Ja7eehvQHp2ZvE/fVnHGbLn5rXy5tbXte3W1++oLA+JgGLZY5+JNjYSDkmISKWPDq04Ci7ZSGBUEGy20rPuccXJiVmxUcgY4Noy7xNHmMWJmtmB9UlCjWPUN360B6RssnKb/S/sK3a09l+qf4v7CtygFKUoBSlKAUpSgFKUoBSlKAUpSgFKUoBSlKAUpSgFKUoBSlKAUpSgFKUoBSlKAUpSgIhvbtU4LCz4kJnMSswXoCb2F/K51rAdvRRyR4eZx2h1uAAFDMFL2yZ2ZdFPXw610Nv7LjxcEuHkLBJQVYoQGAJ7rgju8K5k26kDYntHFlBM/HKAx5TJwjDc3TNbISLZqA1N0d5JcawV40W+Ew0/Lm9acyXXU9BkFZIt64VB4uYtmxOURxPcJhSokLAnqMw6de6tzYW7UGDYNE0hIgjg5ypukRYoTZRzc5GmnlWL8k8PmLcSW5GLHrJ0xhUyfN7sgy/jegMcm9ECTMGb0Qjw7JaNyx7Q5RGvexUm3mLG9ZjvRheNwVEryB5EypEx1iEZf7Bxk1865qbnh5JRIzJFwMNDAVZTJfDOziUnLlBuV0IPQ6V0NmbqwwYjtHGmkkzTsS5jsTOIg2ioOnBW3tPXuAwYXe2DhF5SSRx2fhxP6OKGRoy7gm4sVIJ7yrEaV0tl7aw+JZ1gYvwzZmA5b2U2v7GB865i7lYQMGV3zDi3JEL3WWVpipDxkCzO1iLEA9a6GD3fiixT4oO5d0yBTwwqpe4UBUBIHdmJtc0Bgxu9WCheSOSQhoY2kcCzHImXMbKSR6w0NjrVg3uwWYh2eOzMrF0KhWWMzFSe48MFvZbvrWxG4mGfOONOFcYgZQ0Vl7UweW147kllBFybWt0rPidzMJIWzmRg8xldcy2JbD9mKerfKU8737+6gMh3rwgAvxQxMIRDGQzdoJWJgPBmBF/Gscm+OBAvmc29cCMkx+lMHP8AR9IrL9h7qJufBmV3mmkdGwxRnaO4XCPnji5UAy5iSdMxv1rk7Q3LkSYPhub1mXjNGyiR8QZ2LoY7sq35bG9/voD0jZo5T7f7CtutTZ3qn2/2FbdAKUryz5QN7XeYQ4Z7LC4ZmU+tIpuAPJT+Psqe3t5Vp6YkFxcRoQ1SPU6Vxd09vJjsOJBYOOWZfot8D1FdqopwcJOMuKJYTU4qUeDFKUrU2FKUoBSlKAUpSgFK5OP3iwsLvG7EvFGJHVVJsrMFUX6XJYaedbmzsfHiE4kRJQmym1r2628bG49oNAbVK521tsRYYorrIxcOVEaZjaMBmNvIH21ji3iwLLm7TCFLKqsZowGZlDhRzdbMDY2NAdWlc+LbWFfEnCpKrTKjO6qwYoFKKc9jyn0i6GuhQClKUApSlAKUpQClKUApSlAKUpQEM352lLhcJJNE4Rg6DMQpADOFY82nQnrUZn3mxgcoJh2fjYhY8WViUOI44WjBYrwjd5JRcAZuEQNb1Otr7OhxKNFMuZCwJAZl1Vgw1Bv1ArauaAgMO8G0eKqSlFm4uEQQImYSxSgcbEKxGey3Y6WC5NetcPEbexWL2awMvaBLgDLicqR+glEqAJ6MC2ZS3K1yMt+hr1mtbZmAiw0KQQjLHGoWMXJsB3XOpoCMbJ2zjJsYULIAJ51khbICsKXEcqADOS1lNycpD6dNdHbeKnTayuQriMYZMLEyvdxiGZZ5oiGAzIAMxIay/RBvU+pQEH3diEGMkhwjJOjJNLMzIqGKZp2PCZ1XNY3PK1yMoPQipNsJsWYVOLVVl7wrX7z10AH2XrpUtQFtqWqulVtQFtqWq61LVkG5gPVPt/sK2q1sD6p9vwrZrAItvjtvIUwcMgWefTMb+jU3GbTvPQffXl2F2G0kkaCQDiR8S7KwyjmsG8L2Fj35h4ivTdrbiQTStMJpRKxvmLXse61gLWqLbU3L2un5iXiKLZbTEEaEfOtYWJ767NpWpU4aYyw+eepxrujVqT1SjlcsdCzYcE2y5WmMgaNQBOgVhmGfI1r96k3HjrXpkESSR5kmcrJZlYP3HUZT3CvNsF8ne05R/qcYqKbZlGaQ2HTqQNK9B3b2KMFAIRNJKASQXy6X6hQALC+tjfqaq3dWE96eZfotWlKcPS44j+ze7PzE531W1s2g8wPHzqi4W2X0knL+9638XjWxSqOpl7SjWOE0I4knMb3z6jyHgKuOH5ic76ra2bQeYHj51npTUxpRrrhbZfSScvi3rfxeNUOE0I4kmpvfPqPIeArZpTUxpRgOH5ic76ra2bQeYHcfOkeGtl53OW/Vr5r/AEvGs9KZYwjl4/Y4llMhcawPCVKBhZ2Vi2p19W1qxbE2AuGhaAyNJGWOQHMMqaAL6x8OosPIV2aVgycbbWxZJmiaGYRNEsqgmMycsqhTbnFmAGhNx5GuIfk/iD5kmGXIseSWPiLwhFDEVsHW7WgBzG41IKmppSgI5sPdg4WfiCYNGq4hYk4WVh2iZZmLvm57FbDlGh1vUjpSgFKUoBSlKAUpSgFKUoBSlKAUpSgOa41PtNW2rI41PtqlqyCy1LVfalqAstS1X2pagLLVHt5MbJnWGMkFrXt1JY2Av/8AutSS1RXebkxMUnkp+1Gv8KrXTap7iKs2onS2VsQQNnLlmtY6aa/jXVtV9LVNCEYLETeMVFYRZalqvtS1bmxkXEJFE8kjBUS5YnuAFQbG/KVC2iRSr4G6i/n1rmfKFvGZG7LE3o1N5SPnOPm+wf19lQvDqpdQ5IUkZiLXA7yLm1dmzsIuGuouJxLz8hJT0Uu5KsZvtM3qPKv8wrkS7zbQJ0xUo/mroPuugWZhK3o7FOUHNdFfuPN61rpcd/TWtPbewxBLFGjluJpcgaHOU6gkd17dRexANXIK34Jf13KdR3Pub/vsaT7wbUPTGyj+Y1gbbe1+7aEo/mNSA7tQAZzM+TimH82L8UPlJ62yag+NaO19irAhIkLPG6pKCthd0zjKb3IHTWtNlbTeMG+0uqazknW4W+OIxK8DEcNsSvqNcoJVHXSxs4Hh11OlTctLc8q2ty8xuW8CLaDzr57wmIeJ1kjOV0IZT4EV7puvttMbh1lWwbpKv0XHUew9R7a519aKjiUFuOjYXjrZjN+o31abluqa/nOc6fw8uv4VQvPY8iZs2gztbL4k5evlWzSudn4Olj5MBaW7WVbW5OY3LeBFtB561RWm5bqn/wAnOdP4eXX8K2KUyMfJrF58p5EzZtBna2Xxvl6+VZFMmY3C5LCxDG9++4tp99ZaUyMEPZ5u3TnDRzBgmQcVcSsUruyM8odkMdkUWUA6ksOmtcbZUO0IzhZHTEPcsmIRhLe/EkaNmYA6coPqgC4u1mtXpNKwZMR4hcgheHl63ObN4Wta1u+9QuLBYuPaDiFZUibEEZspYcNcLE4VWkDKitKCCR3lh1qc0oDzhtsbZGHLEYjiMVBC4RgYZBHKzpY4c8SIsEUFQdbelsavmx+0kMjIcWOLNG7k4Vn4UTYUMBEBAx/OjIwIYrl1AJLV6JSgIRs6faD46AYkzXQyCQJh3SArwFtLxMpuzOW5C+nS1xc0lxG1FxEoQyiNHkdf9OhEnpYQqFsmq5Ge2Wx5QbmxvOKUBEN4Fk7eCVkMXZwFy4bEygyZ20DRHLE2q6sDpWLcJcQqIWjxChcFhhOJ1kUviwvpColsb9zMNCSNTY1NKUB51hdrbYlBUDFR6M93wq5h6BnWEloFRrSKF5V1vYE3Brf2Pi8fNj4mxCzoFXEZ4+A6QopEJiYSZbOzDNoXNjcWFjU2pQHn+Cl2pCuUtiDG7SM7dnDvAva3X0YyEueGwIDBjYAgEaHXxO39pxqplbELnMIzLg7cNWnjTmVojmmdHuApaxuCgsL+kVa6BtCAdQdRfUag0B56ZtpyBmlbFIithWR48MBI0YxE4LFOExLGMRsyBbi/QA2rJHtLaMs7K8eKWITwMl4HBQceRHUMsSh1CmNvn6XOYgGvQKUB5qu0troqrEcTnSB2dZMFdHkLMERCsIsQoLG79SgANzWXG4zajKqM+JMbZTE0eDcPIwnQGOc8EGNQmobLHcMdeWvRaUBz53ChmY2Cglj4Aak1oQbYw74XtefLBkLlnBWyLe7EHUdOnWuoev21H5N2s2FGEM7cIROjjInOWYMrknUZbEZQbHMb91Ab6bTh4CzuwijYA3lITLm6BrmwPlesA3gwRtkxEUhLKtkmiJu17fO/dbQamxsKxx7uqIBCZP1hZyVQKMyyiXIqXsq3FuprWTdGMMp4raFTbKNcs8k9uvjIR9lAbGD3lwsuXKxXNwsucol+LGZVtmbU5VJIFzoaz/lBgMobtcGViQp40dmIykgG+p5l/wBw8a5CbkR8LhNO7IUjRuRQSI4nhve+l1fw6ir5NzVfiGTEFnlikiYiNVAV4o4gQt9CBGD5k+QFASSRlUEsQAOpJsB7aim3phipY0g58t7kA25iO/wFutSqfDq6FHF1IsdSL/aKiu04TgZkaFiFe91Jv6pFx7LEVVus6d/t59SCvnHxzJYq2AHgKraqjXXxqtqtE5bauPvRiMUkBGFiZ5X5QVHqA9W9vhXbtWtiMTk7r1JT3STxk0qb4tZwePfkntI69lkPj0+NZIN1tqIwZcI9wbi6oR9oOhr1B94eH+jv9v8AitGffcL+gP8Av/xXXV5cS4QX3ucZ2VtHjN/exDuw7dsR2dhfpaKIZQVEZCacgygLy20pNs/bThs+FYlhYEJGuUl1kZwFtzEqOapDP8pQX9WPvB8K1W+VUD9UPvB8KzquOOyj97jTbcNrL72OScJt69+A3s4UVs2YtnAtYPck5uta2M2LtqVAkmHkIFj6qAsQMoLEasQNLm9dtvlbA/VD7wfCsTfLAo/Uz70fCtNvXjv2cfvc22FCW7aS+9iOfkjtP9kk/D41INzMDtTA4gMcLLwn5ZhYdO5hr1H9L1RvllUfqR96PhWP/wBakB1wTW77Sjp91R1b2rKLjKKw/vUkpWNGMlKEnlfeh63So5uxvvs7aGkEwEltYn5XHsB9YeYvUhzjxGnXXpXKOsXUqmYeIqmceI16a0BdSrc48Rp116VXMOl6ArSuPtLeGLDSiOaORFKu3FPCyBI0zu5s+ZVUaXKjWw1uL4k3qwxaJMsgaZA8YKC5ubKpF7hjYnytqQdKA7tKVw/ynhWUxzI8GVgpaZ8Oq5mUuqi0pLEqrEAA9De1Adylc87cwYzf6mHk/OekXl1I1101Uj7DWOLeHBs0q8dBwSgkJZQBxAGWxvrfMPvoDqUrlSbxYMPCizI7TsoiCMrXDK7h9D6pEba1WTeDBqzLJiIkKuU5pYxdgqsVtmuCA63BAOo7iDQHUpXLx+20inTDiOSSSRC4CGIAKrKpJLuve40FzWPY+8UOJYKqSIWRni4iqOIiPkdlKsejEAg2PMNNaA7FK5su38CgJfFQqA2UlpUFmszZTc9bKxt4KfCqttzC8aOASq0klyqqysQAmfM1jcAjofMUB0aVz5NuYJSwbEwgo2WS8qcra8ra6HQ6eVY13gwlmLTIiq5TM7KoYhVa6knUWYG9AdSlaEm28GpYNiYgUIDgyKCpYkAEX0uVI+w1WTbOEUsrYiIFBeQGRQVAIBLa6asB9ooDepWpsvaMWJj4sRuhZ1B8cjFCR4gldD4Vt0BqsNaparyKWoCy1LVfalqAstS1X2pagLLVFN7ufEQxjrYf82t/apdaohvUDHiopSLryH7Ua5H9Pvqtd/8APuiGv7CWBbaCrZHVQWYgKASxOgAGpJqzC42GUDhurX1sDr9o7q8/+UfeW5OEhbQf+4Yd5+r+P3VftqLrzUY+TW4uI0aet9jg72bzy4qcmJ2SJNIwpK3He5t3n+lq4Zxs31r/AO9vjWCleohShCKilwPL1K05ycm+JlOJk+m3+41TO51uxA66msddbA4teyyQFrF5Yigy+0Mb27tNCf71mW5bkYh6nhs53CkIzZWKk2BsbX8L+NDhpLkGNrqLsMp5R4nTSu6JY4sO8IxiluKAAVm5ER7h0AQrcsS3XoPE2rqDbuGBUmfVOGZcqzETBI3UxKWXMbkr+ct6x10FQutJcI58k8aEHxljwQxIWYEhSQurELew8T4Vd2OS4HDa5FwMh1HiNOnnUk2XioMKuR5/VYSOoR/Sq8BHB0BFwzWOYgdTW8duYazL2o5mlEivkl5Ezxkw+re5CnQDLoNdaxKtLO6OV3/wzGhDG+WH2IPlHgPupkHgPuFbGPlV5ZHUWVnZlHgCSRWCrC4cCq20+Ij5WDLowN1I0II7wa9i3H23BjoWSVE44txxlHpLHSS3f5+deO1t7L2hLhplmiazobjzHep8iNKr3Vsq0MLc+RZtbp0Z5e9cz6B7NHfNkXNly3sL5fo+yrRg4gFAjWym6DKOU+I8K093dtRY2BZY9O5170YdQf7eVdOvNSUovS+KPTxcZLUuDMDYOIhgY1s5u/KOY3vc+OtXDDoGzBRmAyg2F7eF/CstK1yzbCOPtTd+PEtMZHPpYOCBYciklmIv1zHLcHTkFc19y0ZADMQwleUFI1UK0jXbKoOgtoBfQ3Ot6lVKwZMPZkzByoLqCFY9QD11rlYrd1JMQJzIQRPFMFsLXiikiC/aJSfsrt0oCILuLGqZFmtZtCIUzMl5CY5WFjILyA62F41Njre5NyVESR8fMI+zsmaIH0mHjEKswuAVKDVfE3BFrVLaUBF8FuckMkTJKFSOWOVkWFFDSpC8JIy2CKQ5YqB1+0G/aG6Ec0kzmVhx1mBGUHLxooYTb2CEH+Y1JaUBx8bsQviY8Qkiho4mjs8WcEMyOWHMCrcg18zWHYW7Ywzq7TNJw45I4RlChVlkEjk6nMxKoL9wXpqb96lARDCbjqkvEbEu5zKxzIt2KJiUBZr3YkYprn90WAra2NukMK8RWcskNiqmNbl+AuHJLDust7W6nrawElpQEax26Mcg/OcwxE0wLxK63mUqylTobA6Hy8LitebcWAtcMuUZ1WNoI3RY5EhRkCHQfmFtpYAkWIqW0oCIPuQM8rjEayKyqWju0d5DIrK4cEMmYhSLAADTxqu40QJYSjMJTLE5gjLrI0qzMWe12BZbWGXQ+IBEupQGjsfAdniyF85LyOzZct2kdnNh3C7Gt6lKAwkUtV5FUtQFtqWq61LUBbalqutS1AW2rDi8JHKuWRQy+B/qD3VsWrU2pj4sNC00psqC58Se5R5mmnV6cZyYk0ll8DUwmwIIWLRl1JUrfMDa/eLjrUcxO5GzQdeOxOpPFHX25da50nymk/q3/wBn+K1JflALfq//AD/xXSt7K4o7oLH6aOXVurSSxufY6Em6uyx8yf3q/wDWtWTYOyl/R4j3q/8AWudLvpm/Q/8AL/Faku8+b9F/y/xV2NKvzb8lSVa35JeDpybN2Sv6LE+9T/rWtJFsdf0GJ96n/WuVLtrN8z8a1Jcdm+b+NTxoz5t+SvKvDkl4R13n2MP1fFe+T4VjOM2L+z4r3yfCuFI16xFKkdH5flkar/C8I75x+xf2bF++j+FWHaWxf2bF++j+FcEw+dWHC+dRujPk35JY14c0vB3ztbYn7Li/fR/CrDtnYn7Li/fR/CuAcF+9+FWHZ3734VFKlX5N+SWNahzS8EgO3NifsuM99H8Kt/KDYf7JjPfR/Co8dl/v/hVh2OPp/hULpXXJvyTRrWnNLwe2/J4dkveTZ+IkJItLFI4DD+JCL6dzDTzqcV8uYbZrxOJIp2R11VkupHsINetbg754mUjDYqRXlItBKy5c5HzZMul7dCAL28etKtaXDzOSz4LtG8tt0IPHxhnpNKwDjXHqWtz+tfN5eVIuLpnydTmy5ultLX771SwXsmelRLF7PmGJxmJEWdkVDhgY1LMyw/ona+Xm8jrXCkTacoLSpOxAIVuEULImKw8q3VQNeGHtoCcpFr6VgyelUqNbYO0+OBCxCDD4hwERMryq0QhjcuCQSGfpboa4sb7UDLM3HmIixCp6AQsjskJAIykEZlezFe6wvoSBP6V51HLte4mPaDKsGOjhvAgV34sbYcyJlGW6C4Jy+rYkEkG7HNtV0KPJiHjdHyFMIqM0geICKXluqWzkMFTv10FwPQ6VFtvR444uPgNIkbRorukULZL4iLPZnQkXjzXBuNL2uK5OG2htATRlnd5Ehg7YohhLheOykkKmYFk5io9oAoCf0qB4f/y80TNK8wsuHKxmCDmJnfiZgYyfzYTQWt1661jXF7aEbSPJNnVlzQJg1uTeW8UUmRhlIy87AjReYFjQHoFKoKrQClKUApSlAKUpQFLUtVaUBS1LVWlAUtS1VpQFp06145v9vN2ybhxN6CM8tvnt3v7O4f5qWfKPtyZU7Lh0cs49Myqxsp+YCB1Pf5e2vMOwT/Uye7b4V2fx1sl/LPscX8lcyf8AFDua1K2OwT/Uye7b4U7BP9TJ7tvhXX1LqcbRLoa9K2OwT/Uye7b4U7BP9TJ7tvhTUuo0S6GvW7gMPC6SmRmUohKEZbFvmqQdTc2GnTU1i7BP9TJ7tvhWaKDFKrKsUgDgBxwibgG46jTUd1Yk01uZtCLT3o6Wzt2HmgSYNZWE5PkYxaMfzPcfYauk3dRUYmQ3VZTpqPRxRyDqoOvE8O6tSDE7RQKqCUKmXKBEbDIzOumXXmdjr41d2vaNiMshBvcGAG4KCMj1ehUAW8h3ioGqmfcsFlbLC9LyZ5t1pc5VXjvrkUs13ChC7DktYZx1sdDobVgxG7sqI78WJlRS11MhzWZ0YAZLizIQSQF6a1d/5Daeuklyb34AuPVuAcl1ByLcCwNtb1jGJx9iMj6q637OtwshYuA2S63LtexHWi2vOSMNUuUWcilbPYJ/qZPdt8Kp2Cf6mT3bfCrGpdSrol0NelbHYJ/qZPdt8Kdgn+pk923wpqXUaJdDXq5HKkFSQQQQR1BHQis3YJ/qZPdt8Kr2Cf6mT3bfCmpdRol0PZdyN4hjcOMxHGjsJR4+DjyP9b1I68J3dxOLweIWZIZbDR1yNzoeqnT7faBXuGDxKyxrIt8rAEXBB17iD0NedvrdUp5jwZ6WxuHVhiXuRmpSlUS8KUpQClKUAqgUAkgC56+dVpQClKUApSlAKUpQClKUApSlAKUpQClKUApSlAUtS1KUAtS1KUAtS1KUAtS1VpQFLUtVaUBS1LVWlAUtS1VpQFLUtVaUBS1LVWlAUtVaUoBSlKAUpSgFKUoBSlKAUpSgFKUoBSlKAUpSgFKUoD//2Q=="/>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46" name="Picture 2" descr="http://previews.123rf.com/images/melpomen/melpomen1207/melpomen120700020/14396894-Happy-senior-woman-holding-hands-with-caretaker-Stock-Photo-elderly-people-ol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17450" y="3962400"/>
            <a:ext cx="4106053" cy="273526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6" name="Diagram 5"/>
          <p:cNvGraphicFramePr/>
          <p:nvPr>
            <p:extLst>
              <p:ext uri="{D42A27DB-BD31-4B8C-83A1-F6EECF244321}">
                <p14:modId xmlns:p14="http://schemas.microsoft.com/office/powerpoint/2010/main" val="1488773439"/>
              </p:ext>
            </p:extLst>
          </p:nvPr>
        </p:nvGraphicFramePr>
        <p:xfrm>
          <a:off x="155575" y="1256640"/>
          <a:ext cx="8084911" cy="50292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TextBox 7"/>
          <p:cNvSpPr txBox="1"/>
          <p:nvPr/>
        </p:nvSpPr>
        <p:spPr>
          <a:xfrm>
            <a:off x="155575" y="1676400"/>
            <a:ext cx="2130425" cy="4708981"/>
          </a:xfrm>
          <a:prstGeom prst="rect">
            <a:avLst/>
          </a:prstGeom>
          <a:noFill/>
        </p:spPr>
        <p:txBody>
          <a:bodyPr wrap="square" rtlCol="0">
            <a:spAutoFit/>
          </a:bodyPr>
          <a:lstStyle/>
          <a:p>
            <a:r>
              <a:rPr lang="en-US" sz="2000" b="1" i="1" dirty="0" smtClean="0"/>
              <a:t>The interviewer mentioned that part of the process of development is the creation that is established between families and government agencies dedicated to protecting the health of the elderly members of the society </a:t>
            </a:r>
            <a:endParaRPr lang="en-US" sz="2000" b="1" i="1" dirty="0"/>
          </a:p>
        </p:txBody>
      </p:sp>
    </p:spTree>
    <p:extLst>
      <p:ext uri="{BB962C8B-B14F-4D97-AF65-F5344CB8AC3E}">
        <p14:creationId xmlns:p14="http://schemas.microsoft.com/office/powerpoint/2010/main" val="35452888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TotalTime>
  <Words>2721</Words>
  <Application>Microsoft Office PowerPoint</Application>
  <PresentationFormat>On-screen Show (4:3)</PresentationFormat>
  <Paragraphs>187</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Interview with a  Healthcare Policymaker </vt:lpstr>
      <vt:lpstr>Interview Brief (1)</vt:lpstr>
      <vt:lpstr>Interview Brief (2)</vt:lpstr>
      <vt:lpstr>Supporting Data for Interview</vt:lpstr>
      <vt:lpstr>Theories Tested during Interview </vt:lpstr>
      <vt:lpstr>Hand Out Received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Interview with a  Healthcare Policymaker </dc:title>
  <dc:creator>HP</dc:creator>
  <cp:lastModifiedBy>HP</cp:lastModifiedBy>
  <cp:revision>2</cp:revision>
  <dcterms:created xsi:type="dcterms:W3CDTF">2015-12-09T09:30:48Z</dcterms:created>
  <dcterms:modified xsi:type="dcterms:W3CDTF">2015-12-09T11:46:57Z</dcterms:modified>
</cp:coreProperties>
</file>