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9" r:id="rId6"/>
    <p:sldId id="270" r:id="rId7"/>
    <p:sldId id="260" r:id="rId8"/>
    <p:sldId id="267" r:id="rId9"/>
    <p:sldId id="268" r:id="rId10"/>
    <p:sldId id="261" r:id="rId11"/>
    <p:sldId id="262" r:id="rId12"/>
    <p:sldId id="263" r:id="rId13"/>
    <p:sldId id="264" r:id="rId14"/>
    <p:sldId id="266"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8" y="264"/>
      </p:cViewPr>
      <p:guideLst>
        <p:guide orient="horz" pos="2160"/>
        <p:guide pos="2880"/>
      </p:guideLst>
    </p:cSldViewPr>
  </p:slideViewPr>
  <p:notesTextViewPr>
    <p:cViewPr>
      <p:scale>
        <a:sx n="100" d="100"/>
        <a:sy n="100" d="100"/>
      </p:scale>
      <p:origin x="0" y="2226"/>
    </p:cViewPr>
  </p:notesTextViewPr>
  <p:notesViewPr>
    <p:cSldViewPr>
      <p:cViewPr varScale="1">
        <p:scale>
          <a:sx n="55" d="100"/>
          <a:sy n="55" d="100"/>
        </p:scale>
        <p:origin x="-22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CE66D-A4C3-4A34-8C94-21AEBC8C8CE8}"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E418F-2C9D-48C0-8A3F-3B0B188F4BD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a brief overview of what this presentation will cover with regards to the topic of raising the minimum wage at the federal level as a means to rectify escalating rates of poverty, but also the research process I took part in to glean conclusion from the evidence provided there in. The topic of the paper, the thesis, and the antithesis will all fully be addressed therein. </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made a</a:t>
            </a:r>
            <a:r>
              <a:rPr lang="en-US" baseline="0" dirty="0" smtClean="0"/>
              <a:t> conscious effort to use a vast array of sources that proffer competing and narratives and discourses on this contentious and politically volatile subject. Op-</a:t>
            </a:r>
            <a:r>
              <a:rPr lang="en-US" baseline="0" dirty="0" err="1" smtClean="0"/>
              <a:t>eds</a:t>
            </a:r>
            <a:r>
              <a:rPr lang="en-US" baseline="0" dirty="0" smtClean="0"/>
              <a:t>, scholarly research, etc all are represented in the documentation presented in this presentation. In addition, theoretical treatment of this issues is also touched on due to the fact that discourse figures largely in public policy. A sound research paper requires an author to address the antithesis to the problem assessed therein. As such, I worked diligently to make sure that a degree of objectivity was maintained while at the same time formulating an argument predicated on extant economic theory, national polls, etc</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debate that is currently taking place regarding drastically raising the federal minimum wage is an intriguing one that many people argue should not be so contentious. It is clear that the escalating cost of living as evident in the supermarket or in housing costs and rental rates for apartments. Even health insurance despite the passage of the Affordable Care Act puts in place high co-pays that render it impossible for workers earning a paltry minimum wage to subsist. As such, the issue over raising the minimum wage constitutes a major facet of the discussions taking place with regards to how to abate escalating poverty rates that have exacerbated the bifurcation of American society from a socio-economic vantage point. Indeed, seventeen percent of workers who work full-time for the minimum wage are on welfare and benefit from food stamps. Such statistics point to the stark reality that the current federal minimum wage cannot sustain a family at the basis economic level for survival. Providing correctives for such socioeconomic bifurcation is necessary and requires a cogent economic analysis to truly understand whether raising the minimum wage at the federal level, as president Barack Obama and others have supported, would de-escalate rising poverty levels in America that disproportionately impacts members of the subaltern community.</a:t>
            </a:r>
          </a:p>
          <a:p>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thesis of my paper</a:t>
            </a:r>
            <a:r>
              <a:rPr lang="en-US" baseline="0" dirty="0" smtClean="0"/>
              <a:t> is “</a:t>
            </a:r>
            <a:r>
              <a:rPr lang="en-US" dirty="0" smtClean="0"/>
              <a:t>The unintended consequences of raising the federal minimum wage hinders rather than helps alleviate diffuse poverty that is evident in the United States today, which has resulted in an increasingly bifurcated society.”</a:t>
            </a:r>
          </a:p>
          <a:p>
            <a:r>
              <a:rPr lang="en-US" sz="1200" kern="1200" dirty="0" smtClean="0">
                <a:solidFill>
                  <a:schemeClr val="tx1"/>
                </a:solidFill>
                <a:latin typeface="+mn-lt"/>
                <a:ea typeface="+mn-ea"/>
                <a:cs typeface="+mn-cs"/>
              </a:rPr>
              <a:t>Rather</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than argue over the merits and disadvantages of a higher minimum wage at the federal level, it is clear that government at both the state and federal levels need to consider passing economic policies that will generate greater economic growth, thereby increasing overall wages and providing all workers more job opportunities to climb out of poverty. </a:t>
            </a:r>
            <a:r>
              <a:rPr lang="en-US" dirty="0" smtClean="0"/>
              <a:t> </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David </a:t>
            </a:r>
            <a:r>
              <a:rPr lang="en-US" sz="1200" kern="1200" dirty="0" err="1" smtClean="0">
                <a:solidFill>
                  <a:schemeClr val="tx1"/>
                </a:solidFill>
                <a:latin typeface="+mn-lt"/>
                <a:ea typeface="+mn-ea"/>
                <a:cs typeface="+mn-cs"/>
              </a:rPr>
              <a:t>Shipler</a:t>
            </a:r>
            <a:r>
              <a:rPr lang="en-US" sz="1200" kern="1200" dirty="0" smtClean="0">
                <a:solidFill>
                  <a:schemeClr val="tx1"/>
                </a:solidFill>
                <a:latin typeface="+mn-lt"/>
                <a:ea typeface="+mn-ea"/>
                <a:cs typeface="+mn-cs"/>
              </a:rPr>
              <a:t> broaches public policy pertaining to poverty in an inductive manner, inquiring what the working poor in America need rather than what the private sector or government can do to solve this problem at the macro level. </a:t>
            </a:r>
            <a:r>
              <a:rPr lang="en-US" sz="1200" kern="1200" dirty="0" err="1" smtClean="0">
                <a:solidFill>
                  <a:schemeClr val="tx1"/>
                </a:solidFill>
                <a:latin typeface="+mn-lt"/>
                <a:ea typeface="+mn-ea"/>
                <a:cs typeface="+mn-cs"/>
              </a:rPr>
              <a:t>Shipler's</a:t>
            </a:r>
            <a:r>
              <a:rPr lang="en-US" sz="1200" kern="1200" dirty="0" smtClean="0">
                <a:solidFill>
                  <a:schemeClr val="tx1"/>
                </a:solidFill>
                <a:latin typeface="+mn-lt"/>
                <a:ea typeface="+mn-ea"/>
                <a:cs typeface="+mn-cs"/>
              </a:rPr>
              <a:t> sociological approach to abating poverty in the United States ignores the economic realities of complying with a federally mandated raise in the minimum wage. The negative ramifications of raising the minimum wage include higher unemployment rates because hiking the wages paid to workers would result in the discharge of several productive, good employees (Cahn and Cahn). As a result, there would be less economic incentive to hire new workers so that organizations can still yield profits. In addition, there would be an increase in high school dropouts and/or less individuals, especially from socioeconomically disadvantaged communities, who attend college because mandated higher wages that will enable them to subsist would entice them to choose work over school. Ironically, poverty would increase because there would be less jobs, and employee benefits would be slashed, thereby resulting in virtually no competition within the marketplace. Nonetheless, </a:t>
            </a:r>
            <a:r>
              <a:rPr lang="en-US" sz="1200" kern="1200" dirty="0" err="1" smtClean="0">
                <a:solidFill>
                  <a:schemeClr val="tx1"/>
                </a:solidFill>
                <a:latin typeface="+mn-lt"/>
                <a:ea typeface="+mn-ea"/>
                <a:cs typeface="+mn-cs"/>
              </a:rPr>
              <a:t>Shipler</a:t>
            </a:r>
            <a:r>
              <a:rPr lang="en-US" sz="1200" kern="1200" dirty="0" smtClean="0">
                <a:solidFill>
                  <a:schemeClr val="tx1"/>
                </a:solidFill>
                <a:latin typeface="+mn-lt"/>
                <a:ea typeface="+mn-ea"/>
                <a:cs typeface="+mn-cs"/>
              </a:rPr>
              <a:t>, like other experts seeking to reduce poverty rates, believes that anti-poverty policies must cover all bases to be effective. Because living wage jobs currently do not enable the impoverished to subsist, he calls for a federal-mandated boost of minimum wages that would vary on an idiosyncratic basis according to locale. </a:t>
            </a:r>
            <a:r>
              <a:rPr lang="en-US" sz="1200" kern="1200" dirty="0" err="1" smtClean="0">
                <a:solidFill>
                  <a:schemeClr val="tx1"/>
                </a:solidFill>
                <a:latin typeface="+mn-lt"/>
                <a:ea typeface="+mn-ea"/>
                <a:cs typeface="+mn-cs"/>
              </a:rPr>
              <a:t>Shipler</a:t>
            </a:r>
            <a:r>
              <a:rPr lang="en-US" sz="1200" kern="1200" dirty="0" smtClean="0">
                <a:solidFill>
                  <a:schemeClr val="tx1"/>
                </a:solidFill>
                <a:latin typeface="+mn-lt"/>
                <a:ea typeface="+mn-ea"/>
                <a:cs typeface="+mn-cs"/>
              </a:rPr>
              <a:t> broaches the topic of poverty within the United States with a very limited vision, as he ignores the role of race in the perpetuation of poverty and how racial disparities would be exacerbated rather than eradicated by hiking up the minimum wage</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71% of Americans think that the federal government should mandate a higher minimum wage to at least $10.10 from all areas on the political continuum (87% Democrats, 68% independents, and 50% of Republicans) according the Pew Research and the recent polls conducted. The primary argument left-leaning economists—the primary actors who contend for raising the federal minimum wage--use in this debate is that increasing the minimum wage will also boost pay and employment. They steadfastly believe that wage floors would increase both overall pay of workers in addition to less unemployment, especially if employers are "</a:t>
            </a:r>
            <a:r>
              <a:rPr lang="en-US" sz="1200" kern="1200" dirty="0" err="1" smtClean="0">
                <a:solidFill>
                  <a:schemeClr val="tx1"/>
                </a:solidFill>
                <a:latin typeface="+mn-lt"/>
                <a:ea typeface="+mn-ea"/>
                <a:cs typeface="+mn-cs"/>
              </a:rPr>
              <a:t>monopsonists</a:t>
            </a:r>
            <a:r>
              <a:rPr lang="en-US" sz="1200" kern="1200" dirty="0" smtClean="0">
                <a:solidFill>
                  <a:schemeClr val="tx1"/>
                </a:solidFill>
                <a:latin typeface="+mn-lt"/>
                <a:ea typeface="+mn-ea"/>
                <a:cs typeface="+mn-cs"/>
              </a:rPr>
              <a:t>," meaning that there are very few purchasers of labor, and that wage rates will fall well under the market-clearing floor (McConnell et al. 1). In more laymen's terms, passing minimum wage legislation would result in the wages of the lesser-skilled workers would increase and thus reduce poverty levels. One study conducted by David Card and Alan Krueger during the 1990s concluded that when employees working for fast-food restaurants in New Jersey had their minimum wage increased, the levels of employment did as well (Hall and Krueger). Minimum wage laws thus got rid of workforce segregation in which unskilled and skilled workers were segmented (and thus the unemployed and the employed and the haves and have-nots). There was also another economic experiment in England with regards to the federal minimum wage which was set at a much higher rate than the current rate in the United States. This experiment exhibited that boosting the wage floor also enhances employment levels and income both unskilled/low-skilled laborers and all workers on the income continuum. As a result, minimum wage legislation cut the wage parities between white men and their female counterparts (both white and minority). It is discernible that minimum wage laws abated the impact of labor segmentation into unskilled and skilled as well as employed and unemployed camps. In addition, some economists opine that firms may react positively towards an mandated minimum wage increase. Measuring the impact of the wage floor on the pay of low-skilled laborers and the wages they spend in addition to corporate investments and profits  are used by some economists to ascertain the benefits at the macroeconomic level and prove how raising the minimum wage would benefit the economy as a whole (Currie 45). </a:t>
            </a:r>
            <a:r>
              <a:rPr lang="en-US" sz="1200" kern="1200" smtClean="0">
                <a:solidFill>
                  <a:schemeClr val="tx1"/>
                </a:solidFill>
                <a:latin typeface="+mn-lt"/>
                <a:ea typeface="+mn-ea"/>
                <a:cs typeface="+mn-cs"/>
              </a:rPr>
              <a:t>Firm profits percolate down to low-wage laborers who spend the money they earn more than corporations do, thereby enhancing t</a:t>
            </a:r>
            <a:endParaRPr lang="en-US"/>
          </a:p>
        </p:txBody>
      </p:sp>
      <p:sp>
        <p:nvSpPr>
          <p:cNvPr id="4" name="Slide Number Placeholder 3"/>
          <p:cNvSpPr>
            <a:spLocks noGrp="1"/>
          </p:cNvSpPr>
          <p:nvPr>
            <p:ph type="sldNum" sz="quarter" idx="10"/>
          </p:nvPr>
        </p:nvSpPr>
        <p:spPr/>
        <p:txBody>
          <a:bodyPr/>
          <a:lstStyle/>
          <a:p>
            <a:fld id="{7A9E418F-2C9D-48C0-8A3F-3B0B188F4BD9}"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quotation resonated with me for a manifold of reasons. It seems intuitive that poverty in the United States is caused by low wages for various reasons. However, racial disparities are often ignored despite the fact that subaltern community members are at a historical disadvantage. As such, </a:t>
            </a:r>
            <a:r>
              <a:rPr lang="en-US" baseline="0" dirty="0" err="1" smtClean="0"/>
              <a:t>Shipler</a:t>
            </a:r>
            <a:r>
              <a:rPr lang="en-US" baseline="0" dirty="0" smtClean="0"/>
              <a:t>’ logic is reductive and not bolstered by any evidence to prove the efficacy of his solution to the endemic problem of poverty today. Racism has been firmly embedded in the very fabric of American culture, social structures and institutions. As such, this quotation points out that race has indeed played a prominent role in the perpetuation of poverty and how the minimum wage debate exacerbates problems created therein. </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quotation</a:t>
            </a:r>
            <a:r>
              <a:rPr lang="en-US" baseline="0" dirty="0" smtClean="0"/>
              <a:t> is interesting because it details the adverse ramifications of raising the minimum wage on students starting in high school If the minimum wage was raised to 15 dollars an hour, there would be no motivation for youths who struggle financially to get a degree in higher education due to the fact that colleges exploit students for money, even the public schools. As </a:t>
            </a:r>
            <a:r>
              <a:rPr lang="en-US" baseline="0" dirty="0" err="1" smtClean="0"/>
              <a:t>such,this</a:t>
            </a:r>
            <a:r>
              <a:rPr lang="en-US" baseline="0" dirty="0" smtClean="0"/>
              <a:t> quotation adds nuance to the arguments against hiking up the minimum wage to a shocking 15 dollar an hour,.</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in theory,</a:t>
            </a:r>
            <a:r>
              <a:rPr lang="en-US" baseline="0" dirty="0" smtClean="0"/>
              <a:t> according to Adam Smith who has been touted as the beacon of modern economics, the American system is one ruled by supply and demand without the aid of the federal government. However, there remains a chasm between reality and theory due to the fact that the boom and  bust nature of capitalistic democracies takes place along a continuum.</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this issue </a:t>
            </a:r>
            <a:r>
              <a:rPr lang="en-US" dirty="0" err="1" smtClean="0"/>
              <a:t>hass</a:t>
            </a:r>
            <a:r>
              <a:rPr lang="en-US" baseline="0" dirty="0" smtClean="0"/>
              <a:t> been debated for decades in light of the economic recessions that have hit America hard, raising the minimum wage is not a clear cut solution to pervasive poverty, Structural and institutional prejudices that have been woven into the grand narrative must be taken into considered.</a:t>
            </a:r>
            <a:endParaRPr lang="en-US" dirty="0"/>
          </a:p>
        </p:txBody>
      </p:sp>
      <p:sp>
        <p:nvSpPr>
          <p:cNvPr id="4" name="Slide Number Placeholder 3"/>
          <p:cNvSpPr>
            <a:spLocks noGrp="1"/>
          </p:cNvSpPr>
          <p:nvPr>
            <p:ph type="sldNum" sz="quarter" idx="10"/>
          </p:nvPr>
        </p:nvSpPr>
        <p:spPr/>
        <p:txBody>
          <a:bodyPr/>
          <a:lstStyle/>
          <a:p>
            <a:fld id="{7A9E418F-2C9D-48C0-8A3F-3B0B188F4BD9}"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029C7-C082-4114-9255-8D1F68A55F96}"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029C7-C082-4114-9255-8D1F68A55F96}"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029C7-C082-4114-9255-8D1F68A55F96}"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029C7-C082-4114-9255-8D1F68A55F96}"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029C7-C082-4114-9255-8D1F68A55F96}"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2029C7-C082-4114-9255-8D1F68A55F96}"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2029C7-C082-4114-9255-8D1F68A55F96}"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029C7-C082-4114-9255-8D1F68A55F96}"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029C7-C082-4114-9255-8D1F68A55F96}"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029C7-C082-4114-9255-8D1F68A55F96}"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029C7-C082-4114-9255-8D1F68A55F96}"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CD0EC-E986-427D-80CC-53706CCC96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029C7-C082-4114-9255-8D1F68A55F96}"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CD0EC-E986-427D-80CC-53706CCC96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uffingtonpost.com/david-cahn/popular-does-not-mean-pra_b_512831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pionline.org/studies/even_5-201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epi.org/publication/ib341-raising-federal-minimum-wag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Raising The Federal Minimum Wage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Name</a:t>
            </a:r>
          </a:p>
          <a:p>
            <a:r>
              <a:rPr lang="en-US" dirty="0" smtClean="0"/>
              <a:t>Professor</a:t>
            </a:r>
          </a:p>
          <a:p>
            <a:r>
              <a:rPr lang="en-US" dirty="0" smtClean="0"/>
              <a:t>Class Information</a:t>
            </a:r>
          </a:p>
          <a:p>
            <a:r>
              <a:rPr lang="en-US" dirty="0" smtClean="0"/>
              <a:t>Date</a:t>
            </a:r>
            <a:endParaRPr lang="en-US" dirty="0"/>
          </a:p>
        </p:txBody>
      </p:sp>
      <p:pic>
        <p:nvPicPr>
          <p:cNvPr id="1026" name="Picture 2" descr="C:\Users\admin\AppData\Local\Microsoft\Windows\INetCache\IE\KZQWS6RB\large-Stylized-dollar-bill-Money--66.6-3350[1].gif"/>
          <p:cNvPicPr>
            <a:picLocks noChangeAspect="1" noChangeArrowheads="1"/>
          </p:cNvPicPr>
          <p:nvPr/>
        </p:nvPicPr>
        <p:blipFill>
          <a:blip r:embed="rId2" cstate="print"/>
          <a:srcRect/>
          <a:stretch>
            <a:fillRect/>
          </a:stretch>
        </p:blipFill>
        <p:spPr bwMode="auto">
          <a:xfrm>
            <a:off x="5943600" y="304800"/>
            <a:ext cx="2362918" cy="1484700"/>
          </a:xfrm>
          <a:prstGeom prst="rect">
            <a:avLst/>
          </a:prstGeom>
          <a:noFill/>
        </p:spPr>
      </p:pic>
      <p:pic>
        <p:nvPicPr>
          <p:cNvPr id="1027" name="Picture 3" descr="C:\Users\admin\AppData\Local\Microsoft\Windows\INetCache\IE\KZQWS6RB\clipart0275[1].jpg"/>
          <p:cNvPicPr>
            <a:picLocks noChangeAspect="1" noChangeArrowheads="1"/>
          </p:cNvPicPr>
          <p:nvPr/>
        </p:nvPicPr>
        <p:blipFill>
          <a:blip r:embed="rId3" cstate="print"/>
          <a:srcRect/>
          <a:stretch>
            <a:fillRect/>
          </a:stretch>
        </p:blipFill>
        <p:spPr bwMode="auto">
          <a:xfrm>
            <a:off x="533400" y="286273"/>
            <a:ext cx="2057400" cy="1167877"/>
          </a:xfrm>
          <a:prstGeom prst="rect">
            <a:avLst/>
          </a:prstGeom>
          <a:noFill/>
        </p:spPr>
      </p:pic>
      <p:pic>
        <p:nvPicPr>
          <p:cNvPr id="1028" name="Picture 4" descr="C:\Users\admin\AppData\Local\Microsoft\Windows\INetCache\IE\CJA2KZPL\PngThumb-Money-11263[1].gif"/>
          <p:cNvPicPr>
            <a:picLocks noChangeAspect="1" noChangeArrowheads="1"/>
          </p:cNvPicPr>
          <p:nvPr/>
        </p:nvPicPr>
        <p:blipFill>
          <a:blip r:embed="rId4" cstate="print"/>
          <a:srcRect/>
          <a:stretch>
            <a:fillRect/>
          </a:stretch>
        </p:blipFill>
        <p:spPr bwMode="auto">
          <a:xfrm>
            <a:off x="533400" y="3352800"/>
            <a:ext cx="1981200" cy="2014220"/>
          </a:xfrm>
          <a:prstGeom prst="rect">
            <a:avLst/>
          </a:prstGeom>
          <a:noFill/>
        </p:spPr>
      </p:pic>
      <p:pic>
        <p:nvPicPr>
          <p:cNvPr id="1029" name="Picture 5" descr="C:\Users\admin\AppData\Local\Microsoft\Windows\INetCache\IE\LCEK2U16\saco[1].png"/>
          <p:cNvPicPr>
            <a:picLocks noChangeAspect="1" noChangeArrowheads="1"/>
          </p:cNvPicPr>
          <p:nvPr/>
        </p:nvPicPr>
        <p:blipFill>
          <a:blip r:embed="rId5" cstate="print"/>
          <a:srcRect/>
          <a:stretch>
            <a:fillRect/>
          </a:stretch>
        </p:blipFill>
        <p:spPr bwMode="auto">
          <a:xfrm>
            <a:off x="6477000" y="3124200"/>
            <a:ext cx="1860704" cy="25301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Practices for Writing and Research</a:t>
            </a:r>
            <a:endParaRPr lang="en-US" dirty="0"/>
          </a:p>
        </p:txBody>
      </p:sp>
      <p:sp>
        <p:nvSpPr>
          <p:cNvPr id="3" name="Content Placeholder 2"/>
          <p:cNvSpPr>
            <a:spLocks noGrp="1"/>
          </p:cNvSpPr>
          <p:nvPr>
            <p:ph idx="1"/>
          </p:nvPr>
        </p:nvSpPr>
        <p:spPr/>
        <p:txBody>
          <a:bodyPr/>
          <a:lstStyle/>
          <a:p>
            <a:r>
              <a:rPr lang="en-US" dirty="0" smtClean="0"/>
              <a:t>Thorough research: discourse, oral history, and empirical data</a:t>
            </a:r>
          </a:p>
          <a:p>
            <a:r>
              <a:rPr lang="en-US" dirty="0" smtClean="0"/>
              <a:t>Taking thorough notes </a:t>
            </a:r>
          </a:p>
          <a:p>
            <a:r>
              <a:rPr lang="en-US" dirty="0" smtClean="0"/>
              <a:t>Efficiency</a:t>
            </a:r>
          </a:p>
          <a:p>
            <a:r>
              <a:rPr lang="en-US" dirty="0" smtClean="0"/>
              <a:t>Proofreading (reading paper aloud)</a:t>
            </a:r>
          </a:p>
          <a:p>
            <a:r>
              <a:rPr lang="en-US" dirty="0" smtClean="0"/>
              <a:t>Fits targeted audience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Encountered in Process</a:t>
            </a:r>
            <a:endParaRPr lang="en-US" dirty="0"/>
          </a:p>
        </p:txBody>
      </p:sp>
      <p:sp>
        <p:nvSpPr>
          <p:cNvPr id="3" name="Content Placeholder 2"/>
          <p:cNvSpPr>
            <a:spLocks noGrp="1"/>
          </p:cNvSpPr>
          <p:nvPr>
            <p:ph idx="1"/>
          </p:nvPr>
        </p:nvSpPr>
        <p:spPr/>
        <p:txBody>
          <a:bodyPr/>
          <a:lstStyle/>
          <a:p>
            <a:r>
              <a:rPr lang="en-US" dirty="0" smtClean="0"/>
              <a:t>Dearth of reliable resources</a:t>
            </a:r>
          </a:p>
          <a:p>
            <a:r>
              <a:rPr lang="en-US" dirty="0" smtClean="0"/>
              <a:t>Economic lexicon was hard to decipher and fully understand</a:t>
            </a:r>
          </a:p>
          <a:p>
            <a:r>
              <a:rPr lang="en-US" dirty="0" smtClean="0"/>
              <a:t>Discerning personal and ideological biases</a:t>
            </a:r>
          </a:p>
          <a:p>
            <a:r>
              <a:rPr lang="en-US" dirty="0" smtClean="0"/>
              <a:t>Writing succinctly</a:t>
            </a:r>
          </a:p>
          <a:p>
            <a:r>
              <a:rPr lang="en-US" dirty="0" smtClean="0"/>
              <a:t>Proffering a </a:t>
            </a:r>
            <a:r>
              <a:rPr lang="en-US" dirty="0" err="1" smtClean="0"/>
              <a:t>counternarrtive</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and Theoretical Changes</a:t>
            </a:r>
            <a:endParaRPr lang="en-US" dirty="0"/>
          </a:p>
        </p:txBody>
      </p:sp>
      <p:sp>
        <p:nvSpPr>
          <p:cNvPr id="3" name="Content Placeholder 2"/>
          <p:cNvSpPr>
            <a:spLocks noGrp="1"/>
          </p:cNvSpPr>
          <p:nvPr>
            <p:ph idx="1"/>
          </p:nvPr>
        </p:nvSpPr>
        <p:spPr/>
        <p:txBody>
          <a:bodyPr/>
          <a:lstStyle/>
          <a:p>
            <a:r>
              <a:rPr lang="en-US" dirty="0" smtClean="0"/>
              <a:t>Interdisciplinary approach</a:t>
            </a:r>
          </a:p>
          <a:p>
            <a:r>
              <a:rPr lang="en-US" dirty="0" smtClean="0"/>
              <a:t>Incorporate public discourses on this issue more poignantly</a:t>
            </a:r>
          </a:p>
          <a:p>
            <a:r>
              <a:rPr lang="en-US" dirty="0" smtClean="0"/>
              <a:t>Efficiency</a:t>
            </a:r>
          </a:p>
          <a:p>
            <a:r>
              <a:rPr lang="en-US" dirty="0" smtClean="0"/>
              <a:t>Better incorporate the antithesis</a:t>
            </a:r>
          </a:p>
          <a:p>
            <a:r>
              <a:rPr lang="en-US" dirty="0" smtClean="0"/>
              <a:t>Utilize resources in an optimal fashion</a:t>
            </a:r>
          </a:p>
          <a:p>
            <a:r>
              <a:rPr lang="en-US" dirty="0" smtClean="0"/>
              <a:t>Explain terminology so the layman can understand better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err="1"/>
              <a:t>Abelda</a:t>
            </a:r>
            <a:r>
              <a:rPr lang="en-US" dirty="0"/>
              <a:t>, R., R. </a:t>
            </a:r>
            <a:r>
              <a:rPr lang="en-US" dirty="0" err="1"/>
              <a:t>Drago</a:t>
            </a:r>
            <a:r>
              <a:rPr lang="en-US" dirty="0"/>
              <a:t>, and S. </a:t>
            </a:r>
            <a:r>
              <a:rPr lang="en-US" dirty="0" err="1"/>
              <a:t>Shulman</a:t>
            </a:r>
            <a:r>
              <a:rPr lang="en-US" dirty="0"/>
              <a:t>. </a:t>
            </a:r>
            <a:r>
              <a:rPr lang="en-US" i="1" dirty="0"/>
              <a:t>Unlevel Playing Fields: Understanding 	Wage Inequality and Discrimination, 3rd  ed. </a:t>
            </a:r>
            <a:r>
              <a:rPr lang="en-US" dirty="0"/>
              <a:t>Boston: Economic Affairs Bureau, 2010. 	Print.  </a:t>
            </a:r>
          </a:p>
          <a:p>
            <a:pPr fontAlgn="base"/>
            <a:r>
              <a:rPr lang="en-US" dirty="0"/>
              <a:t>Blank, Rebecca M., </a:t>
            </a:r>
            <a:r>
              <a:rPr lang="en-US" dirty="0" err="1"/>
              <a:t>Danziger</a:t>
            </a:r>
            <a:r>
              <a:rPr lang="en-US" dirty="0"/>
              <a:t>, Sheldon H., and Robert F. </a:t>
            </a:r>
            <a:r>
              <a:rPr lang="en-US" dirty="0" err="1"/>
              <a:t>Schoeni</a:t>
            </a:r>
            <a:r>
              <a:rPr lang="en-US" dirty="0"/>
              <a:t>, eds. </a:t>
            </a:r>
            <a:r>
              <a:rPr lang="en-US" i="1" dirty="0"/>
              <a:t>Working and Poor: 	How Economic and Policy Changes Are Affecting Low-Wage Workers</a:t>
            </a:r>
            <a:r>
              <a:rPr lang="en-US" dirty="0"/>
              <a:t>. New York: 	Russell Sage Foundation, 2006. Print.  </a:t>
            </a:r>
          </a:p>
          <a:p>
            <a:pPr fontAlgn="base"/>
            <a:r>
              <a:rPr lang="en-US" dirty="0"/>
              <a:t>Cahn, David and Jack Cahn. "Popular Does not Mean Practical: The Case Against the 	Federal Minimum Wage." </a:t>
            </a:r>
            <a:r>
              <a:rPr lang="en-US" i="1" dirty="0"/>
              <a:t>Huffington Post. </a:t>
            </a:r>
            <a:r>
              <a:rPr lang="en-US" dirty="0"/>
              <a:t>10 Jun. 2014. Web. 27 	Oct. 2015. </a:t>
            </a:r>
            <a:r>
              <a:rPr lang="en-US" dirty="0">
                <a:hlinkClick r:id="rId3"/>
              </a:rPr>
              <a:t>www.huffingtonpost.com/david-cahn/popular-does-not-mean-	 pra_b_5128311.html</a:t>
            </a:r>
            <a:r>
              <a:rPr lang="en-US" dirty="0"/>
              <a:t>    </a:t>
            </a:r>
          </a:p>
          <a:p>
            <a:pPr fontAlgn="base"/>
            <a:r>
              <a:rPr lang="en-US" dirty="0"/>
              <a:t>Currie, Janet M. </a:t>
            </a:r>
            <a:r>
              <a:rPr lang="en-US" i="1" dirty="0"/>
              <a:t>The Invisible Safety Net: Protecting the Nation's Poor Children and 	Families</a:t>
            </a:r>
            <a:r>
              <a:rPr lang="en-US" dirty="0"/>
              <a:t>. Princeton, NJ: Princeton University Press, 2006. Print.  </a:t>
            </a:r>
          </a:p>
          <a:p>
            <a:pPr fontAlgn="base"/>
            <a:r>
              <a:rPr lang="en-US" dirty="0"/>
              <a:t>Easterly, William. </a:t>
            </a:r>
            <a:r>
              <a:rPr lang="en-US" i="1" dirty="0"/>
              <a:t>The White Man's Burden: Why the West's Efforts to Aid the Rest Have 	Done So Much Ill and So Little Good</a:t>
            </a:r>
            <a:r>
              <a:rPr lang="en-US" dirty="0"/>
              <a:t>. New York: Penguin, 2006. Print.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(cont.)</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a:t>Even, W. E., and D.A. Macpherson. "Unequal Harm: Racial Disparities in the 	Employment Consequences of Minimum Wage Increases." </a:t>
            </a:r>
            <a:r>
              <a:rPr lang="en-US" i="1" dirty="0"/>
              <a:t>Employment Policies 	Institute</a:t>
            </a:r>
            <a:r>
              <a:rPr lang="en-US" dirty="0"/>
              <a:t>. 2011. Web. 27 Oct. 2015.  </a:t>
            </a:r>
            <a:r>
              <a:rPr lang="en-US" dirty="0">
                <a:hlinkClick r:id="rId3"/>
              </a:rPr>
              <a:t>www.Epionline.org/studies/even_5-2011.pdf</a:t>
            </a:r>
            <a:r>
              <a:rPr lang="en-US" dirty="0"/>
              <a:t>   </a:t>
            </a:r>
          </a:p>
          <a:p>
            <a:pPr fontAlgn="base"/>
            <a:r>
              <a:rPr lang="en-US" dirty="0"/>
              <a:t>Hall, D. and D. Cooper. "How Raising the Federal Minimum Wage Would Help 	Working Families and Give the Economy a Boost." </a:t>
            </a:r>
            <a:r>
              <a:rPr lang="en-US" i="1" dirty="0"/>
              <a:t>Economic Policy Institute</a:t>
            </a:r>
            <a:r>
              <a:rPr lang="en-US" dirty="0"/>
              <a:t>. 2012. 	Web. 27 Oct. 2015. </a:t>
            </a:r>
            <a:r>
              <a:rPr lang="en-US" dirty="0">
                <a:hlinkClick r:id="rId4"/>
              </a:rPr>
              <a:t>www.epi.org/publication/ib341-raising-federal-minimum-wage</a:t>
            </a:r>
            <a:r>
              <a:rPr lang="en-US" dirty="0"/>
              <a:t>   </a:t>
            </a:r>
          </a:p>
          <a:p>
            <a:pPr fontAlgn="base"/>
            <a:r>
              <a:rPr lang="en-US" dirty="0"/>
              <a:t>Lipton, Eric. “Fight Over Minimum Wage Illustrates Web of Industry Ties.” </a:t>
            </a:r>
            <a:r>
              <a:rPr lang="en-US" i="1" dirty="0"/>
              <a:t>The New York 	Times.</a:t>
            </a:r>
            <a:r>
              <a:rPr lang="en-US" dirty="0"/>
              <a:t> 09 Feb. 2014. Web. 27 Oct. 2015.  </a:t>
            </a:r>
          </a:p>
          <a:p>
            <a:pPr fontAlgn="base"/>
            <a:r>
              <a:rPr lang="en-US" dirty="0" err="1"/>
              <a:t>Lowrey</a:t>
            </a:r>
            <a:r>
              <a:rPr lang="en-US" dirty="0"/>
              <a:t>, Anna. “Raising Minimum Wage Would Ease Income Gap but Carries Political 	Risks.” </a:t>
            </a:r>
            <a:r>
              <a:rPr lang="en-US" i="1" dirty="0"/>
              <a:t>The New York</a:t>
            </a:r>
            <a:r>
              <a:rPr lang="en-US" dirty="0"/>
              <a:t> </a:t>
            </a:r>
            <a:r>
              <a:rPr lang="en-US" i="1" dirty="0"/>
              <a:t>Times.</a:t>
            </a:r>
            <a:r>
              <a:rPr lang="en-US" dirty="0"/>
              <a:t> 13 Feb. 2013. Web. 27 Oct. 2015. </a:t>
            </a:r>
          </a:p>
          <a:p>
            <a:pPr fontAlgn="base"/>
            <a:r>
              <a:rPr lang="en-US" dirty="0"/>
              <a:t>McConnell, C. R., Brue, S. L., and D.A. Macpherson. </a:t>
            </a:r>
            <a:r>
              <a:rPr lang="en-US" i="1" dirty="0"/>
              <a:t>Contemporary Labor 	Economics, 10th</a:t>
            </a:r>
            <a:r>
              <a:rPr lang="en-US" dirty="0"/>
              <a:t> ed. New York: McGraw-Hill Irwin, 2013. Print.  </a:t>
            </a:r>
          </a:p>
          <a:p>
            <a:pPr fontAlgn="base"/>
            <a:r>
              <a:rPr lang="en-US" dirty="0" err="1"/>
              <a:t>Shipler</a:t>
            </a:r>
            <a:r>
              <a:rPr lang="en-US" dirty="0"/>
              <a:t>, David. </a:t>
            </a:r>
            <a:r>
              <a:rPr lang="en-US" i="1" dirty="0"/>
              <a:t>The Working Poor: Invisible in America. </a:t>
            </a:r>
            <a:r>
              <a:rPr lang="en-US" dirty="0"/>
              <a:t>New York: Alfred A, Knopf, 2004. 	Print. </a:t>
            </a:r>
          </a:p>
          <a:p>
            <a:r>
              <a:rPr 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Email address</a:t>
            </a:r>
          </a:p>
          <a:p>
            <a:r>
              <a:rPr lang="en-US" dirty="0" smtClean="0"/>
              <a:t>Number for others to contact you directly</a:t>
            </a:r>
          </a:p>
          <a:p>
            <a:r>
              <a:rPr lang="en-US" dirty="0" smtClean="0"/>
              <a:t>Hope you all enjoyed this presentation. Feel free to debate points made and/or </a:t>
            </a:r>
            <a:r>
              <a:rPr lang="en-US" dirty="0" err="1" smtClean="0"/>
              <a:t>offere</a:t>
            </a:r>
            <a:r>
              <a:rPr lang="en-US" dirty="0" smtClean="0"/>
              <a:t> further empirical evidence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r>
              <a:rPr lang="en-US" dirty="0" smtClean="0"/>
              <a:t>Why pick this topic?</a:t>
            </a:r>
          </a:p>
          <a:p>
            <a:pPr lvl="1"/>
            <a:r>
              <a:rPr lang="en-US" dirty="0" smtClean="0"/>
              <a:t>Currency within epochal contingencies</a:t>
            </a:r>
          </a:p>
          <a:p>
            <a:pPr lvl="1"/>
            <a:r>
              <a:rPr lang="en-US" dirty="0" smtClean="0"/>
              <a:t>Chasm between rich and poor must be addressed</a:t>
            </a:r>
          </a:p>
          <a:p>
            <a:pPr lvl="1"/>
            <a:r>
              <a:rPr lang="en-US" dirty="0" smtClean="0"/>
              <a:t>Stagnant economy: recourse?	</a:t>
            </a:r>
          </a:p>
          <a:p>
            <a:r>
              <a:rPr lang="en-US" dirty="0" smtClean="0"/>
              <a:t> Thesis and main points</a:t>
            </a:r>
          </a:p>
          <a:p>
            <a:r>
              <a:rPr lang="en-US" dirty="0" smtClean="0"/>
              <a:t>Key quotations</a:t>
            </a:r>
          </a:p>
          <a:p>
            <a:r>
              <a:rPr lang="en-US" dirty="0" smtClean="0"/>
              <a:t>Best practices</a:t>
            </a:r>
          </a:p>
          <a:p>
            <a:r>
              <a:rPr lang="en-US" dirty="0" smtClean="0"/>
              <a:t>Problems encountered in the research and analysis process</a:t>
            </a:r>
          </a:p>
          <a:p>
            <a:r>
              <a:rPr lang="en-US" dirty="0" smtClean="0"/>
              <a:t>Changes?: Lessons Learned from project in research process</a:t>
            </a:r>
          </a:p>
          <a:p>
            <a:r>
              <a:rPr lang="en-US" dirty="0" smtClean="0"/>
              <a:t>References</a:t>
            </a:r>
          </a:p>
          <a:p>
            <a:r>
              <a:rPr lang="en-US" dirty="0" smtClean="0"/>
              <a:t>Contact information</a:t>
            </a:r>
          </a:p>
          <a:p>
            <a:endParaRPr lang="en-US" dirty="0"/>
          </a:p>
        </p:txBody>
      </p:sp>
      <p:pic>
        <p:nvPicPr>
          <p:cNvPr id="3074" name="Picture 2" descr="C:\Users\admin\AppData\Local\Microsoft\Windows\INetCache\IE\LCEK2U16\end_poverty-200x150[1].gif"/>
          <p:cNvPicPr>
            <a:picLocks noChangeAspect="1" noChangeArrowheads="1"/>
          </p:cNvPicPr>
          <p:nvPr/>
        </p:nvPicPr>
        <p:blipFill>
          <a:blip r:embed="rId3" cstate="print"/>
          <a:srcRect/>
          <a:stretch>
            <a:fillRect/>
          </a:stretch>
        </p:blipFill>
        <p:spPr bwMode="auto">
          <a:xfrm>
            <a:off x="6629400" y="304800"/>
            <a:ext cx="1905000" cy="1428750"/>
          </a:xfrm>
          <a:prstGeom prst="rect">
            <a:avLst/>
          </a:prstGeom>
          <a:noFill/>
        </p:spPr>
      </p:pic>
      <p:pic>
        <p:nvPicPr>
          <p:cNvPr id="3075" name="Picture 3" descr="C:\Users\admin\AppData\Local\Microsoft\Windows\INetCache\IE\CJA2KZPL\99122573_640[1].jpg"/>
          <p:cNvPicPr>
            <a:picLocks noChangeAspect="1" noChangeArrowheads="1"/>
          </p:cNvPicPr>
          <p:nvPr/>
        </p:nvPicPr>
        <p:blipFill>
          <a:blip r:embed="rId4" cstate="print"/>
          <a:srcRect/>
          <a:stretch>
            <a:fillRect/>
          </a:stretch>
        </p:blipFill>
        <p:spPr bwMode="auto">
          <a:xfrm>
            <a:off x="609600" y="228600"/>
            <a:ext cx="1854200" cy="8488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Pick this Topic?</a:t>
            </a:r>
            <a:endParaRPr lang="en-US" dirty="0"/>
          </a:p>
        </p:txBody>
      </p:sp>
      <p:sp>
        <p:nvSpPr>
          <p:cNvPr id="3" name="Content Placeholder 2"/>
          <p:cNvSpPr>
            <a:spLocks noGrp="1"/>
          </p:cNvSpPr>
          <p:nvPr>
            <p:ph idx="1"/>
          </p:nvPr>
        </p:nvSpPr>
        <p:spPr/>
        <p:txBody>
          <a:bodyPr/>
          <a:lstStyle/>
          <a:p>
            <a:r>
              <a:rPr lang="en-US" dirty="0" smtClean="0"/>
              <a:t>Relevant to ongoing dialogue about abating poverty</a:t>
            </a:r>
          </a:p>
          <a:p>
            <a:r>
              <a:rPr lang="en-US" dirty="0" smtClean="0"/>
              <a:t>Minimum wage workers are on food stamps</a:t>
            </a:r>
          </a:p>
          <a:p>
            <a:r>
              <a:rPr lang="en-US" dirty="0" smtClean="0"/>
              <a:t>Issue within the upcoming presidential election </a:t>
            </a:r>
          </a:p>
          <a:p>
            <a:pPr lvl="1"/>
            <a:r>
              <a:rPr lang="en-US" dirty="0" smtClean="0"/>
              <a:t>Obama supports raising to $15, but efficacy proven?</a:t>
            </a:r>
          </a:p>
          <a:p>
            <a:pPr lvl="1"/>
            <a:r>
              <a:rPr lang="en-US" dirty="0" smtClean="0"/>
              <a:t>Economic analysis required</a:t>
            </a:r>
          </a:p>
          <a:p>
            <a:endParaRPr lang="en-US" dirty="0" smtClean="0"/>
          </a:p>
          <a:p>
            <a:endParaRPr lang="en-US" dirty="0"/>
          </a:p>
        </p:txBody>
      </p:sp>
      <p:pic>
        <p:nvPicPr>
          <p:cNvPr id="2050" name="Picture 2" descr="C:\Users\admin\AppData\Local\Microsoft\Windows\INetCache\IE\LD37PP31\Pic-012[1].jpg"/>
          <p:cNvPicPr>
            <a:picLocks noChangeAspect="1" noChangeArrowheads="1"/>
          </p:cNvPicPr>
          <p:nvPr/>
        </p:nvPicPr>
        <p:blipFill>
          <a:blip r:embed="rId3" cstate="print"/>
          <a:srcRect/>
          <a:stretch>
            <a:fillRect/>
          </a:stretch>
        </p:blipFill>
        <p:spPr bwMode="auto">
          <a:xfrm>
            <a:off x="7162800" y="304800"/>
            <a:ext cx="1524000" cy="1306286"/>
          </a:xfrm>
          <a:prstGeom prst="rect">
            <a:avLst/>
          </a:prstGeom>
          <a:noFill/>
        </p:spPr>
      </p:pic>
      <p:pic>
        <p:nvPicPr>
          <p:cNvPr id="2051" name="Picture 3" descr="C:\Users\admin\AppData\Local\Microsoft\Windows\INetCache\IE\KZQWS6RB\Dontforgetpoor[1].jpg"/>
          <p:cNvPicPr>
            <a:picLocks noChangeAspect="1" noChangeArrowheads="1"/>
          </p:cNvPicPr>
          <p:nvPr/>
        </p:nvPicPr>
        <p:blipFill>
          <a:blip r:embed="rId4" cstate="print"/>
          <a:srcRect/>
          <a:stretch>
            <a:fillRect/>
          </a:stretch>
        </p:blipFill>
        <p:spPr bwMode="auto">
          <a:xfrm>
            <a:off x="609600" y="304800"/>
            <a:ext cx="1212850" cy="1212850"/>
          </a:xfrm>
          <a:prstGeom prst="rect">
            <a:avLst/>
          </a:prstGeom>
          <a:noFill/>
        </p:spPr>
      </p:pic>
      <p:pic>
        <p:nvPicPr>
          <p:cNvPr id="2052" name="Picture 4" descr="C:\Users\admin\AppData\Local\Microsoft\Windows\INetCache\IE\CJA2KZPL\poverty_cycle[1].png"/>
          <p:cNvPicPr>
            <a:picLocks noChangeAspect="1" noChangeArrowheads="1"/>
          </p:cNvPicPr>
          <p:nvPr/>
        </p:nvPicPr>
        <p:blipFill>
          <a:blip r:embed="rId5" cstate="print"/>
          <a:srcRect/>
          <a:stretch>
            <a:fillRect/>
          </a:stretch>
        </p:blipFill>
        <p:spPr bwMode="auto">
          <a:xfrm>
            <a:off x="6553200" y="4976814"/>
            <a:ext cx="1447800"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and Main Points</a:t>
            </a:r>
            <a:endParaRPr lang="en-US" dirty="0"/>
          </a:p>
        </p:txBody>
      </p:sp>
      <p:sp>
        <p:nvSpPr>
          <p:cNvPr id="3" name="Content Placeholder 2"/>
          <p:cNvSpPr>
            <a:spLocks noGrp="1"/>
          </p:cNvSpPr>
          <p:nvPr>
            <p:ph idx="1"/>
          </p:nvPr>
        </p:nvSpPr>
        <p:spPr/>
        <p:txBody>
          <a:bodyPr>
            <a:normAutofit lnSpcReduction="10000"/>
          </a:bodyPr>
          <a:lstStyle/>
          <a:p>
            <a:r>
              <a:rPr lang="en-US" b="1" dirty="0" smtClean="0"/>
              <a:t>Thesis</a:t>
            </a:r>
            <a:r>
              <a:rPr lang="en-US" dirty="0" smtClean="0"/>
              <a:t>: unintended consequences hurt rather than help abate poverty</a:t>
            </a:r>
          </a:p>
          <a:p>
            <a:r>
              <a:rPr lang="en-US" dirty="0" smtClean="0"/>
              <a:t>merits vs</a:t>
            </a:r>
            <a:r>
              <a:rPr lang="en-US" dirty="0"/>
              <a:t>.</a:t>
            </a:r>
            <a:r>
              <a:rPr lang="en-US" dirty="0" smtClean="0"/>
              <a:t> </a:t>
            </a:r>
            <a:r>
              <a:rPr lang="en-US" dirty="0"/>
              <a:t>disadvantages of a higher minimum </a:t>
            </a:r>
            <a:r>
              <a:rPr lang="en-US" dirty="0" smtClean="0"/>
              <a:t>wage? (economic analysis)</a:t>
            </a:r>
          </a:p>
          <a:p>
            <a:r>
              <a:rPr lang="en-US" dirty="0" smtClean="0"/>
              <a:t>State </a:t>
            </a:r>
            <a:r>
              <a:rPr lang="en-US" dirty="0"/>
              <a:t>and federal </a:t>
            </a:r>
            <a:r>
              <a:rPr lang="en-US" dirty="0" smtClean="0"/>
              <a:t>government: economic </a:t>
            </a:r>
            <a:r>
              <a:rPr lang="en-US" dirty="0"/>
              <a:t>policies </a:t>
            </a:r>
            <a:r>
              <a:rPr lang="en-US" dirty="0" smtClean="0"/>
              <a:t>that generate </a:t>
            </a:r>
            <a:r>
              <a:rPr lang="en-US" dirty="0"/>
              <a:t>greater economic </a:t>
            </a:r>
            <a:r>
              <a:rPr lang="en-US" dirty="0" smtClean="0"/>
              <a:t>growth</a:t>
            </a:r>
          </a:p>
          <a:p>
            <a:pPr lvl="1"/>
            <a:r>
              <a:rPr lang="en-US" dirty="0" smtClean="0"/>
              <a:t>increasing </a:t>
            </a:r>
            <a:r>
              <a:rPr lang="en-US" dirty="0"/>
              <a:t>overall </a:t>
            </a:r>
            <a:r>
              <a:rPr lang="en-US" dirty="0" smtClean="0"/>
              <a:t>mo</a:t>
            </a:r>
          </a:p>
          <a:p>
            <a:pPr lvl="1"/>
            <a:r>
              <a:rPr lang="en-US" dirty="0" smtClean="0"/>
              <a:t>more </a:t>
            </a:r>
            <a:r>
              <a:rPr lang="en-US" dirty="0"/>
              <a:t>job opportunities to climb out of poverty. </a:t>
            </a:r>
          </a:p>
        </p:txBody>
      </p:sp>
      <p:pic>
        <p:nvPicPr>
          <p:cNvPr id="4098" name="Picture 2" descr="C:\Users\admin\AppData\Local\Microsoft\Windows\INetCache\IE\LD37PP31\GCAP_logo_english_flat%20one%20colour[1].jpg"/>
          <p:cNvPicPr>
            <a:picLocks noChangeAspect="1" noChangeArrowheads="1"/>
          </p:cNvPicPr>
          <p:nvPr/>
        </p:nvPicPr>
        <p:blipFill>
          <a:blip r:embed="rId3" cstate="print"/>
          <a:srcRect/>
          <a:stretch>
            <a:fillRect/>
          </a:stretch>
        </p:blipFill>
        <p:spPr bwMode="auto">
          <a:xfrm>
            <a:off x="7620000" y="228600"/>
            <a:ext cx="1335024" cy="137268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Drawbacks of Raising Minimum Wage</a:t>
            </a:r>
            <a:endParaRPr lang="en-US" dirty="0"/>
          </a:p>
        </p:txBody>
      </p:sp>
      <p:sp>
        <p:nvSpPr>
          <p:cNvPr id="3" name="Content Placeholder 2"/>
          <p:cNvSpPr>
            <a:spLocks noGrp="1"/>
          </p:cNvSpPr>
          <p:nvPr>
            <p:ph idx="1"/>
          </p:nvPr>
        </p:nvSpPr>
        <p:spPr/>
        <p:txBody>
          <a:bodyPr>
            <a:normAutofit fontScale="85000" lnSpcReduction="10000"/>
          </a:bodyPr>
          <a:lstStyle/>
          <a:p>
            <a:r>
              <a:rPr lang="en-US" dirty="0"/>
              <a:t>David </a:t>
            </a:r>
            <a:r>
              <a:rPr lang="en-US" dirty="0" err="1" smtClean="0"/>
              <a:t>Shipler</a:t>
            </a:r>
            <a:r>
              <a:rPr lang="en-US" dirty="0" smtClean="0"/>
              <a:t>: inductive, sociological approach </a:t>
            </a:r>
          </a:p>
          <a:p>
            <a:r>
              <a:rPr lang="en-US" dirty="0" smtClean="0"/>
              <a:t>sociological </a:t>
            </a:r>
            <a:r>
              <a:rPr lang="en-US" dirty="0"/>
              <a:t>approach to abating poverty in the United States ignores the economic realities of complying with a federally mandated raise in the minimum wage. </a:t>
            </a:r>
            <a:endParaRPr lang="en-US" dirty="0" smtClean="0"/>
          </a:p>
          <a:p>
            <a:r>
              <a:rPr lang="en-US" dirty="0" smtClean="0"/>
              <a:t>Negative </a:t>
            </a:r>
            <a:r>
              <a:rPr lang="en-US" dirty="0"/>
              <a:t>ramifications of raising the minimum wage </a:t>
            </a:r>
            <a:r>
              <a:rPr lang="en-US" dirty="0" smtClean="0"/>
              <a:t>: </a:t>
            </a:r>
          </a:p>
          <a:p>
            <a:pPr lvl="1"/>
            <a:r>
              <a:rPr lang="en-US" dirty="0" smtClean="0"/>
              <a:t>higher </a:t>
            </a:r>
            <a:r>
              <a:rPr lang="en-US" dirty="0"/>
              <a:t>unemployment rates </a:t>
            </a:r>
            <a:endParaRPr lang="en-US" dirty="0" smtClean="0"/>
          </a:p>
          <a:p>
            <a:pPr lvl="1"/>
            <a:r>
              <a:rPr lang="en-US" dirty="0" smtClean="0"/>
              <a:t>less </a:t>
            </a:r>
            <a:r>
              <a:rPr lang="en-US" dirty="0"/>
              <a:t>economic incentive to hire new workers so that organizations can still yield profits. </a:t>
            </a:r>
            <a:endParaRPr lang="en-US" dirty="0" smtClean="0"/>
          </a:p>
          <a:p>
            <a:pPr lvl="1"/>
            <a:r>
              <a:rPr lang="en-US" dirty="0" smtClean="0"/>
              <a:t>Increase in high school drop outs</a:t>
            </a:r>
          </a:p>
          <a:p>
            <a:pPr lvl="1"/>
            <a:r>
              <a:rPr lang="en-US" dirty="0" smtClean="0"/>
              <a:t>Ironically</a:t>
            </a:r>
            <a:r>
              <a:rPr lang="en-US" dirty="0"/>
              <a:t>, poverty would increase because there would be less jobs, and employee benefits would be </a:t>
            </a:r>
            <a:r>
              <a:rPr lang="en-US" dirty="0" smtClean="0"/>
              <a:t>slashed</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Efficacy of raising minimum wage?</a:t>
            </a:r>
            <a:endParaRPr lang="en-US" dirty="0"/>
          </a:p>
        </p:txBody>
      </p:sp>
      <p:sp>
        <p:nvSpPr>
          <p:cNvPr id="3" name="Content Placeholder 2"/>
          <p:cNvSpPr>
            <a:spLocks noGrp="1"/>
          </p:cNvSpPr>
          <p:nvPr>
            <p:ph idx="1"/>
          </p:nvPr>
        </p:nvSpPr>
        <p:spPr/>
        <p:txBody>
          <a:bodyPr>
            <a:normAutofit fontScale="55000" lnSpcReduction="20000"/>
          </a:bodyPr>
          <a:lstStyle/>
          <a:p>
            <a:r>
              <a:rPr lang="en-US" dirty="0"/>
              <a:t>71% of Americans think that the federal government should mandate a higher minimum </a:t>
            </a:r>
            <a:r>
              <a:rPr lang="en-US" dirty="0" smtClean="0"/>
              <a:t>wage</a:t>
            </a:r>
          </a:p>
          <a:p>
            <a:r>
              <a:rPr lang="en-US" dirty="0" smtClean="0"/>
              <a:t>left-leaning </a:t>
            </a:r>
            <a:r>
              <a:rPr lang="en-US" dirty="0"/>
              <a:t>economists—the primary actors who contend for raising the federal </a:t>
            </a:r>
            <a:endParaRPr lang="en-US" dirty="0" smtClean="0"/>
          </a:p>
          <a:p>
            <a:r>
              <a:rPr lang="en-US" dirty="0" smtClean="0"/>
              <a:t>minimum </a:t>
            </a:r>
            <a:r>
              <a:rPr lang="en-US" dirty="0"/>
              <a:t>wage--use in this debate is that increasing the minimum wage will also boost pay and employment. </a:t>
            </a:r>
            <a:endParaRPr lang="en-US" dirty="0" smtClean="0"/>
          </a:p>
          <a:p>
            <a:r>
              <a:rPr lang="en-US" dirty="0" smtClean="0"/>
              <a:t>They</a:t>
            </a:r>
            <a:r>
              <a:rPr lang="en-US" dirty="0"/>
              <a:t> steadfastly believe that wage floors would increase both overall pay of workers in addition to less unemployment</a:t>
            </a:r>
            <a:r>
              <a:rPr lang="en-US" dirty="0" smtClean="0"/>
              <a:t>,</a:t>
            </a:r>
          </a:p>
          <a:p>
            <a:r>
              <a:rPr lang="en-US" dirty="0"/>
              <a:t> In more laymen's terms, passing minimum wage legislation would result in the wages of the lesser-skilled workers would increase and thus reduce poverty levels. </a:t>
            </a:r>
            <a:endParaRPr lang="en-US" dirty="0" smtClean="0"/>
          </a:p>
          <a:p>
            <a:r>
              <a:rPr lang="en-US" dirty="0" smtClean="0"/>
              <a:t>One</a:t>
            </a:r>
            <a:r>
              <a:rPr lang="en-US" dirty="0"/>
              <a:t> study conducted by David Card and Alan Krueger during the 1990s concluded that when employees working for fast-food restaurants in New Jersey had their minimum wage increased, the levels of employment did as well (Hall and Krueger</a:t>
            </a:r>
            <a:r>
              <a:rPr lang="en-US" dirty="0" smtClean="0"/>
              <a:t>).</a:t>
            </a:r>
          </a:p>
          <a:p>
            <a:r>
              <a:rPr lang="en-US" dirty="0" smtClean="0"/>
              <a:t> </a:t>
            </a:r>
            <a:r>
              <a:rPr lang="en-US" dirty="0"/>
              <a:t>Minimum wage laws thus got rid of workforce segregation in which unskilled and skilled workers were segmented (and thus the unemployed and the employed and the haves and </a:t>
            </a:r>
            <a:r>
              <a:rPr lang="en-US" dirty="0" smtClean="0"/>
              <a:t>have-nots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Quotations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a:t>
            </a:r>
            <a:r>
              <a:rPr lang="en-US" dirty="0"/>
              <a:t>living wage jobs currently do not enable the impoverished to subsist, </a:t>
            </a:r>
            <a:r>
              <a:rPr lang="en-US" dirty="0" smtClean="0"/>
              <a:t>[David </a:t>
            </a:r>
            <a:r>
              <a:rPr lang="en-US" dirty="0" err="1" smtClean="0"/>
              <a:t>Shipler</a:t>
            </a:r>
            <a:r>
              <a:rPr lang="en-US" dirty="0"/>
              <a:t>]</a:t>
            </a:r>
            <a:r>
              <a:rPr lang="en-US" dirty="0" smtClean="0"/>
              <a:t> </a:t>
            </a:r>
            <a:r>
              <a:rPr lang="en-US" dirty="0"/>
              <a:t>calls for a federal-mandated boost of minimum wages that would vary on an idiosyncratic basis according to locale. </a:t>
            </a:r>
            <a:r>
              <a:rPr lang="en-US" dirty="0" smtClean="0"/>
              <a:t>He broaches </a:t>
            </a:r>
            <a:r>
              <a:rPr lang="en-US" dirty="0"/>
              <a:t>the topic of poverty within the United States with a very limited vision, as he ignores the role of race in the perpetuation of poverty and how racial disparities would be exacerbated rather than eradicated by hiking up the minimum wage</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Quotations (continued)</a:t>
            </a:r>
            <a:endParaRPr lang="en-US" dirty="0"/>
          </a:p>
        </p:txBody>
      </p:sp>
      <p:sp>
        <p:nvSpPr>
          <p:cNvPr id="3" name="Content Placeholder 2"/>
          <p:cNvSpPr>
            <a:spLocks noGrp="1"/>
          </p:cNvSpPr>
          <p:nvPr>
            <p:ph idx="1"/>
          </p:nvPr>
        </p:nvSpPr>
        <p:spPr/>
        <p:txBody>
          <a:bodyPr/>
          <a:lstStyle/>
          <a:p>
            <a:r>
              <a:rPr lang="en-US" dirty="0" smtClean="0"/>
              <a:t>“If </a:t>
            </a:r>
            <a:r>
              <a:rPr lang="en-US" dirty="0"/>
              <a:t>workers prefer to not go to college because lower-intensity jobs earn them sufficient wages, it might force firms to hire workers directly rather than via a temporary work agency in order to cut costs, as temp agencies have in place fees for utilization</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Quotations (continued)</a:t>
            </a:r>
            <a:endParaRPr lang="en-US" dirty="0"/>
          </a:p>
        </p:txBody>
      </p:sp>
      <p:sp>
        <p:nvSpPr>
          <p:cNvPr id="3" name="Content Placeholder 2"/>
          <p:cNvSpPr>
            <a:spLocks noGrp="1"/>
          </p:cNvSpPr>
          <p:nvPr>
            <p:ph idx="1"/>
          </p:nvPr>
        </p:nvSpPr>
        <p:spPr/>
        <p:txBody>
          <a:bodyPr/>
          <a:lstStyle/>
          <a:p>
            <a:pPr>
              <a:buNone/>
            </a:pPr>
            <a:r>
              <a:rPr lang="en-US" dirty="0" smtClean="0"/>
              <a:t>The</a:t>
            </a:r>
            <a:r>
              <a:rPr lang="en-US" dirty="0"/>
              <a:t> social safety net in modern America is currently under attack, stressing both the fragility and significance of this very social safety net (Currie 3). It is the efficacy of these social programs that is critical for dealing with diffuse poverty in America today</a:t>
            </a:r>
            <a:r>
              <a:rPr lang="en-US" dirty="0" smtClean="0"/>
              <a:t>.”</a:t>
            </a:r>
            <a:r>
              <a:rPr lang="en-US"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1302</Words>
  <Application>Microsoft Office PowerPoint</Application>
  <PresentationFormat>On-screen Show (4:3)</PresentationFormat>
  <Paragraphs>111</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Raising The Federal Minimum Wage</vt:lpstr>
      <vt:lpstr>Overview</vt:lpstr>
      <vt:lpstr>Why Pick this Topic?</vt:lpstr>
      <vt:lpstr>Thesis and Main Points</vt:lpstr>
      <vt:lpstr>Drawbacks of Raising Minimum Wage</vt:lpstr>
      <vt:lpstr>Efficacy of raising minimum wage?</vt:lpstr>
      <vt:lpstr>Key Quotations</vt:lpstr>
      <vt:lpstr>Key Quotations (continued)</vt:lpstr>
      <vt:lpstr>Key Quotations (continued)</vt:lpstr>
      <vt:lpstr>Best Practices for Writing and Research</vt:lpstr>
      <vt:lpstr>Problems Encountered in Process</vt:lpstr>
      <vt:lpstr>Methodological and Theoretical Changes</vt:lpstr>
      <vt:lpstr>Documentation</vt:lpstr>
      <vt:lpstr>Documentation (cont.)</vt:lpstr>
      <vt:lpstr>Contact Information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66</cp:revision>
  <dcterms:created xsi:type="dcterms:W3CDTF">2015-12-10T05:50:17Z</dcterms:created>
  <dcterms:modified xsi:type="dcterms:W3CDTF">2015-12-10T09:38:34Z</dcterms:modified>
</cp:coreProperties>
</file>