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8935D4-510F-42C7-BF62-1AD21B2BB1FC}" type="datetimeFigureOut">
              <a:rPr lang="en-US" smtClean="0"/>
              <a:t>12/7/2022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75257-9C6A-4A45-9AA8-0709126EDF4D}" type="slidenum">
              <a:rPr lang="en-US" smtClean="0"/>
              <a:t>‹#›</a:t>
            </a:fld>
            <a:endParaRPr lang="en-US"/>
          </a:p>
        </p:txBody>
      </p:sp>
    </p:spTree>
    <p:extLst>
      <p:ext uri="{BB962C8B-B14F-4D97-AF65-F5344CB8AC3E}">
        <p14:creationId xmlns:p14="http://schemas.microsoft.com/office/powerpoint/2010/main" val="1509771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imes New Roman" panose="02020603050405020304" pitchFamily="18" charset="0"/>
                <a:cs typeface="Times New Roman" panose="02020603050405020304" pitchFamily="18" charset="0"/>
              </a:rPr>
              <a:t>Sexual harassment has become a common act or practice in many organizations. Professionals employed to offer their services for income report different acts of this malpractice. Essentially, male and female professionals have presented or recorded cases of harassment by colleagues or senior staff (</a:t>
            </a:r>
            <a:r>
              <a:rPr lang="en-US" dirty="0" err="1" smtClean="0">
                <a:latin typeface="Times New Roman" panose="02020603050405020304" pitchFamily="18" charset="0"/>
                <a:cs typeface="Times New Roman" panose="02020603050405020304" pitchFamily="18" charset="0"/>
              </a:rPr>
              <a:t>Acquadro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Maran</a:t>
            </a:r>
            <a:r>
              <a:rPr lang="en-US" dirty="0" smtClean="0">
                <a:latin typeface="Times New Roman" panose="02020603050405020304" pitchFamily="18" charset="0"/>
                <a:cs typeface="Times New Roman" panose="02020603050405020304" pitchFamily="18" charset="0"/>
              </a:rPr>
              <a:t> et al., 2022). Organizations must consider regulations and policies that will limit the practice from spreading. Most importantly, professionals from all genders have depicted diverse views regarding sexual harassment resulting in critical social debates.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9075257-9C6A-4A45-9AA8-0709126EDF4D}" type="slidenum">
              <a:rPr lang="en-US" smtClean="0"/>
              <a:t>2</a:t>
            </a:fld>
            <a:endParaRPr lang="en-US"/>
          </a:p>
        </p:txBody>
      </p:sp>
    </p:spTree>
    <p:extLst>
      <p:ext uri="{BB962C8B-B14F-4D97-AF65-F5344CB8AC3E}">
        <p14:creationId xmlns:p14="http://schemas.microsoft.com/office/powerpoint/2010/main" val="925639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two articles present helpful information regarding risk factors associated with sexual harassment in the workplace. The first identifies critical activities and </a:t>
            </a:r>
            <a:r>
              <a:rPr lang="en-US" dirty="0" err="1" smtClean="0"/>
              <a:t>behavioural</a:t>
            </a:r>
            <a:r>
              <a:rPr lang="en-US" dirty="0" smtClean="0"/>
              <a:t> conduct contributing to the unethical act (</a:t>
            </a:r>
            <a:r>
              <a:rPr lang="en-US" dirty="0" err="1" smtClean="0"/>
              <a:t>Jonsdottir</a:t>
            </a:r>
            <a:r>
              <a:rPr lang="en-US" dirty="0" smtClean="0"/>
              <a:t> et al., 2022). In this context, male and female perspectives depict diverse views and challenges of ending the act within organizations. The second article presents the consequences of engaging in activities considered sexual harassment in companies (</a:t>
            </a:r>
            <a:r>
              <a:rPr lang="en-US" dirty="0" err="1" smtClean="0"/>
              <a:t>Acquadro</a:t>
            </a:r>
            <a:r>
              <a:rPr lang="en-US" dirty="0" smtClean="0"/>
              <a:t> </a:t>
            </a:r>
            <a:r>
              <a:rPr lang="en-US" dirty="0" err="1" smtClean="0"/>
              <a:t>Maran</a:t>
            </a:r>
            <a:r>
              <a:rPr lang="en-US" dirty="0" smtClean="0"/>
              <a:t> et al., 2022). Most importantly, the two articles offer helpful information concerning policies or guidelines instrumental in ending the practice.</a:t>
            </a:r>
            <a:endParaRPr lang="en-US" dirty="0"/>
          </a:p>
        </p:txBody>
      </p:sp>
      <p:sp>
        <p:nvSpPr>
          <p:cNvPr id="4" name="Slide Number Placeholder 3"/>
          <p:cNvSpPr>
            <a:spLocks noGrp="1"/>
          </p:cNvSpPr>
          <p:nvPr>
            <p:ph type="sldNum" sz="quarter" idx="10"/>
          </p:nvPr>
        </p:nvSpPr>
        <p:spPr/>
        <p:txBody>
          <a:bodyPr/>
          <a:lstStyle/>
          <a:p>
            <a:fld id="{E9075257-9C6A-4A45-9AA8-0709126EDF4D}" type="slidenum">
              <a:rPr lang="en-US" smtClean="0"/>
              <a:t>3</a:t>
            </a:fld>
            <a:endParaRPr lang="en-US"/>
          </a:p>
        </p:txBody>
      </p:sp>
    </p:spTree>
    <p:extLst>
      <p:ext uri="{BB962C8B-B14F-4D97-AF65-F5344CB8AC3E}">
        <p14:creationId xmlns:p14="http://schemas.microsoft.com/office/powerpoint/2010/main" val="82143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Seminars and conferences are important events for sharing the professional experiences of workers. In this case, a community event was organized for female and male experts to share encounters concerning the topic (Quick &amp; </a:t>
            </a:r>
            <a:r>
              <a:rPr lang="en-US" dirty="0" err="1" smtClean="0"/>
              <a:t>McFadyen</a:t>
            </a:r>
            <a:r>
              <a:rPr lang="en-US" dirty="0" smtClean="0"/>
              <a:t>, 2017). This community component was crucial in advancing information awareness of the act within the workplace. Fundamentally, the event attended helped me learn that both genders working for companies experience sexual harassment in diverse contexts (</a:t>
            </a:r>
            <a:r>
              <a:rPr lang="en-US" dirty="0" err="1" smtClean="0"/>
              <a:t>Acquadro</a:t>
            </a:r>
            <a:r>
              <a:rPr lang="en-US" dirty="0" smtClean="0"/>
              <a:t> </a:t>
            </a:r>
            <a:r>
              <a:rPr lang="en-US" dirty="0" err="1" smtClean="0"/>
              <a:t>Maran</a:t>
            </a:r>
            <a:r>
              <a:rPr lang="en-US" dirty="0" smtClean="0"/>
              <a:t> et al., 2022). Organizations require improved practices and policies against unethical practices.</a:t>
            </a:r>
            <a:endParaRPr lang="en-US" dirty="0"/>
          </a:p>
        </p:txBody>
      </p:sp>
      <p:sp>
        <p:nvSpPr>
          <p:cNvPr id="4" name="Slide Number Placeholder 3"/>
          <p:cNvSpPr>
            <a:spLocks noGrp="1"/>
          </p:cNvSpPr>
          <p:nvPr>
            <p:ph type="sldNum" sz="quarter" idx="10"/>
          </p:nvPr>
        </p:nvSpPr>
        <p:spPr/>
        <p:txBody>
          <a:bodyPr/>
          <a:lstStyle/>
          <a:p>
            <a:fld id="{E9075257-9C6A-4A45-9AA8-0709126EDF4D}" type="slidenum">
              <a:rPr lang="en-US" smtClean="0"/>
              <a:t>4</a:t>
            </a:fld>
            <a:endParaRPr lang="en-US"/>
          </a:p>
        </p:txBody>
      </p:sp>
    </p:spTree>
    <p:extLst>
      <p:ext uri="{BB962C8B-B14F-4D97-AF65-F5344CB8AC3E}">
        <p14:creationId xmlns:p14="http://schemas.microsoft.com/office/powerpoint/2010/main" val="3568391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imes New Roman" panose="02020603050405020304" pitchFamily="18" charset="0"/>
                <a:cs typeface="Times New Roman" panose="02020603050405020304" pitchFamily="18" charset="0"/>
              </a:rPr>
              <a:t>Organizational policies are essential in reducing unethical acts resulting in sexual harassment in the workplace. These guidelines are instrumental in ensuring that guilty persons of the act face severe consequences (</a:t>
            </a:r>
            <a:r>
              <a:rPr lang="en-US" dirty="0" err="1" smtClean="0">
                <a:latin typeface="Times New Roman" panose="02020603050405020304" pitchFamily="18" charset="0"/>
                <a:cs typeface="Times New Roman" panose="02020603050405020304" pitchFamily="18" charset="0"/>
              </a:rPr>
              <a:t>Acquadro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Maran</a:t>
            </a:r>
            <a:r>
              <a:rPr lang="en-US" dirty="0" smtClean="0">
                <a:latin typeface="Times New Roman" panose="02020603050405020304" pitchFamily="18" charset="0"/>
                <a:cs typeface="Times New Roman" panose="02020603050405020304" pitchFamily="18" charset="0"/>
              </a:rPr>
              <a:t> et al., 2022). However, strict guidelines have depicted reduced performance from professionals facing disciplinary procedures for sexual misconduct. Organizational policies also attract negative criticism from senior members who depict a different view on sexual harassment (Quick &amp; </a:t>
            </a:r>
            <a:r>
              <a:rPr lang="en-US" dirty="0" err="1" smtClean="0">
                <a:latin typeface="Times New Roman" panose="02020603050405020304" pitchFamily="18" charset="0"/>
                <a:cs typeface="Times New Roman" panose="02020603050405020304" pitchFamily="18" charset="0"/>
              </a:rPr>
              <a:t>McFadyen</a:t>
            </a:r>
            <a:r>
              <a:rPr lang="en-US" dirty="0" smtClean="0">
                <a:latin typeface="Times New Roman" panose="02020603050405020304" pitchFamily="18" charset="0"/>
                <a:cs typeface="Times New Roman" panose="02020603050405020304" pitchFamily="18" charset="0"/>
              </a:rPr>
              <a:t>, 2017). Most importantly, misconduct is prohibited in most workplaces despite failing to implement the policies.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9075257-9C6A-4A45-9AA8-0709126EDF4D}" type="slidenum">
              <a:rPr lang="en-US" smtClean="0"/>
              <a:t>5</a:t>
            </a:fld>
            <a:endParaRPr lang="en-US"/>
          </a:p>
        </p:txBody>
      </p:sp>
    </p:spTree>
    <p:extLst>
      <p:ext uri="{BB962C8B-B14F-4D97-AF65-F5344CB8AC3E}">
        <p14:creationId xmlns:p14="http://schemas.microsoft.com/office/powerpoint/2010/main" val="3159360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imes New Roman" panose="02020603050405020304" pitchFamily="18" charset="0"/>
                <a:cs typeface="Times New Roman" panose="02020603050405020304" pitchFamily="18" charset="0"/>
              </a:rPr>
              <a:t>Current events in the workplace include organized seminars for improved information awareness. The public is allowed attendance to ensure people understand practices and acts that constitute sexual harassment. Male and female professionals are encouraged to attend these events to facilitate inclusive, comprehensive, and objective policies against malpractice (Quick &amp; </a:t>
            </a:r>
            <a:r>
              <a:rPr lang="en-US" dirty="0" err="1" smtClean="0">
                <a:latin typeface="Times New Roman" panose="02020603050405020304" pitchFamily="18" charset="0"/>
                <a:cs typeface="Times New Roman" panose="02020603050405020304" pitchFamily="18" charset="0"/>
              </a:rPr>
              <a:t>McFadyen</a:t>
            </a:r>
            <a:r>
              <a:rPr lang="en-US" dirty="0" smtClean="0">
                <a:latin typeface="Times New Roman" panose="02020603050405020304" pitchFamily="18" charset="0"/>
                <a:cs typeface="Times New Roman" panose="02020603050405020304" pitchFamily="18" charset="0"/>
              </a:rPr>
              <a:t>, 2017). Most importantly, current events identify both genders as crucial in understanding the growth of sexual harassment within organizations.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9075257-9C6A-4A45-9AA8-0709126EDF4D}" type="slidenum">
              <a:rPr lang="en-US" smtClean="0"/>
              <a:t>6</a:t>
            </a:fld>
            <a:endParaRPr lang="en-US"/>
          </a:p>
        </p:txBody>
      </p:sp>
    </p:spTree>
    <p:extLst>
      <p:ext uri="{BB962C8B-B14F-4D97-AF65-F5344CB8AC3E}">
        <p14:creationId xmlns:p14="http://schemas.microsoft.com/office/powerpoint/2010/main" val="2116890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12/7/2022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12/7/2022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12/7/2022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12/7/2022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6405" y="154491"/>
            <a:ext cx="9745250" cy="4364022"/>
          </a:xfrm>
        </p:spPr>
        <p:txBody>
          <a:bodyPr/>
          <a:lstStyle/>
          <a:p>
            <a:pPr algn="ctr"/>
            <a:r>
              <a:rPr lang="en-US" dirty="0" smtClean="0">
                <a:latin typeface="Times New Roman" panose="02020603050405020304" pitchFamily="18" charset="0"/>
                <a:cs typeface="Times New Roman" panose="02020603050405020304" pitchFamily="18" charset="0"/>
              </a:rPr>
              <a:t>Female </a:t>
            </a:r>
            <a:r>
              <a:rPr lang="en-US" dirty="0">
                <a:latin typeface="Times New Roman" panose="02020603050405020304" pitchFamily="18" charset="0"/>
                <a:cs typeface="Times New Roman" panose="02020603050405020304" pitchFamily="18" charset="0"/>
              </a:rPr>
              <a:t>and Male Perspectives of Sexual Harassment within the Workplace</a:t>
            </a:r>
          </a:p>
        </p:txBody>
      </p:sp>
      <p:sp>
        <p:nvSpPr>
          <p:cNvPr id="3" name="Subtitle 2"/>
          <p:cNvSpPr>
            <a:spLocks noGrp="1"/>
          </p:cNvSpPr>
          <p:nvPr>
            <p:ph type="subTitle" idx="1"/>
          </p:nvPr>
        </p:nvSpPr>
        <p:spPr>
          <a:xfrm>
            <a:off x="1154955" y="4518513"/>
            <a:ext cx="8825658" cy="2226844"/>
          </a:xfrm>
        </p:spPr>
        <p:txBody>
          <a:bodyPr>
            <a:normAutofit/>
          </a:bodyPr>
          <a:lstStyle/>
          <a:p>
            <a:pPr algn="ctr"/>
            <a:r>
              <a:rPr lang="en-US" dirty="0"/>
              <a:t>Student Name</a:t>
            </a:r>
          </a:p>
          <a:p>
            <a:pPr algn="ctr"/>
            <a:r>
              <a:rPr lang="en-US" dirty="0"/>
              <a:t>University</a:t>
            </a:r>
          </a:p>
          <a:p>
            <a:pPr algn="ctr"/>
            <a:r>
              <a:rPr lang="en-US" dirty="0"/>
              <a:t>Course</a:t>
            </a:r>
          </a:p>
          <a:p>
            <a:pPr algn="ctr"/>
            <a:r>
              <a:rPr lang="en-US" dirty="0"/>
              <a:t>Professor Name</a:t>
            </a:r>
          </a:p>
          <a:p>
            <a:pPr algn="ctr"/>
            <a:r>
              <a:rPr lang="en-US" dirty="0"/>
              <a:t>Date</a:t>
            </a:r>
          </a:p>
          <a:p>
            <a:pPr algn="ctr"/>
            <a:endParaRPr lang="en-US" dirty="0"/>
          </a:p>
        </p:txBody>
      </p:sp>
    </p:spTree>
    <p:extLst>
      <p:ext uri="{BB962C8B-B14F-4D97-AF65-F5344CB8AC3E}">
        <p14:creationId xmlns:p14="http://schemas.microsoft.com/office/powerpoint/2010/main" val="295847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851770"/>
            <a:ext cx="9404723" cy="1001478"/>
          </a:xfrm>
        </p:spPr>
        <p:txBody>
          <a:bodyPr/>
          <a:lstStyle/>
          <a:p>
            <a:pPr algn="ctr"/>
            <a:r>
              <a:rPr lang="en-US" b="1" dirty="0">
                <a:latin typeface="Times New Roman" panose="02020603050405020304" pitchFamily="18" charset="0"/>
                <a:cs typeface="Times New Roman" panose="02020603050405020304" pitchFamily="18" charset="0"/>
              </a:rPr>
              <a:t>Brief Topic Overview</a:t>
            </a:r>
          </a:p>
        </p:txBody>
      </p:sp>
      <p:sp>
        <p:nvSpPr>
          <p:cNvPr id="3" name="Content Placeholder 2"/>
          <p:cNvSpPr>
            <a:spLocks noGrp="1"/>
          </p:cNvSpPr>
          <p:nvPr>
            <p:ph idx="1"/>
          </p:nvPr>
        </p:nvSpPr>
        <p:spPr>
          <a:xfrm>
            <a:off x="1103312" y="2052918"/>
            <a:ext cx="8946541" cy="2243509"/>
          </a:xfrm>
        </p:spPr>
        <p:txBody>
          <a:bodyPr/>
          <a:lstStyle/>
          <a:p>
            <a:r>
              <a:rPr lang="en-US" dirty="0">
                <a:latin typeface="Times New Roman" panose="02020603050405020304" pitchFamily="18" charset="0"/>
                <a:cs typeface="Times New Roman" panose="02020603050405020304" pitchFamily="18" charset="0"/>
              </a:rPr>
              <a:t>Sexual harassment is a common malpractice in most workplaces.</a:t>
            </a:r>
          </a:p>
          <a:p>
            <a:r>
              <a:rPr lang="en-US" dirty="0">
                <a:latin typeface="Times New Roman" panose="02020603050405020304" pitchFamily="18" charset="0"/>
                <a:cs typeface="Times New Roman" panose="02020603050405020304" pitchFamily="18" charset="0"/>
              </a:rPr>
              <a:t>Male and female professionals experience this traumatic event in their careers.</a:t>
            </a:r>
          </a:p>
          <a:p>
            <a:r>
              <a:rPr lang="en-US" dirty="0">
                <a:latin typeface="Times New Roman" panose="02020603050405020304" pitchFamily="18" charset="0"/>
                <a:cs typeface="Times New Roman" panose="02020603050405020304" pitchFamily="18" charset="0"/>
              </a:rPr>
              <a:t>Organizations must formulate policies and practices against misconduct (</a:t>
            </a:r>
            <a:r>
              <a:rPr lang="en-US" dirty="0" err="1">
                <a:latin typeface="Times New Roman" panose="02020603050405020304" pitchFamily="18" charset="0"/>
                <a:cs typeface="Times New Roman" panose="02020603050405020304" pitchFamily="18" charset="0"/>
              </a:rPr>
              <a:t>Acquadro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Maran</a:t>
            </a:r>
            <a:r>
              <a:rPr lang="en-US" dirty="0">
                <a:latin typeface="Times New Roman" panose="02020603050405020304" pitchFamily="18" charset="0"/>
                <a:cs typeface="Times New Roman" panose="02020603050405020304" pitchFamily="18" charset="0"/>
              </a:rPr>
              <a:t> et al., 2022).</a:t>
            </a:r>
          </a:p>
          <a:p>
            <a:r>
              <a:rPr lang="en-US" dirty="0">
                <a:latin typeface="Times New Roman" panose="02020603050405020304" pitchFamily="18" charset="0"/>
                <a:cs typeface="Times New Roman" panose="02020603050405020304" pitchFamily="18" charset="0"/>
              </a:rPr>
              <a:t>Professionals from both genders have distinct views regarding sexual harassment.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741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Two Articles on Sexual Harassment in the Workplace</a:t>
            </a:r>
          </a:p>
        </p:txBody>
      </p:sp>
      <p:sp>
        <p:nvSpPr>
          <p:cNvPr id="3" name="Content Placeholder 2"/>
          <p:cNvSpPr>
            <a:spLocks noGrp="1"/>
          </p:cNvSpPr>
          <p:nvPr>
            <p:ph idx="1"/>
          </p:nvPr>
        </p:nvSpPr>
        <p:spPr>
          <a:xfrm>
            <a:off x="1103312" y="2052919"/>
            <a:ext cx="8946541" cy="3261204"/>
          </a:xfrm>
        </p:spPr>
        <p:txBody>
          <a:bodyPr/>
          <a:lstStyle/>
          <a:p>
            <a:r>
              <a:rPr lang="en-US" dirty="0">
                <a:latin typeface="Times New Roman" panose="02020603050405020304" pitchFamily="18" charset="0"/>
                <a:cs typeface="Times New Roman" panose="02020603050405020304" pitchFamily="18" charset="0"/>
              </a:rPr>
              <a:t>The first article communicates the risk factors associated with sexual harassment.</a:t>
            </a:r>
          </a:p>
          <a:p>
            <a:r>
              <a:rPr lang="en-US" dirty="0">
                <a:latin typeface="Times New Roman" panose="02020603050405020304" pitchFamily="18" charset="0"/>
                <a:cs typeface="Times New Roman" panose="02020603050405020304" pitchFamily="18" charset="0"/>
              </a:rPr>
              <a:t>The male perspective on the topic includes dress code and explicit content (</a:t>
            </a:r>
            <a:r>
              <a:rPr lang="en-US" dirty="0" err="1">
                <a:latin typeface="Times New Roman" panose="02020603050405020304" pitchFamily="18" charset="0"/>
                <a:cs typeface="Times New Roman" panose="02020603050405020304" pitchFamily="18" charset="0"/>
              </a:rPr>
              <a:t>Jonsdottir</a:t>
            </a:r>
            <a:r>
              <a:rPr lang="en-US" dirty="0">
                <a:latin typeface="Times New Roman" panose="02020603050405020304" pitchFamily="18" charset="0"/>
                <a:cs typeface="Times New Roman" panose="02020603050405020304" pitchFamily="18" charset="0"/>
              </a:rPr>
              <a:t> et al., 2022).</a:t>
            </a:r>
          </a:p>
          <a:p>
            <a:r>
              <a:rPr lang="en-US" dirty="0">
                <a:latin typeface="Times New Roman" panose="02020603050405020304" pitchFamily="18" charset="0"/>
                <a:cs typeface="Times New Roman" panose="02020603050405020304" pitchFamily="18" charset="0"/>
              </a:rPr>
              <a:t>This argument resonates with members of the gender, but others refute it vehemently.</a:t>
            </a:r>
          </a:p>
          <a:p>
            <a:r>
              <a:rPr lang="en-US" dirty="0">
                <a:latin typeface="Times New Roman" panose="02020603050405020304" pitchFamily="18" charset="0"/>
                <a:cs typeface="Times New Roman" panose="02020603050405020304" pitchFamily="18" charset="0"/>
              </a:rPr>
              <a:t>The female perspective is contained in gender equality and personal freedom (</a:t>
            </a:r>
            <a:r>
              <a:rPr lang="en-US" dirty="0" err="1">
                <a:latin typeface="Times New Roman" panose="02020603050405020304" pitchFamily="18" charset="0"/>
                <a:cs typeface="Times New Roman" panose="02020603050405020304" pitchFamily="18" charset="0"/>
              </a:rPr>
              <a:t>Acquadro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Maran</a:t>
            </a:r>
            <a:r>
              <a:rPr lang="en-US" dirty="0">
                <a:latin typeface="Times New Roman" panose="02020603050405020304" pitchFamily="18" charset="0"/>
                <a:cs typeface="Times New Roman" panose="02020603050405020304" pitchFamily="18" charset="0"/>
              </a:rPr>
              <a:t> et al., 2022).</a:t>
            </a:r>
          </a:p>
          <a:p>
            <a:r>
              <a:rPr lang="en-US" dirty="0">
                <a:latin typeface="Times New Roman" panose="02020603050405020304" pitchFamily="18" charset="0"/>
                <a:cs typeface="Times New Roman" panose="02020603050405020304" pitchFamily="18" charset="0"/>
              </a:rPr>
              <a:t>This argument is limited in interpretation as the male gender refuses to agree.</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575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Community Component depicting an Attended Event on Sexual Harassment</a:t>
            </a:r>
          </a:p>
        </p:txBody>
      </p:sp>
      <p:sp>
        <p:nvSpPr>
          <p:cNvPr id="3" name="Content Placeholder 2"/>
          <p:cNvSpPr>
            <a:spLocks noGrp="1"/>
          </p:cNvSpPr>
          <p:nvPr>
            <p:ph idx="1"/>
          </p:nvPr>
        </p:nvSpPr>
        <p:spPr>
          <a:xfrm>
            <a:off x="1103312" y="2052918"/>
            <a:ext cx="8946541" cy="3539499"/>
          </a:xfrm>
        </p:spPr>
        <p:txBody>
          <a:bodyPr/>
          <a:lstStyle/>
          <a:p>
            <a:r>
              <a:rPr lang="en-US" dirty="0">
                <a:latin typeface="Times New Roman" panose="02020603050405020304" pitchFamily="18" charset="0"/>
                <a:cs typeface="Times New Roman" panose="02020603050405020304" pitchFamily="18" charset="0"/>
              </a:rPr>
              <a:t>Social and community events are essential for enhancing information awareness.</a:t>
            </a:r>
          </a:p>
          <a:p>
            <a:r>
              <a:rPr lang="en-US" dirty="0">
                <a:latin typeface="Times New Roman" panose="02020603050405020304" pitchFamily="18" charset="0"/>
                <a:cs typeface="Times New Roman" panose="02020603050405020304" pitchFamily="18" charset="0"/>
              </a:rPr>
              <a:t>Sexual harassment is an integrated topic requiring multi-professional teams (Quick &amp; </a:t>
            </a:r>
            <a:r>
              <a:rPr lang="en-US" dirty="0" err="1">
                <a:latin typeface="Times New Roman" panose="02020603050405020304" pitchFamily="18" charset="0"/>
                <a:cs typeface="Times New Roman" panose="02020603050405020304" pitchFamily="18" charset="0"/>
              </a:rPr>
              <a:t>McFadyen</a:t>
            </a:r>
            <a:r>
              <a:rPr lang="en-US" dirty="0">
                <a:latin typeface="Times New Roman" panose="02020603050405020304" pitchFamily="18" charset="0"/>
                <a:cs typeface="Times New Roman" panose="02020603050405020304" pitchFamily="18" charset="0"/>
              </a:rPr>
              <a:t>, 2017).</a:t>
            </a:r>
          </a:p>
          <a:p>
            <a:r>
              <a:rPr lang="en-US" dirty="0">
                <a:latin typeface="Times New Roman" panose="02020603050405020304" pitchFamily="18" charset="0"/>
                <a:cs typeface="Times New Roman" panose="02020603050405020304" pitchFamily="18" charset="0"/>
              </a:rPr>
              <a:t>The event included a seminar on sexual harassment encounters between male and female employees (Quick &amp; </a:t>
            </a:r>
            <a:r>
              <a:rPr lang="en-US" dirty="0" err="1">
                <a:latin typeface="Times New Roman" panose="02020603050405020304" pitchFamily="18" charset="0"/>
                <a:cs typeface="Times New Roman" panose="02020603050405020304" pitchFamily="18" charset="0"/>
              </a:rPr>
              <a:t>McFadyen</a:t>
            </a:r>
            <a:r>
              <a:rPr lang="en-US" dirty="0">
                <a:latin typeface="Times New Roman" panose="02020603050405020304" pitchFamily="18" charset="0"/>
                <a:cs typeface="Times New Roman" panose="02020603050405020304" pitchFamily="18" charset="0"/>
              </a:rPr>
              <a:t>, 2017).</a:t>
            </a:r>
          </a:p>
          <a:p>
            <a:r>
              <a:rPr lang="en-US" dirty="0">
                <a:latin typeface="Times New Roman" panose="02020603050405020304" pitchFamily="18" charset="0"/>
                <a:cs typeface="Times New Roman" panose="02020603050405020304" pitchFamily="18" charset="0"/>
              </a:rPr>
              <a:t>Female experts complained of the unethical act from senior male colleagues and staff members (</a:t>
            </a:r>
            <a:r>
              <a:rPr lang="en-US" dirty="0" err="1">
                <a:latin typeface="Times New Roman" panose="02020603050405020304" pitchFamily="18" charset="0"/>
                <a:cs typeface="Times New Roman" panose="02020603050405020304" pitchFamily="18" charset="0"/>
              </a:rPr>
              <a:t>Acquadro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Maran</a:t>
            </a:r>
            <a:r>
              <a:rPr lang="en-US" dirty="0">
                <a:latin typeface="Times New Roman" panose="02020603050405020304" pitchFamily="18" charset="0"/>
                <a:cs typeface="Times New Roman" panose="02020603050405020304" pitchFamily="18" charset="0"/>
              </a:rPr>
              <a:t> et al., 2022).</a:t>
            </a:r>
          </a:p>
          <a:p>
            <a:r>
              <a:rPr lang="en-US" dirty="0">
                <a:latin typeface="Times New Roman" panose="02020603050405020304" pitchFamily="18" charset="0"/>
                <a:cs typeface="Times New Roman" panose="02020603050405020304" pitchFamily="18" charset="0"/>
              </a:rPr>
              <a:t>The community component had valuable lessons to integrate with policy formulation against the practice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3286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45774"/>
            <a:ext cx="9404723" cy="2014330"/>
          </a:xfrm>
        </p:spPr>
        <p:txBody>
          <a:bodyPr/>
          <a:lstStyle/>
          <a:p>
            <a:pPr algn="ctr"/>
            <a:r>
              <a:rPr lang="en-US" b="1" dirty="0">
                <a:latin typeface="Times New Roman" panose="02020603050405020304" pitchFamily="18" charset="0"/>
                <a:cs typeface="Times New Roman" panose="02020603050405020304" pitchFamily="18" charset="0"/>
              </a:rPr>
              <a:t>Additional Content: Pros and Cons of Organizational Policies against Sexual Harassment </a:t>
            </a:r>
          </a:p>
        </p:txBody>
      </p:sp>
      <p:sp>
        <p:nvSpPr>
          <p:cNvPr id="3" name="Content Placeholder 2"/>
          <p:cNvSpPr>
            <a:spLocks noGrp="1"/>
          </p:cNvSpPr>
          <p:nvPr>
            <p:ph idx="1"/>
          </p:nvPr>
        </p:nvSpPr>
        <p:spPr>
          <a:xfrm>
            <a:off x="1103312" y="2332383"/>
            <a:ext cx="8946541" cy="3697356"/>
          </a:xfrm>
        </p:spPr>
        <p:txBody>
          <a:bodyPr/>
          <a:lstStyle/>
          <a:p>
            <a:r>
              <a:rPr lang="en-US" dirty="0">
                <a:latin typeface="Times New Roman" panose="02020603050405020304" pitchFamily="18" charset="0"/>
                <a:cs typeface="Times New Roman" panose="02020603050405020304" pitchFamily="18" charset="0"/>
              </a:rPr>
              <a:t>Organizational policies are essential in punishing unethical acts within the workplace.</a:t>
            </a:r>
          </a:p>
          <a:p>
            <a:r>
              <a:rPr lang="en-US" dirty="0">
                <a:latin typeface="Times New Roman" panose="02020603050405020304" pitchFamily="18" charset="0"/>
                <a:cs typeface="Times New Roman" panose="02020603050405020304" pitchFamily="18" charset="0"/>
              </a:rPr>
              <a:t>The rules introduce punitive measures on persons proven to commit the act (</a:t>
            </a:r>
            <a:r>
              <a:rPr lang="en-US" dirty="0" err="1">
                <a:latin typeface="Times New Roman" panose="02020603050405020304" pitchFamily="18" charset="0"/>
                <a:cs typeface="Times New Roman" panose="02020603050405020304" pitchFamily="18" charset="0"/>
              </a:rPr>
              <a:t>Jonsdottir</a:t>
            </a:r>
            <a:r>
              <a:rPr lang="en-US" dirty="0">
                <a:latin typeface="Times New Roman" panose="02020603050405020304" pitchFamily="18" charset="0"/>
                <a:cs typeface="Times New Roman" panose="02020603050405020304" pitchFamily="18" charset="0"/>
              </a:rPr>
              <a:t> et al., 2022). </a:t>
            </a:r>
          </a:p>
          <a:p>
            <a:r>
              <a:rPr lang="en-US" dirty="0">
                <a:latin typeface="Times New Roman" panose="02020603050405020304" pitchFamily="18" charset="0"/>
                <a:cs typeface="Times New Roman" panose="02020603050405020304" pitchFamily="18" charset="0"/>
              </a:rPr>
              <a:t>Policies are critical in setting ethical behavioral codes for enhanced stakeholder integration.</a:t>
            </a:r>
          </a:p>
          <a:p>
            <a:r>
              <a:rPr lang="en-US" dirty="0">
                <a:latin typeface="Times New Roman" panose="02020603050405020304" pitchFamily="18" charset="0"/>
                <a:cs typeface="Times New Roman" panose="02020603050405020304" pitchFamily="18" charset="0"/>
              </a:rPr>
              <a:t>The guidelines and rules limit creativity and innovativeness among some professionals.</a:t>
            </a:r>
          </a:p>
          <a:p>
            <a:r>
              <a:rPr lang="en-US" dirty="0">
                <a:latin typeface="Times New Roman" panose="02020603050405020304" pitchFamily="18" charset="0"/>
                <a:cs typeface="Times New Roman" panose="02020603050405020304" pitchFamily="18" charset="0"/>
              </a:rPr>
              <a:t>The policies decrease organizational performance as employees control their acts and behaviors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7492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Additional Content: Current Events on Sexual Harassment in the Workplace</a:t>
            </a:r>
          </a:p>
        </p:txBody>
      </p:sp>
      <p:sp>
        <p:nvSpPr>
          <p:cNvPr id="3" name="Content Placeholder 2"/>
          <p:cNvSpPr>
            <a:spLocks noGrp="1"/>
          </p:cNvSpPr>
          <p:nvPr>
            <p:ph idx="1"/>
          </p:nvPr>
        </p:nvSpPr>
        <p:spPr>
          <a:xfrm>
            <a:off x="1103312" y="2052919"/>
            <a:ext cx="8946541" cy="3552752"/>
          </a:xfrm>
        </p:spPr>
        <p:txBody>
          <a:bodyPr/>
          <a:lstStyle/>
          <a:p>
            <a:r>
              <a:rPr lang="en-US" dirty="0">
                <a:latin typeface="Times New Roman" panose="02020603050405020304" pitchFamily="18" charset="0"/>
                <a:cs typeface="Times New Roman" panose="02020603050405020304" pitchFamily="18" charset="0"/>
              </a:rPr>
              <a:t>Sexual harassment is a growing and contentious topic in the workplace.</a:t>
            </a:r>
          </a:p>
          <a:p>
            <a:r>
              <a:rPr lang="en-US" dirty="0">
                <a:latin typeface="Times New Roman" panose="02020603050405020304" pitchFamily="18" charset="0"/>
                <a:cs typeface="Times New Roman" panose="02020603050405020304" pitchFamily="18" charset="0"/>
              </a:rPr>
              <a:t>Organizations enact policies and rules against misconduct targeting specific genders (Quick &amp; </a:t>
            </a:r>
            <a:r>
              <a:rPr lang="en-US" dirty="0" err="1">
                <a:latin typeface="Times New Roman" panose="02020603050405020304" pitchFamily="18" charset="0"/>
                <a:cs typeface="Times New Roman" panose="02020603050405020304" pitchFamily="18" charset="0"/>
              </a:rPr>
              <a:t>McFadyen</a:t>
            </a:r>
            <a:r>
              <a:rPr lang="en-US" dirty="0">
                <a:latin typeface="Times New Roman" panose="02020603050405020304" pitchFamily="18" charset="0"/>
                <a:cs typeface="Times New Roman" panose="02020603050405020304" pitchFamily="18" charset="0"/>
              </a:rPr>
              <a:t>, 2017).</a:t>
            </a:r>
          </a:p>
          <a:p>
            <a:r>
              <a:rPr lang="en-US" dirty="0">
                <a:latin typeface="Times New Roman" panose="02020603050405020304" pitchFamily="18" charset="0"/>
                <a:cs typeface="Times New Roman" panose="02020603050405020304" pitchFamily="18" charset="0"/>
              </a:rPr>
              <a:t>Current events depict organized events informing professionals of acts leading to misconduct.</a:t>
            </a:r>
          </a:p>
          <a:p>
            <a:r>
              <a:rPr lang="en-US" dirty="0">
                <a:latin typeface="Times New Roman" panose="02020603050405020304" pitchFamily="18" charset="0"/>
                <a:cs typeface="Times New Roman" panose="02020603050405020304" pitchFamily="18" charset="0"/>
              </a:rPr>
              <a:t>Some organizations conduct training and education programs on the topic for improved awareness.</a:t>
            </a:r>
          </a:p>
          <a:p>
            <a:r>
              <a:rPr lang="en-US" dirty="0">
                <a:latin typeface="Times New Roman" panose="02020603050405020304" pitchFamily="18" charset="0"/>
                <a:cs typeface="Times New Roman" panose="02020603050405020304" pitchFamily="18" charset="0"/>
              </a:rPr>
              <a:t>Technology innovation has contributed to improved accountability due to video evidence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08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834886"/>
            <a:ext cx="9404723" cy="1018361"/>
          </a:xfrm>
        </p:spPr>
        <p:txBody>
          <a:bodyPr/>
          <a:lstStyle/>
          <a:p>
            <a:pPr algn="ctr"/>
            <a:r>
              <a:rPr lang="en-US" b="1" dirty="0">
                <a:latin typeface="Times New Roman" panose="02020603050405020304" pitchFamily="18" charset="0"/>
                <a:cs typeface="Times New Roman" panose="02020603050405020304" pitchFamily="18" charset="0"/>
              </a:rPr>
              <a:t>References</a:t>
            </a:r>
          </a:p>
        </p:txBody>
      </p:sp>
      <p:sp>
        <p:nvSpPr>
          <p:cNvPr id="3" name="Content Placeholder 2"/>
          <p:cNvSpPr>
            <a:spLocks noGrp="1"/>
          </p:cNvSpPr>
          <p:nvPr>
            <p:ph idx="1"/>
          </p:nvPr>
        </p:nvSpPr>
        <p:spPr>
          <a:xfrm>
            <a:off x="1103312" y="1577010"/>
            <a:ext cx="8946541" cy="4187686"/>
          </a:xfrm>
        </p:spPr>
        <p:txBody>
          <a:bodyPr>
            <a:normAutofit/>
          </a:bodyPr>
          <a:lstStyle/>
          <a:p>
            <a:pPr marL="0" indent="0">
              <a:buNone/>
            </a:pPr>
            <a:r>
              <a:rPr lang="en-US" dirty="0" err="1">
                <a:latin typeface="Times New Roman" panose="02020603050405020304" pitchFamily="18" charset="0"/>
                <a:cs typeface="Times New Roman" panose="02020603050405020304" pitchFamily="18" charset="0"/>
              </a:rPr>
              <a:t>Acquadro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Maran</a:t>
            </a:r>
            <a:r>
              <a:rPr lang="en-US" dirty="0">
                <a:latin typeface="Times New Roman" panose="02020603050405020304" pitchFamily="18" charset="0"/>
                <a:cs typeface="Times New Roman" panose="02020603050405020304" pitchFamily="18" charset="0"/>
              </a:rPr>
              <a:t>, D., </a:t>
            </a:r>
            <a:r>
              <a:rPr lang="en-US" dirty="0" err="1">
                <a:latin typeface="Times New Roman" panose="02020603050405020304" pitchFamily="18" charset="0"/>
                <a:cs typeface="Times New Roman" panose="02020603050405020304" pitchFamily="18" charset="0"/>
              </a:rPr>
              <a:t>Varetto</a:t>
            </a:r>
            <a:r>
              <a:rPr lang="en-US" dirty="0">
                <a:latin typeface="Times New Roman" panose="02020603050405020304" pitchFamily="18" charset="0"/>
                <a:cs typeface="Times New Roman" panose="02020603050405020304" pitchFamily="18" charset="0"/>
              </a:rPr>
              <a:t>, A., &amp; </a:t>
            </a:r>
            <a:r>
              <a:rPr lang="en-US" dirty="0" err="1">
                <a:latin typeface="Times New Roman" panose="02020603050405020304" pitchFamily="18" charset="0"/>
                <a:cs typeface="Times New Roman" panose="02020603050405020304" pitchFamily="18" charset="0"/>
              </a:rPr>
              <a:t>Civilotti</a:t>
            </a:r>
            <a:r>
              <a:rPr lang="en-US" dirty="0">
                <a:latin typeface="Times New Roman" panose="02020603050405020304" pitchFamily="18" charset="0"/>
                <a:cs typeface="Times New Roman" panose="02020603050405020304" pitchFamily="18" charset="0"/>
              </a:rPr>
              <a:t>, C. (2022). Sexual h</a:t>
            </a:r>
            <a:r>
              <a:rPr lang="en-US" dirty="0" smtClean="0">
                <a:latin typeface="Times New Roman" panose="02020603050405020304" pitchFamily="18" charset="0"/>
                <a:cs typeface="Times New Roman" panose="02020603050405020304" pitchFamily="18" charset="0"/>
              </a:rPr>
              <a:t>arassment </a:t>
            </a:r>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the 	workplace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consequences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perceived self-efficacy </a:t>
            </a:r>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women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men 	witnesses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non-witnesses</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Behavioral Sciences</a:t>
            </a:r>
            <a:r>
              <a:rPr lang="en-US" dirty="0">
                <a:latin typeface="Times New Roman" panose="02020603050405020304" pitchFamily="18" charset="0"/>
                <a:cs typeface="Times New Roman" panose="02020603050405020304" pitchFamily="18" charset="0"/>
              </a:rPr>
              <a:t>, 12(9), 326. </a:t>
            </a:r>
            <a:r>
              <a:rPr lang="en-US" dirty="0" smtClean="0">
                <a:latin typeface="Times New Roman" panose="02020603050405020304" pitchFamily="18" charset="0"/>
                <a:cs typeface="Times New Roman" panose="02020603050405020304" pitchFamily="18" charset="0"/>
              </a:rPr>
              <a:t>	</a:t>
            </a:r>
            <a:r>
              <a:rPr lang="en-US" u="sng" dirty="0" smtClean="0">
                <a:latin typeface="Times New Roman" panose="02020603050405020304" pitchFamily="18" charset="0"/>
                <a:cs typeface="Times New Roman" panose="02020603050405020304" pitchFamily="18" charset="0"/>
              </a:rPr>
              <a:t>https</a:t>
            </a:r>
            <a:r>
              <a:rPr lang="en-US" u="sng" dirty="0">
                <a:latin typeface="Times New Roman" panose="02020603050405020304" pitchFamily="18" charset="0"/>
                <a:cs typeface="Times New Roman" panose="02020603050405020304" pitchFamily="18" charset="0"/>
              </a:rPr>
              <a:t>://doi.org/10.3390/bs12090326</a:t>
            </a:r>
          </a:p>
          <a:p>
            <a:pPr marL="0" indent="0">
              <a:buNone/>
            </a:pPr>
            <a:r>
              <a:rPr lang="en-US" dirty="0" err="1">
                <a:latin typeface="Times New Roman" panose="02020603050405020304" pitchFamily="18" charset="0"/>
                <a:cs typeface="Times New Roman" panose="02020603050405020304" pitchFamily="18" charset="0"/>
              </a:rPr>
              <a:t>Jonsdottir</a:t>
            </a:r>
            <a:r>
              <a:rPr lang="en-US" dirty="0">
                <a:latin typeface="Times New Roman" panose="02020603050405020304" pitchFamily="18" charset="0"/>
                <a:cs typeface="Times New Roman" panose="02020603050405020304" pitchFamily="18" charset="0"/>
              </a:rPr>
              <a:t>, S. D., </a:t>
            </a:r>
            <a:r>
              <a:rPr lang="en-US" dirty="0" err="1">
                <a:latin typeface="Times New Roman" panose="02020603050405020304" pitchFamily="18" charset="0"/>
                <a:cs typeface="Times New Roman" panose="02020603050405020304" pitchFamily="18" charset="0"/>
              </a:rPr>
              <a:t>Hauksdottir</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Aspelund</a:t>
            </a:r>
            <a:r>
              <a:rPr lang="en-US" dirty="0">
                <a:latin typeface="Times New Roman" panose="02020603050405020304" pitchFamily="18" charset="0"/>
                <a:cs typeface="Times New Roman" panose="02020603050405020304" pitchFamily="18" charset="0"/>
              </a:rPr>
              <a:t>, T., </a:t>
            </a:r>
            <a:r>
              <a:rPr lang="en-US" dirty="0" err="1">
                <a:latin typeface="Times New Roman" panose="02020603050405020304" pitchFamily="18" charset="0"/>
                <a:cs typeface="Times New Roman" panose="02020603050405020304" pitchFamily="18" charset="0"/>
              </a:rPr>
              <a:t>Jakobsdottir</a:t>
            </a:r>
            <a:r>
              <a:rPr lang="en-US" dirty="0">
                <a:latin typeface="Times New Roman" panose="02020603050405020304" pitchFamily="18" charset="0"/>
                <a:cs typeface="Times New Roman" panose="02020603050405020304" pitchFamily="18" charset="0"/>
              </a:rPr>
              <a:t>, J., </a:t>
            </a:r>
            <a:r>
              <a:rPr lang="en-US" dirty="0" err="1">
                <a:latin typeface="Times New Roman" panose="02020603050405020304" pitchFamily="18" charset="0"/>
                <a:cs typeface="Times New Roman" panose="02020603050405020304" pitchFamily="18" charset="0"/>
              </a:rPr>
              <a:t>Runarsdottir</a:t>
            </a:r>
            <a:r>
              <a:rPr lang="en-US" dirty="0">
                <a:latin typeface="Times New Roman" panose="02020603050405020304" pitchFamily="18" charset="0"/>
                <a:cs typeface="Times New Roman" panose="02020603050405020304" pitchFamily="18" charset="0"/>
              </a:rPr>
              <a:t>, H.,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Gudmundsdottir</a:t>
            </a:r>
            <a:r>
              <a:rPr lang="en-US" dirty="0">
                <a:latin typeface="Times New Roman" panose="02020603050405020304" pitchFamily="18" charset="0"/>
                <a:cs typeface="Times New Roman" panose="02020603050405020304" pitchFamily="18" charset="0"/>
              </a:rPr>
              <a:t>, B., ... &amp; </a:t>
            </a:r>
            <a:r>
              <a:rPr lang="en-US" dirty="0" err="1">
                <a:latin typeface="Times New Roman" panose="02020603050405020304" pitchFamily="18" charset="0"/>
                <a:cs typeface="Times New Roman" panose="02020603050405020304" pitchFamily="18" charset="0"/>
              </a:rPr>
              <a:t>Thordardottir</a:t>
            </a:r>
            <a:r>
              <a:rPr lang="en-US" dirty="0">
                <a:latin typeface="Times New Roman" panose="02020603050405020304" pitchFamily="18" charset="0"/>
                <a:cs typeface="Times New Roman" panose="02020603050405020304" pitchFamily="18" charset="0"/>
              </a:rPr>
              <a:t>, E. B. (2022). Risk factors for workplace </a:t>
            </a:r>
            <a:r>
              <a:rPr lang="en-US" dirty="0" smtClean="0">
                <a:latin typeface="Times New Roman" panose="02020603050405020304" pitchFamily="18" charset="0"/>
                <a:cs typeface="Times New Roman" panose="02020603050405020304" pitchFamily="18" charset="0"/>
              </a:rPr>
              <a:t>	sexual </a:t>
            </a:r>
            <a:r>
              <a:rPr lang="en-US" dirty="0">
                <a:latin typeface="Times New Roman" panose="02020603050405020304" pitchFamily="18" charset="0"/>
                <a:cs typeface="Times New Roman" panose="02020603050405020304" pitchFamily="18" charset="0"/>
              </a:rPr>
              <a:t>harassment and violence among a national cohort of women in Iceland: </a:t>
            </a:r>
            <a:r>
              <a:rPr lang="en-US" dirty="0" smtClean="0">
                <a:latin typeface="Times New Roman" panose="02020603050405020304" pitchFamily="18" charset="0"/>
                <a:cs typeface="Times New Roman" panose="02020603050405020304" pitchFamily="18" charset="0"/>
              </a:rPr>
              <a:t>A 	cross-sectional </a:t>
            </a:r>
            <a:r>
              <a:rPr lang="en-US" dirty="0">
                <a:latin typeface="Times New Roman" panose="02020603050405020304" pitchFamily="18" charset="0"/>
                <a:cs typeface="Times New Roman" panose="02020603050405020304" pitchFamily="18" charset="0"/>
              </a:rPr>
              <a:t>study. </a:t>
            </a:r>
            <a:r>
              <a:rPr lang="en-US" i="1" dirty="0">
                <a:latin typeface="Times New Roman" panose="02020603050405020304" pitchFamily="18" charset="0"/>
                <a:cs typeface="Times New Roman" panose="02020603050405020304" pitchFamily="18" charset="0"/>
              </a:rPr>
              <a:t>The Lancet Public Health</a:t>
            </a:r>
            <a:r>
              <a:rPr lang="en-US" dirty="0">
                <a:latin typeface="Times New Roman" panose="02020603050405020304" pitchFamily="18" charset="0"/>
                <a:cs typeface="Times New Roman" panose="02020603050405020304" pitchFamily="18" charset="0"/>
              </a:rPr>
              <a:t>, 7(9), e763-e774. </a:t>
            </a:r>
            <a:r>
              <a:rPr lang="en-US" dirty="0" smtClean="0">
                <a:latin typeface="Times New Roman" panose="02020603050405020304" pitchFamily="18" charset="0"/>
                <a:cs typeface="Times New Roman" panose="02020603050405020304" pitchFamily="18" charset="0"/>
              </a:rPr>
              <a:t>	</a:t>
            </a:r>
            <a:r>
              <a:rPr lang="en-US" u="sng" dirty="0" smtClean="0">
                <a:latin typeface="Times New Roman" panose="02020603050405020304" pitchFamily="18" charset="0"/>
                <a:cs typeface="Times New Roman" panose="02020603050405020304" pitchFamily="18" charset="0"/>
              </a:rPr>
              <a:t>https</a:t>
            </a:r>
            <a:r>
              <a:rPr lang="en-US" u="sng" dirty="0">
                <a:latin typeface="Times New Roman" panose="02020603050405020304" pitchFamily="18" charset="0"/>
                <a:cs typeface="Times New Roman" panose="02020603050405020304" pitchFamily="18" charset="0"/>
              </a:rPr>
              <a:t>://doi.org/10.1016/S2468-2667(22)00201-8</a:t>
            </a:r>
          </a:p>
          <a:p>
            <a:pPr marL="0" indent="0">
              <a:buNone/>
            </a:pPr>
            <a:r>
              <a:rPr lang="en-US" dirty="0">
                <a:latin typeface="Times New Roman" panose="02020603050405020304" pitchFamily="18" charset="0"/>
                <a:cs typeface="Times New Roman" panose="02020603050405020304" pitchFamily="18" charset="0"/>
              </a:rPr>
              <a:t>Quick, J. C., &amp; </a:t>
            </a:r>
            <a:r>
              <a:rPr lang="en-US" dirty="0" err="1">
                <a:latin typeface="Times New Roman" panose="02020603050405020304" pitchFamily="18" charset="0"/>
                <a:cs typeface="Times New Roman" panose="02020603050405020304" pitchFamily="18" charset="0"/>
              </a:rPr>
              <a:t>McFadyen</a:t>
            </a:r>
            <a:r>
              <a:rPr lang="en-US" dirty="0">
                <a:latin typeface="Times New Roman" panose="02020603050405020304" pitchFamily="18" charset="0"/>
                <a:cs typeface="Times New Roman" panose="02020603050405020304" pitchFamily="18" charset="0"/>
              </a:rPr>
              <a:t>, M. A. (2017). Sexual harassment: Have we made any </a:t>
            </a:r>
            <a:r>
              <a:rPr lang="en-US" dirty="0" smtClean="0">
                <a:latin typeface="Times New Roman" panose="02020603050405020304" pitchFamily="18" charset="0"/>
                <a:cs typeface="Times New Roman" panose="02020603050405020304" pitchFamily="18" charset="0"/>
              </a:rPr>
              <a:t>	progress</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Journal of Occupational Health Psychology</a:t>
            </a:r>
            <a:r>
              <a:rPr lang="en-US" dirty="0">
                <a:latin typeface="Times New Roman" panose="02020603050405020304" pitchFamily="18" charset="0"/>
                <a:cs typeface="Times New Roman" panose="02020603050405020304" pitchFamily="18" charset="0"/>
              </a:rPr>
              <a:t>, 22(3), 286–298. </a:t>
            </a:r>
            <a:r>
              <a:rPr lang="en-US" dirty="0" smtClean="0">
                <a:latin typeface="Times New Roman" panose="02020603050405020304" pitchFamily="18" charset="0"/>
                <a:cs typeface="Times New Roman" panose="02020603050405020304" pitchFamily="18" charset="0"/>
              </a:rPr>
              <a:t>	</a:t>
            </a:r>
            <a:r>
              <a:rPr lang="en-US" u="sng" dirty="0" smtClean="0">
                <a:latin typeface="Times New Roman" panose="02020603050405020304" pitchFamily="18" charset="0"/>
                <a:cs typeface="Times New Roman" panose="02020603050405020304" pitchFamily="18" charset="0"/>
              </a:rPr>
              <a:t>https</a:t>
            </a:r>
            <a:r>
              <a:rPr lang="en-US" u="sng" dirty="0">
                <a:latin typeface="Times New Roman" panose="02020603050405020304" pitchFamily="18" charset="0"/>
                <a:cs typeface="Times New Roman" panose="02020603050405020304" pitchFamily="18" charset="0"/>
              </a:rPr>
              <a:t>://doi.org/10.1037/ocp0000054</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8279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893</Words>
  <Application>Microsoft Office PowerPoint</Application>
  <PresentationFormat>Widescreen</PresentationFormat>
  <Paragraphs>49</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Times New Roman</vt:lpstr>
      <vt:lpstr>Wingdings 3</vt:lpstr>
      <vt:lpstr>Ion</vt:lpstr>
      <vt:lpstr>Female and Male Perspectives of Sexual Harassment within the Workplace</vt:lpstr>
      <vt:lpstr>Brief Topic Overview</vt:lpstr>
      <vt:lpstr>Two Articles on Sexual Harassment in the Workplace</vt:lpstr>
      <vt:lpstr>Community Component depicting an Attended Event on Sexual Harassment</vt:lpstr>
      <vt:lpstr>Additional Content: Pros and Cons of Organizational Policies against Sexual Harassment </vt:lpstr>
      <vt:lpstr>Additional Content: Current Events on Sexual Harassment in the Workplace</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2022-12-07T07:44:45Z</dcterms:created>
  <dcterms:modified xsi:type="dcterms:W3CDTF">2022-12-07T07:47:40Z</dcterms:modified>
</cp:coreProperties>
</file>