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77" r:id="rId4"/>
    <p:sldId id="257" r:id="rId5"/>
    <p:sldId id="297" r:id="rId6"/>
    <p:sldId id="259" r:id="rId7"/>
    <p:sldId id="260" r:id="rId8"/>
    <p:sldId id="261" r:id="rId9"/>
    <p:sldId id="262" r:id="rId10"/>
    <p:sldId id="263" r:id="rId11"/>
    <p:sldId id="266" r:id="rId12"/>
    <p:sldId id="264" r:id="rId13"/>
    <p:sldId id="267" r:id="rId14"/>
    <p:sldId id="268" r:id="rId15"/>
    <p:sldId id="269" r:id="rId16"/>
    <p:sldId id="270" r:id="rId17"/>
    <p:sldId id="271" r:id="rId18"/>
    <p:sldId id="272" r:id="rId19"/>
    <p:sldId id="276" r:id="rId20"/>
    <p:sldId id="273" r:id="rId21"/>
    <p:sldId id="274" r:id="rId22"/>
    <p:sldId id="275" r:id="rId23"/>
    <p:sldId id="265" r:id="rId24"/>
    <p:sldId id="298" r:id="rId25"/>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p:restoredTop sz="94660"/>
  </p:normalViewPr>
  <p:slideViewPr>
    <p:cSldViewPr snapToGrid="0" showGuides="1">
      <p:cViewPr varScale="1">
        <p:scale>
          <a:sx n="70" d="100"/>
          <a:sy n="70" d="100"/>
        </p:scale>
        <p:origin x="606" y="78"/>
      </p:cViewPr>
      <p:guideLst>
        <p:guide orient="horz" pos="216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noProof="1" smtClean="0"/>
              <a:t>Click to edit Master title style</a:t>
            </a:r>
            <a:endParaRPr lang="en-US" noProof="1"/>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1" smtClean="0"/>
              <a:t>Click to edit Master subtitle style</a:t>
            </a:r>
            <a:endParaRPr lang="en-US" noProof="1"/>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1"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838200" y="1825625"/>
            <a:ext cx="5181600" cy="435133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6172200" y="1825625"/>
            <a:ext cx="5181600" cy="435133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noProof="1" smtClean="0"/>
              <a:t>Click to edit Master title style</a:t>
            </a:r>
            <a:endParaRPr lang="en-US"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noProof="1" smtClean="0"/>
              <a:t>Click to edit Master title style</a:t>
            </a:r>
            <a:endParaRPr lang="en-US" noProof="1"/>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5183188"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en-US" altLang="zh-CN" dirty="0"/>
              <a:t>Click to edit Master title style</a:t>
            </a:r>
          </a:p>
        </p:txBody>
      </p:sp>
      <p:sp>
        <p:nvSpPr>
          <p:cNvPr id="1027" name="Text Placeholder 2"/>
          <p:cNvSpPr>
            <a:spLocks noGrp="1"/>
          </p:cNvSpPr>
          <p:nvPr>
            <p:ph type="body"/>
          </p:nvPr>
        </p:nvSpPr>
        <p:spPr>
          <a:xfrm>
            <a:off x="838200" y="1825625"/>
            <a:ext cx="10515600" cy="4351338"/>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smtClean="0">
                <a:solidFill>
                  <a:schemeClr val="tx1">
                    <a:tint val="75000"/>
                  </a:schemeClr>
                </a:solidFill>
                <a:latin typeface="+mn-lt"/>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AA8A235D-9ACA-4F76-9F0C-AD4C8ED3BE0D}" type="datetimeFigureOut">
              <a:rPr kumimoji="0" lang="en-US" sz="1200" b="0" i="0" u="none" strike="noStrike" kern="1200" cap="none" spc="0" normalizeH="0" baseline="0" noProof="1">
                <a:ln>
                  <a:noFill/>
                </a:ln>
                <a:solidFill>
                  <a:schemeClr val="tx1">
                    <a:tint val="75000"/>
                  </a:schemeClr>
                </a:solidFill>
                <a:effectLst/>
                <a:uLnTx/>
                <a:uFillTx/>
                <a:latin typeface="+mn-lt"/>
                <a:ea typeface="+mn-ea"/>
                <a:cs typeface="+mn-cs"/>
              </a:rPr>
              <a:t>9/26/2022</a:t>
            </a:fld>
            <a:endParaRPr kumimoji="0" 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 altLang="x-none" dirty="0">
                <a:latin typeface="Calibri" panose="020F0502020204030204" pitchFamily="34" charset="0"/>
              </a:rPr>
              <a:t>‹#›</a:t>
            </a:fld>
            <a:endParaRPr lang="" altLang="x-none"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166813"/>
            <a:ext cx="9144000" cy="2343150"/>
          </a:xfrm>
          <a:ln/>
        </p:spPr>
        <p:txBody>
          <a:bodyPr vert="horz" wrap="square" lIns="91440" tIns="45720" rIns="91440" bIns="45720" anchor="b" anchorCtr="0"/>
          <a:lstStyle/>
          <a:p>
            <a:pPr eaLnBrk="1" hangingPunct="1">
              <a:buClrTx/>
              <a:buSzTx/>
              <a:buFontTx/>
            </a:pPr>
            <a:r>
              <a:rPr lang="en-US" altLang="zh-CN" sz="3600" b="1" kern="1200" dirty="0">
                <a:solidFill>
                  <a:schemeClr val="bg1"/>
                </a:solidFill>
                <a:latin typeface="+mj-lt"/>
                <a:ea typeface="SimSun" panose="02010600030101010101" pitchFamily="2" charset="-122"/>
                <a:cs typeface="+mj-cs"/>
              </a:rPr>
              <a:t>Presentation on  Elucidating Stress Adaptation Responses of Listeria Monocytogenes</a:t>
            </a:r>
          </a:p>
        </p:txBody>
      </p:sp>
      <p:sp>
        <p:nvSpPr>
          <p:cNvPr id="2051" name="Subtitle 2"/>
          <p:cNvSpPr>
            <a:spLocks noGrp="1"/>
          </p:cNvSpPr>
          <p:nvPr>
            <p:ph type="subTitle" idx="1"/>
          </p:nvPr>
        </p:nvSpPr>
        <p:spPr>
          <a:ln/>
        </p:spPr>
        <p:txBody>
          <a:bodyPr vert="horz" wrap="square" lIns="91440" tIns="45720" rIns="91440" bIns="45720" anchor="t" anchorCtr="0"/>
          <a:lstStyle/>
          <a:p>
            <a:pPr eaLnBrk="1" hangingPunct="1">
              <a:buClrTx/>
              <a:buSzTx/>
            </a:pPr>
            <a:endParaRPr lang="en-US" altLang="zh-CN" dirty="0" smtClean="0">
              <a:solidFill>
                <a:schemeClr val="bg1"/>
              </a:solidFill>
              <a:ea typeface="SimSun" panose="02010600030101010101" pitchFamily="2" charset="-122"/>
            </a:endParaRPr>
          </a:p>
          <a:p>
            <a:pPr eaLnBrk="1" hangingPunct="1">
              <a:buClrTx/>
              <a:buSzTx/>
            </a:pPr>
            <a:r>
              <a:rPr lang="en-US" altLang="zh-CN" dirty="0" smtClean="0">
                <a:solidFill>
                  <a:schemeClr val="bg1"/>
                </a:solidFill>
                <a:ea typeface="SimSun" panose="02010600030101010101" pitchFamily="2" charset="-122"/>
              </a:rPr>
              <a:t>NAME </a:t>
            </a:r>
          </a:p>
          <a:p>
            <a:pPr eaLnBrk="1" hangingPunct="1">
              <a:buClrTx/>
              <a:buSzTx/>
            </a:pPr>
            <a:r>
              <a:rPr lang="en-US" altLang="zh-CN" kern="1200" dirty="0" smtClean="0">
                <a:solidFill>
                  <a:schemeClr val="bg1"/>
                </a:solidFill>
                <a:latin typeface="+mn-lt"/>
                <a:ea typeface="SimSun" panose="02010600030101010101" pitchFamily="2" charset="-122"/>
                <a:cs typeface="+mn-cs"/>
              </a:rPr>
              <a:t>INSTITUTIONAL AFFILIATION</a:t>
            </a:r>
            <a:endParaRPr lang="en-US" altLang="zh-CN" kern="1200" dirty="0">
              <a:solidFill>
                <a:schemeClr val="bg1"/>
              </a:solidFill>
              <a:latin typeface="+mn-lt"/>
              <a:ea typeface="SimSun" panose="02010600030101010101" pitchFamily="2"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12192000" cy="1690688"/>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Adaptation to </a:t>
            </a:r>
            <a:r>
              <a:rPr lang="en-US" altLang="zh-CN" dirty="0">
                <a:solidFill>
                  <a:schemeClr val="bg1"/>
                </a:solidFill>
                <a:ea typeface="SimSun" panose="02010600030101010101" pitchFamily="2" charset="-122"/>
                <a:sym typeface="+mn-ea"/>
              </a:rPr>
              <a:t>Heat Stress </a:t>
            </a:r>
            <a:r>
              <a:rPr lang="en-US" altLang="zh-CN" dirty="0">
                <a:solidFill>
                  <a:schemeClr val="bg1"/>
                </a:solidFill>
                <a:ea typeface="SimSun" panose="02010600030101010101" pitchFamily="2" charset="-122"/>
              </a:rPr>
              <a:t>Responses of Proteins</a:t>
            </a:r>
          </a:p>
        </p:txBody>
      </p:sp>
      <p:sp>
        <p:nvSpPr>
          <p:cNvPr id="10243" name="Content Placeholder 2"/>
          <p:cNvSpPr>
            <a:spLocks noGrp="1"/>
          </p:cNvSpPr>
          <p:nvPr>
            <p:ph sz="half" idx="1"/>
          </p:nvPr>
        </p:nvSpPr>
        <p:spPr>
          <a:xfrm>
            <a:off x="0" y="1692275"/>
            <a:ext cx="12192000" cy="5165725"/>
          </a:xfrm>
          <a:solidFill>
            <a:schemeClr val="tx1">
              <a:alpha val="100000"/>
            </a:schemeClr>
          </a:solidFill>
          <a:ln/>
        </p:spPr>
        <p:txBody>
          <a:bodyPr vert="horz" wrap="square" lIns="91440" tIns="45720" rIns="91440" bIns="45720" anchor="t" anchorCtr="0"/>
          <a:lstStyle/>
          <a:p>
            <a:pPr eaLnBrk="1" hangingPunct="1">
              <a:lnSpc>
                <a:spcPct val="200000"/>
              </a:lnSpc>
              <a:buClrTx/>
              <a:buSzTx/>
              <a:buFont typeface="Arial" panose="020B0604020202020204" pitchFamily="34" charset="0"/>
            </a:pPr>
            <a:r>
              <a:rPr lang="en-US" altLang="zh-CN" b="1" dirty="0">
                <a:solidFill>
                  <a:schemeClr val="bg1"/>
                </a:solidFill>
                <a:ea typeface="SimSun" panose="02010600030101010101" pitchFamily="2" charset="-122"/>
              </a:rPr>
              <a:t>Recap</a:t>
            </a:r>
            <a:endParaRPr lang="en-US" altLang="zh-CN" dirty="0">
              <a:solidFill>
                <a:schemeClr val="bg1"/>
              </a:solidFill>
              <a:ea typeface="SimSun" panose="02010600030101010101" pitchFamily="2" charset="-122"/>
            </a:endParaRP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Generally, exposure of  proteins to heat destructs enzyme activity and denaturing.</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Adaptation against heat stress include;</a:t>
            </a:r>
          </a:p>
          <a:p>
            <a:pPr lvl="1" eaLnBrk="1" hangingPunct="1">
              <a:lnSpc>
                <a:spcPct val="200000"/>
              </a:lnSpc>
            </a:pPr>
            <a:r>
              <a:rPr lang="en-US" altLang="zh-CN" dirty="0">
                <a:solidFill>
                  <a:schemeClr val="bg1"/>
                </a:solidFill>
                <a:ea typeface="SimSun" panose="02010600030101010101" pitchFamily="2" charset="-122"/>
              </a:rPr>
              <a:t>Cellular mobilization to restore nucleic functions and membranes.</a:t>
            </a:r>
          </a:p>
          <a:p>
            <a:pPr lvl="1" eaLnBrk="1" hangingPunct="1">
              <a:lnSpc>
                <a:spcPct val="200000"/>
              </a:lnSpc>
            </a:pPr>
            <a:r>
              <a:rPr lang="en-US" altLang="zh-CN" dirty="0">
                <a:solidFill>
                  <a:schemeClr val="bg1"/>
                </a:solidFill>
                <a:ea typeface="SimSun" panose="02010600030101010101" pitchFamily="2" charset="-122"/>
              </a:rPr>
              <a:t>Replacing degraded proteins with new proteins to facilitate metabolic funtions.</a:t>
            </a:r>
          </a:p>
          <a:p>
            <a:pPr lvl="1" eaLnBrk="1" hangingPunct="1">
              <a:lnSpc>
                <a:spcPct val="120000"/>
              </a:lnSpc>
            </a:pPr>
            <a:endParaRPr lang="en-US" altLang="zh-CN" dirty="0">
              <a:solidFill>
                <a:schemeClr val="bg1"/>
              </a:solidFill>
              <a:ea typeface="SimSun" panose="02010600030101010101" pitchFamily="2" charset="-122"/>
            </a:endParaRPr>
          </a:p>
          <a:p>
            <a:pPr eaLnBrk="1" hangingPunct="1">
              <a:lnSpc>
                <a:spcPct val="120000"/>
              </a:lnSpc>
              <a:buClrTx/>
              <a:buSzTx/>
              <a:buFont typeface="Arial" panose="020B0604020202020204" pitchFamily="34" charset="0"/>
            </a:pPr>
            <a:endParaRPr lang="en-US" altLang="zh-CN" dirty="0">
              <a:solidFill>
                <a:schemeClr val="bg1"/>
              </a:solidFill>
              <a:ea typeface="SimSun" panose="02010600030101010101" pitchFamily="2" charset="-122"/>
            </a:endParaRPr>
          </a:p>
          <a:p>
            <a:pPr eaLnBrk="1" hangingPunct="1">
              <a:lnSpc>
                <a:spcPct val="80000"/>
              </a:lnSpc>
              <a:buClrTx/>
              <a:buSzTx/>
              <a:buFont typeface="Arial" panose="020B0604020202020204" pitchFamily="34" charset="0"/>
            </a:pPr>
            <a:endParaRPr lang="en-US" altLang="zh-CN" dirty="0">
              <a:solidFill>
                <a:schemeClr val="bg1"/>
              </a:solidFill>
              <a:ea typeface="SimSun" panose="02010600030101010101" pitchFamily="2" charset="-122"/>
            </a:endParaRPr>
          </a:p>
          <a:p>
            <a:pPr eaLnBrk="1" hangingPunct="1">
              <a:lnSpc>
                <a:spcPct val="80000"/>
              </a:lnSpc>
              <a:buClrTx/>
              <a:buSzTx/>
              <a:buFont typeface="Arial" panose="020B0604020202020204" pitchFamily="34" charset="0"/>
            </a:pPr>
            <a:endParaRPr lang="en-US" altLang="zh-CN" dirty="0">
              <a:solidFill>
                <a:schemeClr val="bg1"/>
              </a:solidFill>
              <a:ea typeface="SimSun" panose="02010600030101010101" pitchFamily="2" charset="-122"/>
            </a:endParaRPr>
          </a:p>
          <a:p>
            <a:pPr eaLnBrk="1" hangingPunct="1">
              <a:lnSpc>
                <a:spcPct val="80000"/>
              </a:lnSpc>
              <a:buClrTx/>
              <a:buSzTx/>
              <a:buFont typeface="Arial" panose="020B0604020202020204" pitchFamily="34" charset="0"/>
            </a:pPr>
            <a:endParaRPr lang="en-US" altLang="zh-CN" dirty="0">
              <a:solidFill>
                <a:schemeClr val="bg1"/>
              </a:solidFill>
              <a:ea typeface="SimSun" panose="02010600030101010101" pitchFamily="2" charset="-122"/>
            </a:endParaRPr>
          </a:p>
          <a:p>
            <a:pPr eaLnBrk="1" hangingPunct="1">
              <a:lnSpc>
                <a:spcPct val="80000"/>
              </a:lnSpc>
              <a:buClrTx/>
              <a:buSzTx/>
              <a:buFont typeface="Arial" panose="020B0604020202020204" pitchFamily="34" charset="0"/>
            </a:pPr>
            <a:endParaRPr lang="en-US" altLang="zh-CN" dirty="0">
              <a:solidFill>
                <a:schemeClr val="bg1"/>
              </a:solidFill>
              <a:ea typeface="SimSun"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89025"/>
          </a:xfrm>
          <a:solidFill>
            <a:schemeClr val="tx1"/>
          </a:solidFill>
        </p:spPr>
        <p:txBody>
          <a:bodyPr vert="horz" wrap="square" lIns="91440" tIns="45720" rIns="91440" bIns="45720" numCol="1" anchor="ctr" anchorCtr="0" compatLnSpc="1"/>
          <a:lstStyle/>
          <a:p>
            <a:pPr eaLnBrk="1" hangingPunct="1"/>
            <a:r>
              <a:rPr lang="en-US" altLang="zh-CN" sz="3600" dirty="0">
                <a:solidFill>
                  <a:schemeClr val="bg1"/>
                </a:solidFill>
                <a:ea typeface="SimSun" panose="02010600030101010101" pitchFamily="2" charset="-122"/>
              </a:rPr>
              <a:t>Heat Stress Adaptation Responses of L. monocytogenes</a:t>
            </a:r>
            <a:br>
              <a:rPr lang="en-US" altLang="zh-CN" sz="3600" dirty="0">
                <a:solidFill>
                  <a:schemeClr val="bg1"/>
                </a:solidFill>
                <a:ea typeface="SimSun" panose="02010600030101010101" pitchFamily="2" charset="-122"/>
              </a:rPr>
            </a:br>
            <a:endParaRPr lang="en-US" altLang="zh-CN" sz="3600" dirty="0">
              <a:ea typeface="SimSun" panose="02010600030101010101" pitchFamily="2" charset="-122"/>
            </a:endParaRPr>
          </a:p>
        </p:txBody>
      </p:sp>
      <p:sp>
        <p:nvSpPr>
          <p:cNvPr id="11267" name="Content Placeholder 2"/>
          <p:cNvSpPr>
            <a:spLocks noGrp="1"/>
          </p:cNvSpPr>
          <p:nvPr>
            <p:ph sz="half" idx="1"/>
          </p:nvPr>
        </p:nvSpPr>
        <p:spPr>
          <a:xfrm>
            <a:off x="0" y="1089025"/>
            <a:ext cx="6019800" cy="5768975"/>
          </a:xfrm>
          <a:solidFill>
            <a:schemeClr val="tx1">
              <a:alpha val="100000"/>
            </a:schemeClr>
          </a:solidFill>
          <a:ln/>
        </p:spPr>
        <p:txBody>
          <a:bodyPr vert="horz" wrap="square" lIns="91440" tIns="45720" rIns="91440" bIns="45720" anchor="t" anchorCtr="0"/>
          <a:lstStyle/>
          <a:p>
            <a:pPr eaLnBrk="1" hangingPunct="1">
              <a:buClrTx/>
              <a:buSzTx/>
              <a:buFont typeface="Arial" panose="020B0604020202020204" pitchFamily="34" charset="0"/>
            </a:pPr>
            <a:r>
              <a:rPr lang="en-US" altLang="zh-CN" dirty="0">
                <a:solidFill>
                  <a:schemeClr val="bg1"/>
                </a:solidFill>
                <a:ea typeface="SimSun" panose="02010600030101010101" pitchFamily="2" charset="-122"/>
              </a:rPr>
              <a:t>L. monocytogenes adapts by cell division and synthesis of the cell wall when expose to heat.</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Responses to heat shock is as a result of production of heat shock proteins (Hsps).</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L. monocytogenes has class I and III heat responce groups.</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These groups reactions are controled via HrcA and CstR transcription repression activities.</a:t>
            </a:r>
          </a:p>
          <a:p>
            <a:pPr eaLnBrk="1" hangingPunct="1">
              <a:buClrTx/>
              <a:buSzTx/>
              <a:buFont typeface="Arial" panose="020B0604020202020204" pitchFamily="34" charset="0"/>
            </a:pPr>
            <a:endParaRPr lang="en-US" altLang="zh-CN" dirty="0">
              <a:solidFill>
                <a:schemeClr val="bg1"/>
              </a:solidFill>
              <a:ea typeface="SimSun" panose="02010600030101010101" pitchFamily="2" charset="-122"/>
            </a:endParaRPr>
          </a:p>
        </p:txBody>
      </p:sp>
      <p:pic>
        <p:nvPicPr>
          <p:cNvPr id="11268" name="Content Placeholder 3"/>
          <p:cNvPicPr>
            <a:picLocks noGrp="1" noChangeAspect="1"/>
          </p:cNvPicPr>
          <p:nvPr>
            <p:ph sz="half" idx="2"/>
          </p:nvPr>
        </p:nvPicPr>
        <p:blipFill>
          <a:blip r:embed="rId2"/>
          <a:srcRect/>
          <a:stretch>
            <a:fillRect/>
          </a:stretch>
        </p:blipFill>
        <p:spPr>
          <a:xfrm>
            <a:off x="6510338" y="2297113"/>
            <a:ext cx="5191125" cy="3352800"/>
          </a:xfrm>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73150"/>
          </a:xfrm>
          <a:solidFill>
            <a:schemeClr val="tx1"/>
          </a:solidFill>
        </p:spPr>
        <p:txBody>
          <a:bodyPr vert="horz" wrap="square" lIns="91440" tIns="45720" rIns="91440" bIns="45720" numCol="1" anchor="ctr" anchorCtr="0" compatLnSpc="1">
            <a:normAutofit fontScale="90000"/>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en-US" sz="4400" b="0" i="0" u="none" strike="noStrike" kern="1200" cap="none" spc="0" normalizeH="0" baseline="0" noProof="1" smtClean="0">
                <a:ln>
                  <a:noFill/>
                </a:ln>
                <a:solidFill>
                  <a:schemeClr val="bg1"/>
                </a:solidFill>
                <a:effectLst/>
                <a:uLnTx/>
                <a:uFillTx/>
                <a:latin typeface="+mj-lt"/>
                <a:ea typeface="+mj-ea"/>
                <a:cs typeface="+mj-cs"/>
                <a:sym typeface="+mn-ea"/>
              </a:rPr>
              <a:t/>
            </a:r>
            <a:br>
              <a:rPr kumimoji="0" lang="en-US" sz="4400" b="0" i="0" u="none" strike="noStrike" kern="1200" cap="none" spc="0" normalizeH="0" baseline="0" noProof="1" smtClean="0">
                <a:ln>
                  <a:noFill/>
                </a:ln>
                <a:solidFill>
                  <a:schemeClr val="bg1"/>
                </a:solidFill>
                <a:effectLst/>
                <a:uLnTx/>
                <a:uFillTx/>
                <a:latin typeface="+mj-lt"/>
                <a:ea typeface="+mj-ea"/>
                <a:cs typeface="+mj-cs"/>
                <a:sym typeface="+mn-ea"/>
              </a:rPr>
            </a:br>
            <a:r>
              <a:rPr kumimoji="0" lang="en-US" sz="4400" b="0" i="0" u="none" strike="noStrike" kern="1200" cap="none" spc="0" normalizeH="0" baseline="0" noProof="1" smtClean="0">
                <a:ln>
                  <a:noFill/>
                </a:ln>
                <a:solidFill>
                  <a:schemeClr val="bg1"/>
                </a:solidFill>
                <a:effectLst/>
                <a:uLnTx/>
                <a:uFillTx/>
                <a:latin typeface="+mj-lt"/>
                <a:ea typeface="+mj-ea"/>
                <a:cs typeface="+mj-cs"/>
                <a:sym typeface="+mn-ea"/>
              </a:rPr>
              <a:t>Heat </a:t>
            </a:r>
            <a:r>
              <a:rPr kumimoji="0" lang="en-US" sz="4400" b="0" i="0" u="none" strike="noStrike" kern="1200" cap="none" spc="0" normalizeH="0" baseline="0" noProof="1">
                <a:ln>
                  <a:noFill/>
                </a:ln>
                <a:solidFill>
                  <a:schemeClr val="bg1"/>
                </a:solidFill>
                <a:effectLst/>
                <a:uLnTx/>
                <a:uFillTx/>
                <a:latin typeface="+mj-lt"/>
                <a:ea typeface="+mj-ea"/>
                <a:cs typeface="+mj-cs"/>
                <a:sym typeface="+mn-ea"/>
              </a:rPr>
              <a:t>Stress Adaptation Responses of L. monocytogenes cont’</a:t>
            </a:r>
            <a:r>
              <a:rPr kumimoji="0" lang="en-US" sz="4400" b="0" i="0" u="none" strike="noStrike" kern="1200" cap="none" spc="0" normalizeH="0" baseline="0" noProof="0" dirty="0">
                <a:ln>
                  <a:noFill/>
                </a:ln>
                <a:solidFill>
                  <a:schemeClr val="bg1"/>
                </a:solidFill>
                <a:effectLst/>
                <a:uLnTx/>
                <a:uFillTx/>
                <a:latin typeface="+mj-lt"/>
                <a:ea typeface="+mj-ea"/>
                <a:cs typeface="+mj-cs"/>
                <a:sym typeface="+mn-ea"/>
              </a:rPr>
              <a:t/>
            </a:r>
            <a:br>
              <a:rPr kumimoji="0" lang="en-US" sz="4400" b="0" i="0" u="none" strike="noStrike" kern="1200" cap="none" spc="0" normalizeH="0" baseline="0" noProof="0" dirty="0">
                <a:ln>
                  <a:noFill/>
                </a:ln>
                <a:solidFill>
                  <a:schemeClr val="bg1"/>
                </a:solidFill>
                <a:effectLst/>
                <a:uLnTx/>
                <a:uFillTx/>
                <a:latin typeface="+mj-lt"/>
                <a:ea typeface="+mj-ea"/>
                <a:cs typeface="+mj-cs"/>
                <a:sym typeface="+mn-ea"/>
              </a:rPr>
            </a:br>
            <a:endParaRPr kumimoji="0" lang="en-US" sz="4400" b="0" i="0" u="none" strike="noStrike" kern="1200" cap="none" spc="0" normalizeH="0" baseline="0" noProof="1">
              <a:ln>
                <a:noFill/>
              </a:ln>
              <a:solidFill>
                <a:schemeClr val="tx1"/>
              </a:solidFill>
              <a:effectLst/>
              <a:uLnTx/>
              <a:uFillTx/>
              <a:latin typeface="+mj-lt"/>
              <a:ea typeface="+mj-ea"/>
              <a:cs typeface="+mj-cs"/>
            </a:endParaRPr>
          </a:p>
        </p:txBody>
      </p:sp>
      <p:sp>
        <p:nvSpPr>
          <p:cNvPr id="12291" name="Content Placeholder 2"/>
          <p:cNvSpPr>
            <a:spLocks noGrp="1"/>
          </p:cNvSpPr>
          <p:nvPr>
            <p:ph sz="half" idx="1"/>
          </p:nvPr>
        </p:nvSpPr>
        <p:spPr>
          <a:xfrm>
            <a:off x="0" y="1073150"/>
            <a:ext cx="6019800" cy="5784850"/>
          </a:xfrm>
          <a:solidFill>
            <a:schemeClr val="tx1">
              <a:alpha val="100000"/>
            </a:schemeClr>
          </a:solidFill>
          <a:ln/>
        </p:spPr>
        <p:txBody>
          <a:bodyPr vert="horz" wrap="square" lIns="91440" tIns="45720" rIns="91440" bIns="45720" anchor="t" anchorCtr="0"/>
          <a:lstStyle/>
          <a:p>
            <a:pPr eaLnBrk="1" hangingPunct="1">
              <a:lnSpc>
                <a:spcPct val="150000"/>
              </a:lnSpc>
              <a:buClrTx/>
              <a:buSzTx/>
              <a:buFont typeface="Arial" panose="020B0604020202020204" pitchFamily="34" charset="0"/>
            </a:pPr>
            <a:r>
              <a:rPr lang="en-US" altLang="zh-CN" sz="2000" dirty="0">
                <a:solidFill>
                  <a:schemeClr val="bg1"/>
                </a:solidFill>
                <a:ea typeface="SimSun" panose="02010600030101010101" pitchFamily="2" charset="-122"/>
              </a:rPr>
              <a:t>Proteome analysis is used to determine L. monocytogenes and heat stress responses.</a:t>
            </a:r>
          </a:p>
          <a:p>
            <a:pPr eaLnBrk="1" hangingPunct="1">
              <a:lnSpc>
                <a:spcPct val="150000"/>
              </a:lnSpc>
              <a:buClrTx/>
              <a:buSzTx/>
              <a:buFont typeface="Arial" panose="020B0604020202020204" pitchFamily="34" charset="0"/>
            </a:pPr>
            <a:r>
              <a:rPr lang="en-US" altLang="zh-CN" sz="2000" dirty="0">
                <a:solidFill>
                  <a:schemeClr val="bg1"/>
                </a:solidFill>
                <a:ea typeface="SimSun" panose="02010600030101010101" pitchFamily="2" charset="-122"/>
              </a:rPr>
              <a:t>L. monocytogenes react by higher release of of </a:t>
            </a:r>
            <a:r>
              <a:rPr lang="en-US" altLang="zh-CN" sz="2000" i="1" dirty="0">
                <a:solidFill>
                  <a:schemeClr val="bg1"/>
                </a:solidFill>
                <a:ea typeface="SimSun" panose="02010600030101010101" pitchFamily="2" charset="-122"/>
              </a:rPr>
              <a:t>GroEL </a:t>
            </a:r>
            <a:r>
              <a:rPr lang="en-US" altLang="zh-CN" sz="2000" dirty="0">
                <a:solidFill>
                  <a:schemeClr val="bg1"/>
                </a:solidFill>
                <a:ea typeface="SimSun" panose="02010600030101010101" pitchFamily="2" charset="-122"/>
              </a:rPr>
              <a:t>and </a:t>
            </a:r>
            <a:r>
              <a:rPr lang="en-US" altLang="zh-CN" sz="2000" i="1" dirty="0">
                <a:solidFill>
                  <a:schemeClr val="bg1"/>
                </a:solidFill>
                <a:ea typeface="SimSun" panose="02010600030101010101" pitchFamily="2" charset="-122"/>
              </a:rPr>
              <a:t>DnaK</a:t>
            </a:r>
            <a:r>
              <a:rPr lang="en-US" altLang="zh-CN" sz="2000" dirty="0">
                <a:solidFill>
                  <a:schemeClr val="bg1"/>
                </a:solidFill>
                <a:ea typeface="SimSun" panose="02010600030101010101" pitchFamily="2" charset="-122"/>
              </a:rPr>
              <a:t>.</a:t>
            </a:r>
          </a:p>
          <a:p>
            <a:pPr eaLnBrk="1" hangingPunct="1">
              <a:lnSpc>
                <a:spcPct val="150000"/>
              </a:lnSpc>
              <a:buClrTx/>
              <a:buSzTx/>
              <a:buFont typeface="Arial" panose="020B0604020202020204" pitchFamily="34" charset="0"/>
            </a:pPr>
            <a:r>
              <a:rPr lang="en-US" altLang="zh-CN" sz="2000" dirty="0">
                <a:solidFill>
                  <a:schemeClr val="bg1"/>
                </a:solidFill>
                <a:ea typeface="SimSun" panose="02010600030101010101" pitchFamily="2" charset="-122"/>
              </a:rPr>
              <a:t>This invokes continuous Hsps helping to remove heat damaged proteins in L. monocytogenes cells.</a:t>
            </a:r>
          </a:p>
          <a:p>
            <a:pPr eaLnBrk="1" hangingPunct="1">
              <a:lnSpc>
                <a:spcPct val="150000"/>
              </a:lnSpc>
              <a:buClrTx/>
              <a:buSzTx/>
              <a:buFont typeface="Arial" panose="020B0604020202020204" pitchFamily="34" charset="0"/>
            </a:pPr>
            <a:r>
              <a:rPr lang="en-US" altLang="zh-CN" sz="2000" dirty="0">
                <a:solidFill>
                  <a:schemeClr val="bg1"/>
                </a:solidFill>
                <a:ea typeface="SimSun" panose="02010600030101010101" pitchFamily="2" charset="-122"/>
              </a:rPr>
              <a:t>The </a:t>
            </a:r>
            <a:r>
              <a:rPr lang="en-US" altLang="zh-CN" sz="2000" i="1" dirty="0">
                <a:solidFill>
                  <a:schemeClr val="bg1"/>
                </a:solidFill>
                <a:ea typeface="SimSun" panose="02010600030101010101" pitchFamily="2" charset="-122"/>
              </a:rPr>
              <a:t>fri</a:t>
            </a:r>
            <a:r>
              <a:rPr lang="en-US" altLang="zh-CN" sz="2000" dirty="0">
                <a:solidFill>
                  <a:schemeClr val="bg1"/>
                </a:solidFill>
                <a:ea typeface="SimSun" panose="02010600030101010101" pitchFamily="2" charset="-122"/>
              </a:rPr>
              <a:t> gene transcipts being heat stress inductible, destroyed L. monocytogenes cells with high heat sense. </a:t>
            </a:r>
            <a:endParaRPr lang="en-US" altLang="zh-CN" sz="700" dirty="0">
              <a:solidFill>
                <a:schemeClr val="bg1"/>
              </a:solidFill>
              <a:ea typeface="SimSun" panose="02010600030101010101" pitchFamily="2" charset="-122"/>
            </a:endParaRPr>
          </a:p>
        </p:txBody>
      </p:sp>
      <p:pic>
        <p:nvPicPr>
          <p:cNvPr id="12292" name="Content Placeholder 3"/>
          <p:cNvPicPr>
            <a:picLocks noGrp="1" noChangeAspect="1"/>
          </p:cNvPicPr>
          <p:nvPr>
            <p:ph sz="half" idx="2"/>
          </p:nvPr>
        </p:nvPicPr>
        <p:blipFill>
          <a:blip r:embed="rId2"/>
          <a:srcRect/>
          <a:stretch>
            <a:fillRect/>
          </a:stretch>
        </p:blipFill>
        <p:spPr>
          <a:xfrm>
            <a:off x="5900738" y="1073150"/>
            <a:ext cx="6038850" cy="5784850"/>
          </a:xfrm>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11353800" cy="1147763"/>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Osmotic Stress Responses of L. monocytogenes</a:t>
            </a:r>
          </a:p>
        </p:txBody>
      </p:sp>
      <p:sp>
        <p:nvSpPr>
          <p:cNvPr id="13315" name="Content Placeholder 2"/>
          <p:cNvSpPr>
            <a:spLocks noGrp="1"/>
          </p:cNvSpPr>
          <p:nvPr>
            <p:ph sz="half" idx="1"/>
          </p:nvPr>
        </p:nvSpPr>
        <p:spPr>
          <a:xfrm>
            <a:off x="0" y="1147763"/>
            <a:ext cx="11353800" cy="5710237"/>
          </a:xfrm>
          <a:solidFill>
            <a:schemeClr val="tx1">
              <a:alpha val="100000"/>
            </a:schemeClr>
          </a:solidFill>
          <a:ln/>
        </p:spPr>
        <p:txBody>
          <a:bodyPr vert="horz" wrap="square" lIns="91440" tIns="45720" rIns="91440" bIns="45720" anchor="t" anchorCtr="0"/>
          <a:lstStyle/>
          <a:p>
            <a:pPr eaLnBrk="1" hangingPunct="1">
              <a:buClrTx/>
              <a:buSzTx/>
              <a:buFont typeface="Arial" panose="020B0604020202020204" pitchFamily="34" charset="0"/>
            </a:pPr>
            <a:r>
              <a:rPr lang="en-US" altLang="zh-CN" b="1" dirty="0">
                <a:solidFill>
                  <a:schemeClr val="bg1"/>
                </a:solidFill>
                <a:ea typeface="SimSun" panose="02010600030101010101" pitchFamily="2" charset="-122"/>
              </a:rPr>
              <a:t>Recap</a:t>
            </a:r>
            <a:r>
              <a:rPr lang="en-US" altLang="zh-CN" dirty="0">
                <a:solidFill>
                  <a:schemeClr val="bg1"/>
                </a:solidFill>
                <a:ea typeface="SimSun" panose="02010600030101010101" pitchFamily="2" charset="-122"/>
              </a:rPr>
              <a:t>;</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Sodium salts and high sugar levels is typically used as food preservative.</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This method threatens bacterial cells survival through dehydration.</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Leading to higher solute composition inside the cell .</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Finally, there  is distortion of a number of biological mechanisms.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12192000" cy="1193800"/>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Osmotic Stress Responses of L. monocytgenes cont’</a:t>
            </a:r>
          </a:p>
        </p:txBody>
      </p:sp>
      <p:sp>
        <p:nvSpPr>
          <p:cNvPr id="14339" name="Content Placeholder 2"/>
          <p:cNvSpPr>
            <a:spLocks noGrp="1"/>
          </p:cNvSpPr>
          <p:nvPr>
            <p:ph sz="half" idx="1"/>
          </p:nvPr>
        </p:nvSpPr>
        <p:spPr>
          <a:xfrm>
            <a:off x="0" y="1193800"/>
            <a:ext cx="12192000" cy="5664200"/>
          </a:xfrm>
          <a:solidFill>
            <a:schemeClr val="tx1">
              <a:alpha val="100000"/>
            </a:schemeClr>
          </a:solidFill>
          <a:ln/>
        </p:spPr>
        <p:txBody>
          <a:bodyPr vert="horz" wrap="square" lIns="91440" tIns="45720" rIns="91440" bIns="45720" anchor="t" anchorCtr="0"/>
          <a:lstStyle/>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 Proteome analysis was applied to examine osmotolerance communication in L. monocytogenes. </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Results: Twelve osmotic stress acclimation proteins presented .</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They are; the HtrA, GbuA, DnaK, AppA, OpuC, and Ctc, proteins (Duche et al.,</a:t>
            </a:r>
          </a:p>
          <a:p>
            <a:pPr eaLnBrk="1" hangingPunct="1">
              <a:lnSpc>
                <a:spcPct val="200000"/>
              </a:lnSpc>
              <a:buClrTx/>
              <a:buSzTx/>
              <a:buFont typeface="Arial" panose="020B0604020202020204" pitchFamily="34" charset="0"/>
            </a:pPr>
            <a:r>
              <a:rPr lang="en-US" altLang="zh-CN" dirty="0">
                <a:solidFill>
                  <a:schemeClr val="bg1"/>
                </a:solidFill>
                <a:ea typeface="SimSun" panose="02010600030101010101" pitchFamily="2" charset="-122"/>
              </a:rPr>
              <a:t>Accumulation of osmolytes is key osmotic stress adaptibility strategy in L. monocytogenes.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25488"/>
          </a:xfrm>
          <a:solidFill>
            <a:schemeClr val="tx1"/>
          </a:solidFill>
        </p:spPr>
        <p:txBody>
          <a:bodyPr vert="horz" wrap="square" lIns="91440" tIns="45720" rIns="91440" bIns="45720" numCol="1" anchor="ctr" anchorCtr="0" compatLnSpc="1">
            <a:normAutofit fontScale="90000"/>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en-US" sz="4400" b="0" i="0" u="none" strike="noStrike" kern="1200" cap="none" spc="0" normalizeH="0" baseline="0" noProof="1">
                <a:ln>
                  <a:noFill/>
                </a:ln>
                <a:solidFill>
                  <a:schemeClr val="bg1"/>
                </a:solidFill>
                <a:effectLst/>
                <a:uLnTx/>
                <a:uFillTx/>
                <a:latin typeface="+mj-lt"/>
                <a:ea typeface="+mj-ea"/>
                <a:cs typeface="+mj-cs"/>
                <a:sym typeface="+mn-ea"/>
              </a:rPr>
              <a:t>Osmotic Stress Responses of L. monocytogenes cont’</a:t>
            </a:r>
            <a:r>
              <a:rPr kumimoji="0" lang="en-US" sz="4400" b="0" i="0" u="none" strike="noStrike" kern="1200" cap="none" spc="0" normalizeH="0" baseline="0" noProof="0">
                <a:ln>
                  <a:noFill/>
                </a:ln>
                <a:solidFill>
                  <a:schemeClr val="bg1"/>
                </a:solidFill>
                <a:effectLst/>
                <a:uLnTx/>
                <a:uFillTx/>
                <a:latin typeface="+mj-lt"/>
                <a:ea typeface="+mj-ea"/>
                <a:cs typeface="+mj-cs"/>
              </a:rPr>
              <a:t/>
            </a:r>
            <a:br>
              <a:rPr kumimoji="0" lang="en-US" sz="4400" b="0" i="0" u="none" strike="noStrike" kern="1200" cap="none" spc="0" normalizeH="0" baseline="0" noProof="0">
                <a:ln>
                  <a:noFill/>
                </a:ln>
                <a:solidFill>
                  <a:schemeClr val="bg1"/>
                </a:solidFill>
                <a:effectLst/>
                <a:uLnTx/>
                <a:uFillTx/>
                <a:latin typeface="+mj-lt"/>
                <a:ea typeface="+mj-ea"/>
                <a:cs typeface="+mj-cs"/>
              </a:rPr>
            </a:br>
            <a:endParaRPr kumimoji="0" lang="en-US" sz="4400" b="0" i="0" u="none" strike="noStrike" kern="1200" cap="none" spc="0" normalizeH="0" baseline="0" noProof="1">
              <a:ln>
                <a:noFill/>
              </a:ln>
              <a:solidFill>
                <a:schemeClr val="bg1"/>
              </a:solidFill>
              <a:effectLst/>
              <a:uLnTx/>
              <a:uFillTx/>
              <a:latin typeface="+mj-lt"/>
              <a:ea typeface="+mj-ea"/>
              <a:cs typeface="+mj-cs"/>
            </a:endParaRPr>
          </a:p>
        </p:txBody>
      </p:sp>
      <p:sp>
        <p:nvSpPr>
          <p:cNvPr id="15363" name="Content Placeholder 2"/>
          <p:cNvSpPr>
            <a:spLocks noGrp="1"/>
          </p:cNvSpPr>
          <p:nvPr>
            <p:ph sz="half" idx="1"/>
          </p:nvPr>
        </p:nvSpPr>
        <p:spPr>
          <a:xfrm>
            <a:off x="0" y="1177925"/>
            <a:ext cx="6019800" cy="5588000"/>
          </a:xfrm>
          <a:solidFill>
            <a:schemeClr val="tx1">
              <a:alpha val="100000"/>
            </a:schemeClr>
          </a:solidFill>
          <a:ln/>
        </p:spPr>
        <p:txBody>
          <a:bodyPr vert="horz" wrap="square" lIns="91440" tIns="45720" rIns="91440" bIns="45720" anchor="t" anchorCtr="0"/>
          <a:lstStyle/>
          <a:p>
            <a:pPr eaLnBrk="1" hangingPunct="1">
              <a:lnSpc>
                <a:spcPct val="150000"/>
              </a:lnSpc>
              <a:buClrTx/>
              <a:buSzTx/>
              <a:buFont typeface="Arial" panose="020B0604020202020204" pitchFamily="34" charset="0"/>
            </a:pPr>
            <a:r>
              <a:rPr lang="en-US" altLang="zh-CN" dirty="0">
                <a:solidFill>
                  <a:schemeClr val="bg1"/>
                </a:solidFill>
                <a:ea typeface="SimSun" panose="02010600030101010101" pitchFamily="2" charset="-122"/>
                <a:sym typeface="+mn-ea"/>
              </a:rPr>
              <a:t>Systems like </a:t>
            </a:r>
            <a:r>
              <a:rPr lang="en-US" altLang="zh-CN" dirty="0">
                <a:solidFill>
                  <a:schemeClr val="bg1"/>
                </a:solidFill>
                <a:ea typeface="SimSun" panose="02010600030101010101" pitchFamily="2" charset="-122"/>
              </a:rPr>
              <a:t>BetL, Gbu, and </a:t>
            </a:r>
            <a:r>
              <a:rPr lang="en-US" altLang="zh-CN" dirty="0" err="1">
                <a:solidFill>
                  <a:schemeClr val="bg1"/>
                </a:solidFill>
                <a:ea typeface="SimSun" panose="02010600030101010101" pitchFamily="2" charset="-122"/>
              </a:rPr>
              <a:t>OpuC</a:t>
            </a:r>
            <a:r>
              <a:rPr lang="en-US" altLang="zh-CN" dirty="0">
                <a:solidFill>
                  <a:schemeClr val="bg1"/>
                </a:solidFill>
                <a:ea typeface="SimSun" panose="02010600030101010101" pitchFamily="2" charset="-122"/>
              </a:rPr>
              <a:t> </a:t>
            </a:r>
            <a:r>
              <a:rPr lang="en-US" altLang="zh-CN" dirty="0" smtClean="0">
                <a:solidFill>
                  <a:schemeClr val="bg1"/>
                </a:solidFill>
                <a:ea typeface="SimSun" panose="02010600030101010101" pitchFamily="2" charset="-122"/>
              </a:rPr>
              <a:t>transport, </a:t>
            </a:r>
            <a:r>
              <a:rPr lang="en-US" altLang="zh-CN" dirty="0">
                <a:solidFill>
                  <a:schemeClr val="bg1"/>
                </a:solidFill>
                <a:ea typeface="SimSun" panose="02010600030101010101" pitchFamily="2" charset="-122"/>
              </a:rPr>
              <a:t>taking part </a:t>
            </a:r>
            <a:r>
              <a:rPr lang="en-US" altLang="zh-CN" dirty="0" smtClean="0">
                <a:solidFill>
                  <a:schemeClr val="bg1"/>
                </a:solidFill>
                <a:ea typeface="SimSun" panose="02010600030101010101" pitchFamily="2" charset="-122"/>
              </a:rPr>
              <a:t>in glycine </a:t>
            </a:r>
            <a:r>
              <a:rPr lang="en-US" altLang="zh-CN" dirty="0">
                <a:solidFill>
                  <a:schemeClr val="bg1"/>
                </a:solidFill>
                <a:ea typeface="SimSun" panose="02010600030101010101" pitchFamily="2" charset="-122"/>
              </a:rPr>
              <a:t>betaine and carnitine usage, </a:t>
            </a:r>
            <a:r>
              <a:rPr lang="en-US" altLang="zh-CN" dirty="0" smtClean="0">
                <a:solidFill>
                  <a:schemeClr val="bg1"/>
                </a:solidFill>
                <a:ea typeface="SimSun" panose="02010600030101010101" pitchFamily="2" charset="-122"/>
              </a:rPr>
              <a:t>support </a:t>
            </a:r>
            <a:r>
              <a:rPr lang="en-US" altLang="zh-CN" dirty="0">
                <a:solidFill>
                  <a:schemeClr val="bg1"/>
                </a:solidFill>
                <a:ea typeface="SimSun" panose="02010600030101010101" pitchFamily="2" charset="-122"/>
              </a:rPr>
              <a:t>the </a:t>
            </a:r>
            <a:r>
              <a:rPr lang="en-US" altLang="zh-CN" dirty="0" smtClean="0">
                <a:solidFill>
                  <a:schemeClr val="bg1"/>
                </a:solidFill>
                <a:ea typeface="SimSun" panose="02010600030101010101" pitchFamily="2" charset="-122"/>
              </a:rPr>
              <a:t>bacterium’s </a:t>
            </a:r>
            <a:r>
              <a:rPr lang="en-US" altLang="zh-CN" dirty="0">
                <a:solidFill>
                  <a:schemeClr val="bg1"/>
                </a:solidFill>
                <a:ea typeface="SimSun" panose="02010600030101010101" pitchFamily="2" charset="-122"/>
              </a:rPr>
              <a:t>growth amidst </a:t>
            </a:r>
            <a:r>
              <a:rPr lang="en-US" altLang="zh-CN" dirty="0" smtClean="0">
                <a:solidFill>
                  <a:schemeClr val="bg1"/>
                </a:solidFill>
                <a:ea typeface="SimSun" panose="02010600030101010101" pitchFamily="2" charset="-122"/>
              </a:rPr>
              <a:t>the stress </a:t>
            </a:r>
            <a:r>
              <a:rPr lang="en-US" altLang="zh-CN" dirty="0">
                <a:solidFill>
                  <a:schemeClr val="bg1"/>
                </a:solidFill>
                <a:ea typeface="SimSun" panose="02010600030101010101" pitchFamily="2" charset="-122"/>
              </a:rPr>
              <a:t>of </a:t>
            </a:r>
            <a:r>
              <a:rPr lang="en-US" altLang="zh-CN" dirty="0" smtClean="0">
                <a:solidFill>
                  <a:schemeClr val="bg1"/>
                </a:solidFill>
                <a:ea typeface="SimSun" panose="02010600030101010101" pitchFamily="2" charset="-122"/>
              </a:rPr>
              <a:t>osmosis. </a:t>
            </a:r>
            <a:endParaRPr lang="en-US" altLang="zh-CN" dirty="0">
              <a:solidFill>
                <a:schemeClr val="bg1"/>
              </a:solidFill>
              <a:ea typeface="SimSun" panose="02010600030101010101" pitchFamily="2" charset="-122"/>
            </a:endParaRPr>
          </a:p>
          <a:p>
            <a:pPr eaLnBrk="1" hangingPunct="1">
              <a:lnSpc>
                <a:spcPct val="150000"/>
              </a:lnSpc>
              <a:buClrTx/>
              <a:buSzTx/>
              <a:buFont typeface="Arial" panose="020B0604020202020204" pitchFamily="34" charset="0"/>
            </a:pPr>
            <a:r>
              <a:rPr lang="en-US" altLang="zh-CN" dirty="0">
                <a:solidFill>
                  <a:schemeClr val="bg1"/>
                </a:solidFill>
                <a:ea typeface="SimSun" panose="02010600030101010101" pitchFamily="2" charset="-122"/>
                <a:sym typeface="+mn-ea"/>
              </a:rPr>
              <a:t>K+ is fond of the cell </a:t>
            </a:r>
            <a:r>
              <a:rPr lang="en-US" altLang="zh-CN" dirty="0" smtClean="0">
                <a:solidFill>
                  <a:schemeClr val="bg1"/>
                </a:solidFill>
                <a:ea typeface="SimSun" panose="02010600030101010101" pitchFamily="2" charset="-122"/>
                <a:sym typeface="+mn-ea"/>
              </a:rPr>
              <a:t>wall </a:t>
            </a:r>
            <a:r>
              <a:rPr lang="en-US" altLang="zh-CN" dirty="0" smtClean="0">
                <a:solidFill>
                  <a:schemeClr val="bg1"/>
                </a:solidFill>
                <a:ea typeface="SimSun" panose="02010600030101010101" pitchFamily="2" charset="-122"/>
              </a:rPr>
              <a:t>which </a:t>
            </a:r>
            <a:r>
              <a:rPr lang="en-US" altLang="zh-CN" dirty="0">
                <a:solidFill>
                  <a:schemeClr val="bg1"/>
                </a:solidFill>
                <a:ea typeface="SimSun" panose="02010600030101010101" pitchFamily="2" charset="-122"/>
              </a:rPr>
              <a:t>supports osmosis roles in L. monocytogenes cells.</a:t>
            </a:r>
          </a:p>
          <a:p>
            <a:pPr eaLnBrk="1" hangingPunct="1">
              <a:lnSpc>
                <a:spcPct val="150000"/>
              </a:lnSpc>
              <a:buClrTx/>
              <a:buSzTx/>
              <a:buFont typeface="Arial" panose="020B0604020202020204" pitchFamily="34" charset="0"/>
            </a:pPr>
            <a:endParaRPr lang="en-US" altLang="zh-CN" dirty="0">
              <a:solidFill>
                <a:schemeClr val="bg1"/>
              </a:solidFill>
              <a:ea typeface="SimSun" panose="02010600030101010101" pitchFamily="2" charset="-122"/>
            </a:endParaRPr>
          </a:p>
        </p:txBody>
      </p:sp>
      <p:pic>
        <p:nvPicPr>
          <p:cNvPr id="15364" name="Content Placeholder 4"/>
          <p:cNvPicPr>
            <a:picLocks noGrp="1" noChangeAspect="1"/>
          </p:cNvPicPr>
          <p:nvPr>
            <p:ph sz="half" idx="2"/>
          </p:nvPr>
        </p:nvPicPr>
        <p:blipFill>
          <a:blip r:embed="rId2"/>
          <a:srcRect/>
          <a:stretch>
            <a:fillRect/>
          </a:stretch>
        </p:blipFill>
        <p:spPr>
          <a:xfrm>
            <a:off x="6464300" y="725488"/>
            <a:ext cx="5727700" cy="5091112"/>
          </a:xfrm>
          <a:ln/>
        </p:spPr>
      </p:pic>
      <p:sp>
        <p:nvSpPr>
          <p:cNvPr id="15365" name="Text Box 5"/>
          <p:cNvSpPr txBox="1"/>
          <p:nvPr/>
        </p:nvSpPr>
        <p:spPr>
          <a:xfrm>
            <a:off x="6864350" y="6021388"/>
            <a:ext cx="244475" cy="368300"/>
          </a:xfrm>
          <a:prstGeom prst="rect">
            <a:avLst/>
          </a:prstGeom>
          <a:noFill/>
          <a:ln w="9525">
            <a:noFill/>
          </a:ln>
        </p:spPr>
        <p:txBody>
          <a:bodyPr wrap="none">
            <a:spAutoFit/>
          </a:bodyPr>
          <a:lstStyle/>
          <a:p>
            <a:pPr eaLnBrk="1" hangingPunct="1"/>
            <a:r>
              <a:rPr lang="en-US" altLang="zh-CN" dirty="0">
                <a:latin typeface="Calibri" panose="020F0502020204030204" pitchFamily="34" charset="0"/>
                <a:ea typeface="SimSun" panose="02010600030101010101" pitchFamily="2" charset="-122"/>
              </a:rPr>
              <a:t>:</a:t>
            </a:r>
          </a:p>
        </p:txBody>
      </p:sp>
      <p:sp>
        <p:nvSpPr>
          <p:cNvPr id="15366" name="Text Box 6"/>
          <p:cNvSpPr txBox="1"/>
          <p:nvPr/>
        </p:nvSpPr>
        <p:spPr>
          <a:xfrm>
            <a:off x="6464300" y="6021388"/>
            <a:ext cx="927100" cy="368300"/>
          </a:xfrm>
          <a:prstGeom prst="rect">
            <a:avLst/>
          </a:prstGeom>
          <a:noFill/>
          <a:ln w="9525">
            <a:noFill/>
          </a:ln>
        </p:spPr>
        <p:txBody>
          <a:bodyPr wrap="none">
            <a:spAutoFit/>
          </a:bodyPr>
          <a:lstStyle/>
          <a:p>
            <a:pPr eaLnBrk="1" hangingPunct="1"/>
            <a:r>
              <a:rPr lang="en-US" altLang="zh-CN" dirty="0">
                <a:solidFill>
                  <a:schemeClr val="bg1"/>
                </a:solidFill>
                <a:latin typeface="Calibri" panose="020F0502020204030204" pitchFamily="34" charset="0"/>
                <a:ea typeface="SimSun" panose="02010600030101010101" pitchFamily="2" charset="-122"/>
              </a:rPr>
              <a:t>Source: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6950"/>
          </a:xfrm>
          <a:solidFill>
            <a:schemeClr val="tx1"/>
          </a:solidFill>
        </p:spPr>
        <p:txBody>
          <a:bodyPr vert="horz" wrap="square" lIns="91440" tIns="45720" rIns="91440" bIns="45720" numCol="1" anchor="ctr" anchorCtr="0" compatLnSpc="1">
            <a:normAutofit fontScale="90000"/>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en-US" sz="4400" b="0" i="0" u="none" strike="noStrike" kern="1200" cap="none" spc="0" normalizeH="0" baseline="0" noProof="1">
                <a:ln>
                  <a:noFill/>
                </a:ln>
                <a:solidFill>
                  <a:schemeClr val="bg1"/>
                </a:solidFill>
                <a:effectLst/>
                <a:uLnTx/>
                <a:uFillTx/>
                <a:latin typeface="+mj-lt"/>
                <a:ea typeface="+mj-ea"/>
                <a:cs typeface="+mj-cs"/>
              </a:rPr>
              <a:t>Acid Stress Adaptation Responses of L. monocytogenes</a:t>
            </a:r>
          </a:p>
        </p:txBody>
      </p:sp>
      <p:sp>
        <p:nvSpPr>
          <p:cNvPr id="3" name="Content Placeholder 2"/>
          <p:cNvSpPr>
            <a:spLocks noGrp="1"/>
          </p:cNvSpPr>
          <p:nvPr>
            <p:ph sz="half" idx="1"/>
          </p:nvPr>
        </p:nvSpPr>
        <p:spPr>
          <a:xfrm>
            <a:off x="0" y="996950"/>
            <a:ext cx="12192000" cy="5861050"/>
          </a:xfrm>
          <a:solidFill>
            <a:schemeClr val="tx1"/>
          </a:solidFill>
        </p:spPr>
        <p:txBody>
          <a:bodyPr vert="horz" wrap="square" lIns="91440" tIns="45720" rIns="91440" bIns="45720" numCol="1" anchor="t" anchorCtr="0" compatLnSpc="1">
            <a:normAutofit fontScale="95000" lnSpcReduction="10000"/>
          </a:bodyPr>
          <a:lstStyle/>
          <a:p>
            <a:pPr marL="228600" marR="0" lvl="0" indent="-228600" algn="l" defTabSz="914400" rtl="0" eaLnBrk="1" fontAlgn="auto" latinLnBrk="0" hangingPunct="1">
              <a:lnSpc>
                <a:spcPct val="15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Organic acids employed as feed additives decontaminants inorganic acids found inside human beings' digestive systems are among the acid stress problems experienced by L. monocytogenes cells.</a:t>
            </a:r>
          </a:p>
          <a:p>
            <a:pPr marL="228600" marR="0" lvl="0" indent="-228600" algn="l" defTabSz="914400" rtl="0" eaLnBrk="1" fontAlgn="auto" latinLnBrk="0" hangingPunct="1">
              <a:lnSpc>
                <a:spcPct val="15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Antibacterial strategies versus organic acid stress are widely assumed to be dependent on their separation in cytoplasm of the cell bacterium, which results in acidity in addition to proton and anion inflow.</a:t>
            </a:r>
          </a:p>
          <a:p>
            <a:pPr marL="228600" marR="0" lvl="0" indent="-228600" algn="l" defTabSz="914400" rtl="0" eaLnBrk="1" fontAlgn="auto" latinLnBrk="0" hangingPunct="1">
              <a:lnSpc>
                <a:spcPct val="15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While proton inflow reduces cellular ATP generation and transport capabilities, </a:t>
            </a:r>
            <a:r>
              <a:rPr lang="en-US" smtClean="0">
                <a:ln>
                  <a:noFill/>
                </a:ln>
                <a:solidFill>
                  <a:schemeClr val="bg1"/>
                </a:solidFill>
                <a:effectLst/>
                <a:uLnTx/>
                <a:uFillTx/>
                <a:sym typeface="+mn-ea"/>
              </a:rPr>
              <a:t>ionic influx, and </a:t>
            </a:r>
            <a:r>
              <a:rPr kumimoji="0" lang="en-US" sz="2800" b="0" i="0" u="none" strike="noStrike" kern="1200" cap="none" spc="0" normalizeH="0" baseline="0" noProof="1" smtClean="0">
                <a:ln>
                  <a:noFill/>
                </a:ln>
                <a:solidFill>
                  <a:schemeClr val="bg1"/>
                </a:solidFill>
                <a:effectLst/>
                <a:uLnTx/>
                <a:uFillTx/>
                <a:latin typeface="+mn-lt"/>
                <a:ea typeface="+mn-ea"/>
                <a:cs typeface="+mn-cs"/>
              </a:rPr>
              <a:t>acidification into the cytoplasm disturbs metabolism activities and destroys proteins, nucleic acids, and cellular membranes.</a:t>
            </a:r>
            <a:endParaRPr kumimoji="0" lang="en-US" sz="2800" b="0" i="0" u="none" strike="noStrike" kern="1200" cap="none" spc="0" normalizeH="0" baseline="0" noProof="1">
              <a:ln>
                <a:noFill/>
              </a:ln>
              <a:solidFill>
                <a:schemeClr val="bg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12192000" cy="1008063"/>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Acid Stress Adaptation Responses of L. monocytogenes cont’</a:t>
            </a:r>
          </a:p>
        </p:txBody>
      </p:sp>
      <p:sp>
        <p:nvSpPr>
          <p:cNvPr id="17411" name="Content Placeholder 2"/>
          <p:cNvSpPr>
            <a:spLocks noGrp="1"/>
          </p:cNvSpPr>
          <p:nvPr>
            <p:ph sz="half" idx="1"/>
          </p:nvPr>
        </p:nvSpPr>
        <p:spPr>
          <a:xfrm>
            <a:off x="0" y="1008063"/>
            <a:ext cx="6019800" cy="5849937"/>
          </a:xfrm>
          <a:solidFill>
            <a:schemeClr val="tx1">
              <a:alpha val="100000"/>
            </a:schemeClr>
          </a:solidFill>
          <a:ln/>
        </p:spPr>
        <p:txBody>
          <a:bodyPr vert="horz" wrap="square" lIns="91440" tIns="45720" rIns="91440" bIns="45720" anchor="t" anchorCtr="0"/>
          <a:lstStyle/>
          <a:p>
            <a:pPr eaLnBrk="1" hangingPunct="1">
              <a:lnSpc>
                <a:spcPct val="100000"/>
              </a:lnSpc>
            </a:pPr>
            <a:r>
              <a:rPr lang="en-US" altLang="zh-CN" sz="2000" dirty="0" smtClean="0">
                <a:solidFill>
                  <a:schemeClr val="bg1"/>
                </a:solidFill>
                <a:ea typeface="SimSun" panose="02010600030101010101" pitchFamily="2" charset="-122"/>
              </a:rPr>
              <a:t>A </a:t>
            </a:r>
            <a:r>
              <a:rPr lang="en-US" altLang="zh-CN" sz="2000" dirty="0">
                <a:solidFill>
                  <a:schemeClr val="bg1"/>
                </a:solidFill>
                <a:ea typeface="SimSun" panose="02010600030101010101" pitchFamily="2" charset="-122"/>
              </a:rPr>
              <a:t>study </a:t>
            </a:r>
            <a:r>
              <a:rPr lang="en-US" altLang="zh-CN" sz="2000" dirty="0" smtClean="0">
                <a:solidFill>
                  <a:schemeClr val="bg1"/>
                </a:solidFill>
                <a:ea typeface="SimSun" panose="02010600030101010101" pitchFamily="2" charset="-122"/>
              </a:rPr>
              <a:t>by Bowman </a:t>
            </a:r>
            <a:r>
              <a:rPr lang="en-US" altLang="zh-CN" sz="2000" dirty="0">
                <a:solidFill>
                  <a:schemeClr val="bg1"/>
                </a:solidFill>
                <a:ea typeface="SimSun" panose="02010600030101010101" pitchFamily="2" charset="-122"/>
              </a:rPr>
              <a:t>et al. (2010)  </a:t>
            </a:r>
            <a:r>
              <a:rPr lang="en-US" altLang="zh-CN" sz="2000" dirty="0" smtClean="0">
                <a:solidFill>
                  <a:schemeClr val="bg1"/>
                </a:solidFill>
                <a:ea typeface="SimSun" panose="02010600030101010101" pitchFamily="2" charset="-122"/>
              </a:rPr>
              <a:t>on </a:t>
            </a:r>
            <a:r>
              <a:rPr lang="en-US" altLang="zh-CN" sz="2000" dirty="0" smtClean="0">
                <a:solidFill>
                  <a:schemeClr val="bg1"/>
                </a:solidFill>
                <a:ea typeface="SimSun" panose="02010600030101010101" pitchFamily="2" charset="-122"/>
              </a:rPr>
              <a:t>the </a:t>
            </a:r>
            <a:r>
              <a:rPr lang="en-US" altLang="zh-CN" sz="2000" dirty="0">
                <a:solidFill>
                  <a:schemeClr val="bg1"/>
                </a:solidFill>
                <a:ea typeface="SimSun" panose="02010600030101010101" pitchFamily="2" charset="-122"/>
              </a:rPr>
              <a:t>response of L. monocytogenes to organic </a:t>
            </a:r>
            <a:r>
              <a:rPr lang="en-US" altLang="zh-CN" sz="2000" dirty="0" smtClean="0">
                <a:solidFill>
                  <a:schemeClr val="bg1"/>
                </a:solidFill>
                <a:ea typeface="SimSun" panose="02010600030101010101" pitchFamily="2" charset="-122"/>
              </a:rPr>
              <a:t>acid stress showed that stress was linked to a wide range of transcription, involving higher activation of </a:t>
            </a:r>
            <a:r>
              <a:rPr lang="en-US" altLang="zh-CN" sz="2000" dirty="0" err="1" smtClean="0">
                <a:solidFill>
                  <a:schemeClr val="bg1"/>
                </a:solidFill>
                <a:ea typeface="SimSun" panose="02010600030101010101" pitchFamily="2" charset="-122"/>
              </a:rPr>
              <a:t>rB</a:t>
            </a:r>
            <a:r>
              <a:rPr lang="en-US" altLang="zh-CN" sz="2000" dirty="0" smtClean="0">
                <a:solidFill>
                  <a:schemeClr val="bg1"/>
                </a:solidFill>
                <a:ea typeface="SimSun" panose="02010600030101010101" pitchFamily="2" charset="-122"/>
              </a:rPr>
              <a:t>, </a:t>
            </a:r>
            <a:r>
              <a:rPr lang="en-US" altLang="zh-CN" sz="2000" dirty="0" err="1" smtClean="0">
                <a:solidFill>
                  <a:schemeClr val="bg1"/>
                </a:solidFill>
                <a:ea typeface="SimSun" panose="02010600030101010101" pitchFamily="2" charset="-122"/>
              </a:rPr>
              <a:t>PrfA</a:t>
            </a:r>
            <a:r>
              <a:rPr lang="en-US" altLang="zh-CN" sz="2000" dirty="0" smtClean="0">
                <a:solidFill>
                  <a:schemeClr val="bg1"/>
                </a:solidFill>
                <a:ea typeface="SimSun" panose="02010600030101010101" pitchFamily="2" charset="-122"/>
              </a:rPr>
              <a:t>, </a:t>
            </a:r>
            <a:r>
              <a:rPr lang="en-US" altLang="zh-CN" sz="2000" dirty="0" err="1" smtClean="0">
                <a:solidFill>
                  <a:schemeClr val="bg1"/>
                </a:solidFill>
                <a:ea typeface="SimSun" panose="02010600030101010101" pitchFamily="2" charset="-122"/>
              </a:rPr>
              <a:t>HrcA</a:t>
            </a:r>
            <a:r>
              <a:rPr lang="en-US" altLang="zh-CN" sz="2000" dirty="0" smtClean="0">
                <a:solidFill>
                  <a:schemeClr val="bg1"/>
                </a:solidFill>
                <a:ea typeface="SimSun" panose="02010600030101010101" pitchFamily="2" charset="-122"/>
              </a:rPr>
              <a:t>, and </a:t>
            </a:r>
            <a:r>
              <a:rPr lang="en-US" altLang="zh-CN" sz="2000" dirty="0" err="1" smtClean="0">
                <a:solidFill>
                  <a:schemeClr val="bg1"/>
                </a:solidFill>
                <a:ea typeface="SimSun" panose="02010600030101010101" pitchFamily="2" charset="-122"/>
              </a:rPr>
              <a:t>CtsR</a:t>
            </a:r>
            <a:r>
              <a:rPr lang="en-US" altLang="zh-CN" sz="2000" dirty="0" smtClean="0">
                <a:solidFill>
                  <a:schemeClr val="bg1"/>
                </a:solidFill>
                <a:ea typeface="SimSun" panose="02010600030101010101" pitchFamily="2" charset="-122"/>
              </a:rPr>
              <a:t> targeted areas, cellular oxidative responses, DNA repair, intermediate metabolic activity.</a:t>
            </a:r>
          </a:p>
          <a:p>
            <a:pPr eaLnBrk="1" hangingPunct="1">
              <a:lnSpc>
                <a:spcPct val="100000"/>
              </a:lnSpc>
              <a:buClrTx/>
              <a:buSzTx/>
              <a:buFont typeface="Arial" panose="020B0604020202020204" pitchFamily="34" charset="0"/>
            </a:pPr>
            <a:r>
              <a:rPr lang="en-US" altLang="zh-CN" sz="2000" dirty="0" smtClean="0">
                <a:solidFill>
                  <a:schemeClr val="bg1"/>
                </a:solidFill>
                <a:ea typeface="SimSun" panose="02010600030101010101" pitchFamily="2" charset="-122"/>
              </a:rPr>
              <a:t>Organic </a:t>
            </a:r>
            <a:r>
              <a:rPr lang="en-US" altLang="zh-CN" sz="2000" dirty="0">
                <a:solidFill>
                  <a:schemeClr val="bg1"/>
                </a:solidFill>
                <a:ea typeface="SimSun" panose="02010600030101010101" pitchFamily="2" charset="-122"/>
              </a:rPr>
              <a:t>acid salts boosted oxidoreductases and lipoproteins while decreasing DNA-binding proteins, </a:t>
            </a:r>
            <a:r>
              <a:rPr lang="en-US" altLang="zh-CN" sz="2000" dirty="0" smtClean="0">
                <a:solidFill>
                  <a:schemeClr val="bg1"/>
                </a:solidFill>
                <a:ea typeface="SimSun" panose="02010600030101010101" pitchFamily="2" charset="-122"/>
              </a:rPr>
              <a:t>alpha-amylase</a:t>
            </a:r>
            <a:r>
              <a:rPr lang="en-US" altLang="zh-CN" sz="2000" dirty="0">
                <a:solidFill>
                  <a:schemeClr val="bg1"/>
                </a:solidFill>
                <a:ea typeface="SimSun" panose="02010600030101010101" pitchFamily="2" charset="-122"/>
              </a:rPr>
              <a:t>, and SecA in L. monocytogenes.</a:t>
            </a:r>
          </a:p>
          <a:p>
            <a:pPr eaLnBrk="1" hangingPunct="1">
              <a:lnSpc>
                <a:spcPct val="100000"/>
              </a:lnSpc>
              <a:buClrTx/>
              <a:buSzTx/>
              <a:buFont typeface="Arial" panose="020B0604020202020204" pitchFamily="34" charset="0"/>
            </a:pPr>
            <a:r>
              <a:rPr lang="en-US" altLang="zh-CN" sz="2000" dirty="0">
                <a:solidFill>
                  <a:schemeClr val="bg1"/>
                </a:solidFill>
                <a:ea typeface="SimSun" panose="02010600030101010101" pitchFamily="2" charset="-122"/>
              </a:rPr>
              <a:t>ScottA cells.L. monocytogenes cells subjected to organic acid stress inhibit the DNA-binding proteins </a:t>
            </a:r>
            <a:r>
              <a:rPr lang="en-US" altLang="zh-CN" sz="2000" dirty="0" smtClean="0">
                <a:solidFill>
                  <a:schemeClr val="bg1"/>
                </a:solidFill>
                <a:ea typeface="SimSun" panose="02010600030101010101" pitchFamily="2" charset="-122"/>
              </a:rPr>
              <a:t>alpha-amylase </a:t>
            </a:r>
            <a:r>
              <a:rPr lang="en-US" altLang="zh-CN" sz="2000" dirty="0">
                <a:solidFill>
                  <a:schemeClr val="bg1"/>
                </a:solidFill>
                <a:ea typeface="SimSun" panose="02010600030101010101" pitchFamily="2" charset="-122"/>
              </a:rPr>
              <a:t>and SecA.</a:t>
            </a:r>
          </a:p>
        </p:txBody>
      </p:sp>
      <p:pic>
        <p:nvPicPr>
          <p:cNvPr id="17412" name="Content Placeholder 1"/>
          <p:cNvPicPr>
            <a:picLocks noGrp="1" noChangeAspect="1"/>
          </p:cNvPicPr>
          <p:nvPr>
            <p:ph sz="half" idx="2"/>
          </p:nvPr>
        </p:nvPicPr>
        <p:blipFill>
          <a:blip r:embed="rId2"/>
          <a:srcRect/>
          <a:stretch>
            <a:fillRect/>
          </a:stretch>
        </p:blipFill>
        <p:spPr>
          <a:xfrm>
            <a:off x="6107113" y="1008063"/>
            <a:ext cx="5997575" cy="5849937"/>
          </a:xfrm>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12192000" cy="1147763"/>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L. monocytogenes Response to Alkaline Stress</a:t>
            </a:r>
          </a:p>
        </p:txBody>
      </p:sp>
      <p:sp>
        <p:nvSpPr>
          <p:cNvPr id="3" name="Content Placeholder 2"/>
          <p:cNvSpPr>
            <a:spLocks noGrp="1"/>
          </p:cNvSpPr>
          <p:nvPr>
            <p:ph sz="half" idx="1"/>
          </p:nvPr>
        </p:nvSpPr>
        <p:spPr>
          <a:xfrm>
            <a:off x="0" y="1147763"/>
            <a:ext cx="6019800" cy="5618163"/>
          </a:xfrm>
          <a:solidFill>
            <a:schemeClr val="tx1"/>
          </a:solidFill>
        </p:spPr>
        <p:txBody>
          <a:bodyPr vert="horz" wrap="square" lIns="91440" tIns="45720" rIns="91440" bIns="45720" numCol="1" anchor="t" anchorCtr="0" compatLnSpc="1">
            <a:normAutofit fontScale="97500" lnSpcReduction="10000"/>
          </a:bodyPr>
          <a:lstStyle/>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Sublethal alkaline stress linked with detergent and sterilizing compounds used as food hygiene procedures may commonly be encountered by environmental L. monocytogenes strains residing foodprocessing settings.</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Metabolic alterations to promote acid production are among the adaptive mechanisms used by bacteria in alkaline stress adaption.</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Transmitters and biochemical processes in proton conservation are activated.</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Adjustments to the cell membrane that increase cytoplasmic proton preservation.</a:t>
            </a:r>
            <a:endParaRPr kumimoji="0" lang="en-US" sz="2800" b="0" i="0" u="none" strike="noStrike" kern="1200" cap="none" spc="0" normalizeH="0" baseline="0" noProof="1">
              <a:ln>
                <a:noFill/>
              </a:ln>
              <a:solidFill>
                <a:schemeClr val="bg1"/>
              </a:solidFill>
              <a:effectLst/>
              <a:uLnTx/>
              <a:uFillTx/>
              <a:latin typeface="+mn-lt"/>
              <a:ea typeface="+mn-ea"/>
              <a:cs typeface="+mn-cs"/>
            </a:endParaRPr>
          </a:p>
          <a:p>
            <a:pPr marL="685800" marR="0" lvl="1" indent="-228600" algn="l" defTabSz="914400" rtl="0" eaLnBrk="1" fontAlgn="auto" latinLnBrk="0" hangingPunct="1">
              <a:lnSpc>
                <a:spcPct val="90000"/>
              </a:lnSpc>
              <a:spcBef>
                <a:spcPts val="500"/>
              </a:spcBef>
              <a:spcAft>
                <a:spcPct val="0"/>
              </a:spcAft>
              <a:buClrTx/>
              <a:buSzTx/>
              <a:buFont typeface="Arial" panose="020B0604020202020204" pitchFamily="34" charset="0"/>
              <a:buNone/>
              <a:defRPr/>
            </a:pPr>
            <a:endParaRPr kumimoji="0" lang="en-US" sz="2400" b="0" i="0" u="none" strike="noStrike" kern="1200" cap="none" spc="0" normalizeH="0" baseline="0" noProof="1">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endParaRPr kumimoji="0" lang="en-US" sz="2800" b="0" i="0" u="none" strike="noStrike" kern="1200" cap="none" spc="0" normalizeH="0" baseline="0" noProof="1">
              <a:ln>
                <a:noFill/>
              </a:ln>
              <a:solidFill>
                <a:schemeClr val="bg1"/>
              </a:solidFill>
              <a:effectLst/>
              <a:uLnTx/>
              <a:uFillTx/>
              <a:latin typeface="+mn-lt"/>
              <a:ea typeface="+mn-ea"/>
              <a:cs typeface="+mn-cs"/>
            </a:endParaRPr>
          </a:p>
        </p:txBody>
      </p:sp>
      <p:pic>
        <p:nvPicPr>
          <p:cNvPr id="18436" name="Content Placeholder 1"/>
          <p:cNvPicPr>
            <a:picLocks noGrp="1" noChangeAspect="1"/>
          </p:cNvPicPr>
          <p:nvPr>
            <p:ph sz="half" idx="2"/>
          </p:nvPr>
        </p:nvPicPr>
        <p:blipFill>
          <a:blip r:embed="rId2"/>
          <a:srcRect/>
          <a:stretch>
            <a:fillRect/>
          </a:stretch>
        </p:blipFill>
        <p:spPr>
          <a:xfrm>
            <a:off x="6019800" y="1147763"/>
            <a:ext cx="6057900" cy="5383212"/>
          </a:xfrm>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2825"/>
          </a:xfrm>
          <a:solidFill>
            <a:schemeClr val="tx1"/>
          </a:solidFill>
        </p:spPr>
        <p:txBody>
          <a:bodyPr vert="horz" wrap="square" lIns="91440" tIns="45720" rIns="91440" bIns="45720" numCol="1" anchor="ctr" anchorCtr="0" compatLnSpc="1">
            <a:normAutofit fontScale="90000"/>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en-US" sz="4400" b="0" i="0" u="none" strike="noStrike" kern="1200" cap="none" spc="0" normalizeH="0" baseline="0" noProof="1">
                <a:ln>
                  <a:noFill/>
                </a:ln>
                <a:solidFill>
                  <a:schemeClr val="bg1"/>
                </a:solidFill>
                <a:effectLst/>
                <a:uLnTx/>
                <a:uFillTx/>
                <a:latin typeface="+mj-lt"/>
                <a:ea typeface="+mj-ea"/>
                <a:cs typeface="+mj-cs"/>
                <a:sym typeface="+mn-ea"/>
              </a:rPr>
              <a:t>L. monocytogenes Response to Alkaline Stress cont’</a:t>
            </a:r>
            <a:r>
              <a:rPr kumimoji="0" lang="en-US" sz="4400" b="0" i="0" u="none" strike="noStrike" kern="1200" cap="none" spc="0" normalizeH="0" baseline="0" noProof="0" dirty="0">
                <a:ln>
                  <a:noFill/>
                </a:ln>
                <a:solidFill>
                  <a:schemeClr val="bg1"/>
                </a:solidFill>
                <a:effectLst/>
                <a:uLnTx/>
                <a:uFillTx/>
                <a:latin typeface="+mj-lt"/>
                <a:ea typeface="+mj-ea"/>
                <a:cs typeface="+mj-cs"/>
              </a:rPr>
              <a:t/>
            </a:r>
            <a:br>
              <a:rPr kumimoji="0" lang="en-US" sz="4400" b="0" i="0" u="none" strike="noStrike" kern="1200" cap="none" spc="0" normalizeH="0" baseline="0" noProof="0" dirty="0">
                <a:ln>
                  <a:noFill/>
                </a:ln>
                <a:solidFill>
                  <a:schemeClr val="bg1"/>
                </a:solidFill>
                <a:effectLst/>
                <a:uLnTx/>
                <a:uFillTx/>
                <a:latin typeface="+mj-lt"/>
                <a:ea typeface="+mj-ea"/>
                <a:cs typeface="+mj-cs"/>
              </a:rPr>
            </a:br>
            <a:endParaRPr kumimoji="0" lang="en-US" sz="4400" b="0" i="0" u="none" strike="noStrike" kern="1200" cap="none" spc="0" normalizeH="0" baseline="0" noProof="1">
              <a:ln>
                <a:noFill/>
              </a:ln>
              <a:solidFill>
                <a:schemeClr val="bg1"/>
              </a:solidFill>
              <a:effectLst/>
              <a:uLnTx/>
              <a:uFillTx/>
              <a:latin typeface="+mj-lt"/>
              <a:ea typeface="+mj-ea"/>
              <a:cs typeface="+mj-cs"/>
            </a:endParaRPr>
          </a:p>
        </p:txBody>
      </p:sp>
      <p:sp>
        <p:nvSpPr>
          <p:cNvPr id="19459" name="Content Placeholder 2"/>
          <p:cNvSpPr>
            <a:spLocks noGrp="1"/>
          </p:cNvSpPr>
          <p:nvPr>
            <p:ph sz="half" idx="1"/>
          </p:nvPr>
        </p:nvSpPr>
        <p:spPr>
          <a:xfrm>
            <a:off x="0" y="1012825"/>
            <a:ext cx="12192000" cy="5845175"/>
          </a:xfrm>
          <a:solidFill>
            <a:schemeClr val="tx1">
              <a:alpha val="100000"/>
            </a:schemeClr>
          </a:solidFill>
          <a:ln/>
        </p:spPr>
        <p:txBody>
          <a:bodyPr vert="horz" wrap="square" lIns="91440" tIns="45720" rIns="91440" bIns="45720" anchor="t" anchorCtr="0"/>
          <a:lstStyle/>
          <a:p>
            <a:pPr eaLnBrk="1" hangingPunct="1">
              <a:buClrTx/>
              <a:buSzTx/>
              <a:buFont typeface="Arial" panose="020B0604020202020204" pitchFamily="34" charset="0"/>
            </a:pPr>
            <a:r>
              <a:rPr lang="en-US" altLang="zh-CN" sz="2500" dirty="0">
                <a:solidFill>
                  <a:schemeClr val="bg1"/>
                </a:solidFill>
                <a:ea typeface="SimSun" panose="02010600030101010101" pitchFamily="2" charset="-122"/>
              </a:rPr>
              <a:t>390 gene transcripts are </a:t>
            </a:r>
            <a:r>
              <a:rPr lang="en-US" altLang="zh-CN" sz="2500" dirty="0" smtClean="0">
                <a:solidFill>
                  <a:schemeClr val="bg1"/>
                </a:solidFill>
                <a:ea typeface="SimSun" panose="02010600030101010101" pitchFamily="2" charset="-122"/>
              </a:rPr>
              <a:t>differentially </a:t>
            </a:r>
            <a:r>
              <a:rPr lang="en-US" altLang="zh-CN" sz="2500" dirty="0">
                <a:solidFill>
                  <a:schemeClr val="bg1"/>
                </a:solidFill>
                <a:ea typeface="SimSun" panose="02010600030101010101" pitchFamily="2" charset="-122"/>
              </a:rPr>
              <a:t>expressed in L. monocytogenes cells in </a:t>
            </a:r>
            <a:r>
              <a:rPr lang="en-US" altLang="zh-CN" sz="2500" dirty="0" smtClean="0">
                <a:solidFill>
                  <a:schemeClr val="bg1"/>
                </a:solidFill>
                <a:ea typeface="SimSun" panose="02010600030101010101" pitchFamily="2" charset="-122"/>
              </a:rPr>
              <a:t>reaction </a:t>
            </a:r>
            <a:r>
              <a:rPr lang="en-US" altLang="zh-CN" sz="2500" dirty="0">
                <a:solidFill>
                  <a:schemeClr val="bg1"/>
                </a:solidFill>
                <a:ea typeface="SimSun" panose="02010600030101010101" pitchFamily="2" charset="-122"/>
              </a:rPr>
              <a:t>to alkaline stress.</a:t>
            </a:r>
          </a:p>
          <a:p>
            <a:pPr eaLnBrk="1" hangingPunct="1">
              <a:buClrTx/>
              <a:buSzTx/>
              <a:buFont typeface="Arial" panose="020B0604020202020204" pitchFamily="34" charset="0"/>
            </a:pPr>
            <a:r>
              <a:rPr lang="en-US" altLang="zh-CN" sz="2500" dirty="0">
                <a:solidFill>
                  <a:schemeClr val="bg1"/>
                </a:solidFill>
                <a:ea typeface="SimSun" panose="02010600030101010101" pitchFamily="2" charset="-122"/>
              </a:rPr>
              <a:t>Alkaline stress genes contribute </a:t>
            </a:r>
            <a:r>
              <a:rPr lang="en-US" altLang="zh-CN" sz="2500" dirty="0" smtClean="0">
                <a:solidFill>
                  <a:schemeClr val="bg1"/>
                </a:solidFill>
                <a:ea typeface="SimSun" panose="02010600030101010101" pitchFamily="2" charset="-122"/>
              </a:rPr>
              <a:t>to </a:t>
            </a:r>
            <a:r>
              <a:rPr lang="en-US" altLang="zh-CN" sz="2500" dirty="0">
                <a:solidFill>
                  <a:schemeClr val="bg1"/>
                </a:solidFill>
                <a:ea typeface="SimSun" panose="02010600030101010101" pitchFamily="2" charset="-122"/>
              </a:rPr>
              <a:t>stress stimulation, transportation of the solution, and pathways of </a:t>
            </a:r>
            <a:r>
              <a:rPr lang="en-US" altLang="zh-CN" sz="2500" dirty="0">
                <a:solidFill>
                  <a:schemeClr val="bg1"/>
                </a:solidFill>
                <a:ea typeface="SimSun" panose="02010600030101010101" pitchFamily="2" charset="-122"/>
                <a:sym typeface="+mn-ea"/>
              </a:rPr>
              <a:t>metabolism </a:t>
            </a:r>
            <a:r>
              <a:rPr lang="en-US" altLang="zh-CN" sz="2500" dirty="0">
                <a:solidFill>
                  <a:schemeClr val="bg1"/>
                </a:solidFill>
                <a:ea typeface="SimSun" panose="02010600030101010101" pitchFamily="2" charset="-122"/>
              </a:rPr>
              <a:t>(Giotis et al., 2010).</a:t>
            </a:r>
          </a:p>
          <a:p>
            <a:pPr eaLnBrk="1" hangingPunct="1">
              <a:buClrTx/>
              <a:buSzTx/>
              <a:buFont typeface="Arial" panose="020B0604020202020204" pitchFamily="34" charset="0"/>
            </a:pPr>
            <a:r>
              <a:rPr lang="en-US" altLang="zh-CN" sz="2500" dirty="0">
                <a:solidFill>
                  <a:schemeClr val="bg1"/>
                </a:solidFill>
                <a:ea typeface="SimSun" panose="02010600030101010101" pitchFamily="2" charset="-122"/>
              </a:rPr>
              <a:t>L. monocytogenes cells subjected to alkaline stress synthesized or overexpressed a restricted number of proteins, whereas a correspondingly large number were repressed (Giotis et al., 2008b).</a:t>
            </a:r>
          </a:p>
          <a:p>
            <a:pPr eaLnBrk="1" hangingPunct="1">
              <a:buClrTx/>
              <a:buSzTx/>
              <a:buFont typeface="Arial" panose="020B0604020202020204" pitchFamily="34" charset="0"/>
            </a:pPr>
            <a:r>
              <a:rPr lang="en-US" altLang="zh-CN" sz="2500" dirty="0">
                <a:solidFill>
                  <a:schemeClr val="bg1"/>
                </a:solidFill>
                <a:ea typeface="SimSun" panose="02010600030101010101" pitchFamily="2" charset="-122"/>
              </a:rPr>
              <a:t>Alkaline stress exposure also produced DnaK and GroEL.12 mutant strains become alkaline-sensitive due to defective transporter genes.</a:t>
            </a:r>
          </a:p>
          <a:p>
            <a:pPr eaLnBrk="1" hangingPunct="1">
              <a:buClrTx/>
              <a:buSzTx/>
              <a:buFont typeface="Arial" panose="020B0604020202020204" pitchFamily="34" charset="0"/>
            </a:pPr>
            <a:r>
              <a:rPr lang="en-US" altLang="zh-CN" sz="2500" dirty="0">
                <a:solidFill>
                  <a:schemeClr val="bg1"/>
                </a:solidFill>
                <a:ea typeface="SimSun" panose="02010600030101010101" pitchFamily="2" charset="-122"/>
              </a:rPr>
              <a:t>According to studies, nothing has been established about this bacterium's alkaline stress protein systems.</a:t>
            </a:r>
            <a:endParaRPr lang="en-US" altLang="zh-CN" sz="2500" dirty="0">
              <a:ea typeface="SimSun"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12192000" cy="695325"/>
          </a:xfrm>
          <a:solidFill>
            <a:schemeClr val="tx1">
              <a:alpha val="100000"/>
            </a:schemeClr>
          </a:solidFill>
          <a:ln/>
        </p:spPr>
        <p:txBody>
          <a:bodyPr vert="horz" wrap="square" lIns="91440" tIns="45720" rIns="91440" bIns="45720" anchor="ctr" anchorCtr="0"/>
          <a:lstStyle/>
          <a:p>
            <a:pPr algn="ctr" eaLnBrk="1" hangingPunct="1"/>
            <a:r>
              <a:rPr lang="" altLang="x-none" dirty="0">
                <a:solidFill>
                  <a:schemeClr val="bg1"/>
                </a:solidFill>
              </a:rPr>
              <a:t>Purpose and Outline</a:t>
            </a:r>
          </a:p>
        </p:txBody>
      </p:sp>
      <p:sp>
        <p:nvSpPr>
          <p:cNvPr id="3" name="Content Placeholder 2"/>
          <p:cNvSpPr>
            <a:spLocks noGrp="1"/>
          </p:cNvSpPr>
          <p:nvPr>
            <p:ph sz="half" idx="1"/>
          </p:nvPr>
        </p:nvSpPr>
        <p:spPr>
          <a:xfrm>
            <a:off x="0" y="695325"/>
            <a:ext cx="12192000" cy="6162675"/>
          </a:xfrm>
          <a:solidFill>
            <a:schemeClr val="tx1"/>
          </a:solidFill>
        </p:spPr>
        <p:txBody>
          <a:bodyPr vert="horz" wrap="square" lIns="91440" tIns="45720" rIns="91440" bIns="45720" numCol="1" anchor="t" anchorCtr="0" compatLnSpc="1"/>
          <a:lstStyle/>
          <a:p>
            <a:pPr eaLnBrk="1" hangingPunct="1">
              <a:lnSpc>
                <a:spcPct val="140000"/>
              </a:lnSpc>
              <a:buClrTx/>
              <a:buSzTx/>
              <a:buFont typeface="Arial" panose="020B0604020202020204" pitchFamily="34" charset="0"/>
            </a:pPr>
            <a:r>
              <a:rPr lang="en-US" altLang="zh-CN" sz="2000" dirty="0">
                <a:solidFill>
                  <a:schemeClr val="bg1"/>
                </a:solidFill>
                <a:ea typeface="SimSun" panose="02010600030101010101" pitchFamily="2" charset="-122"/>
              </a:rPr>
              <a:t>Purpose of this presentaion is to seek e</a:t>
            </a:r>
            <a:r>
              <a:rPr lang="en-US" altLang="zh-CN" sz="2000" b="1" dirty="0">
                <a:solidFill>
                  <a:schemeClr val="bg1"/>
                </a:solidFill>
                <a:ea typeface="SimSun" panose="02010600030101010101" pitchFamily="2" charset="-122"/>
              </a:rPr>
              <a:t>lucidation of  Stress Adaptation Responses of Listeria Monocytogenes</a:t>
            </a:r>
            <a:r>
              <a:rPr lang="en-US" altLang="zh-CN" sz="2000" dirty="0">
                <a:solidFill>
                  <a:schemeClr val="bg1"/>
                </a:solidFill>
                <a:ea typeface="SimSun" panose="02010600030101010101" pitchFamily="2" charset="-122"/>
              </a:rPr>
              <a:t>.</a:t>
            </a:r>
          </a:p>
          <a:p>
            <a:pPr eaLnBrk="1" hangingPunct="1">
              <a:lnSpc>
                <a:spcPct val="140000"/>
              </a:lnSpc>
              <a:buClrTx/>
              <a:buSzTx/>
              <a:buFont typeface="Arial" panose="020B0604020202020204" pitchFamily="34" charset="0"/>
            </a:pPr>
            <a:r>
              <a:rPr lang="en-US" altLang="zh-CN" sz="2000" dirty="0">
                <a:solidFill>
                  <a:schemeClr val="bg1"/>
                </a:solidFill>
                <a:ea typeface="SimSun" panose="02010600030101010101" pitchFamily="2" charset="-122"/>
              </a:rPr>
              <a:t>Outline:</a:t>
            </a:r>
          </a:p>
          <a:p>
            <a:pPr lvl="1" eaLnBrk="1" hangingPunct="1">
              <a:lnSpc>
                <a:spcPct val="140000"/>
              </a:lnSpc>
            </a:pPr>
            <a:r>
              <a:rPr lang="en-US" altLang="zh-CN" sz="1700" dirty="0">
                <a:solidFill>
                  <a:schemeClr val="bg1"/>
                </a:solidFill>
                <a:ea typeface="SimSun" panose="02010600030101010101" pitchFamily="2" charset="-122"/>
              </a:rPr>
              <a:t>Introduction</a:t>
            </a:r>
          </a:p>
          <a:p>
            <a:pPr lvl="1" eaLnBrk="1" hangingPunct="1">
              <a:lnSpc>
                <a:spcPct val="140000"/>
              </a:lnSpc>
            </a:pPr>
            <a:r>
              <a:rPr lang="en-US" altLang="zh-CN" sz="1700" dirty="0">
                <a:solidFill>
                  <a:schemeClr val="bg1"/>
                </a:solidFill>
                <a:ea typeface="SimSun" panose="02010600030101010101" pitchFamily="2" charset="-122"/>
              </a:rPr>
              <a:t>Background</a:t>
            </a:r>
          </a:p>
          <a:p>
            <a:pPr lvl="1" eaLnBrk="1" hangingPunct="1">
              <a:lnSpc>
                <a:spcPct val="140000"/>
              </a:lnSpc>
            </a:pPr>
            <a:r>
              <a:rPr lang="en-US" altLang="zh-CN" sz="1700" dirty="0">
                <a:solidFill>
                  <a:schemeClr val="bg1"/>
                </a:solidFill>
                <a:ea typeface="SimSun" panose="02010600030101010101" pitchFamily="2" charset="-122"/>
              </a:rPr>
              <a:t>Methodology</a:t>
            </a:r>
          </a:p>
          <a:p>
            <a:pPr lvl="1" eaLnBrk="1" hangingPunct="1">
              <a:lnSpc>
                <a:spcPct val="140000"/>
              </a:lnSpc>
            </a:pPr>
            <a:r>
              <a:rPr lang="en-US" altLang="zh-CN" sz="1700" dirty="0">
                <a:solidFill>
                  <a:schemeClr val="bg1"/>
                </a:solidFill>
                <a:ea typeface="SimSun" panose="02010600030101010101" pitchFamily="2" charset="-122"/>
              </a:rPr>
              <a:t>Results</a:t>
            </a:r>
          </a:p>
          <a:p>
            <a:pPr lvl="2" eaLnBrk="1" hangingPunct="1">
              <a:lnSpc>
                <a:spcPct val="140000"/>
              </a:lnSpc>
            </a:pPr>
            <a:r>
              <a:rPr lang="en-US" altLang="zh-CN" sz="1400" dirty="0" smtClean="0">
                <a:solidFill>
                  <a:schemeClr val="bg1"/>
                </a:solidFill>
                <a:ea typeface="SimSun" panose="02010600030101010101" pitchFamily="2" charset="-122"/>
              </a:rPr>
              <a:t>Acid</a:t>
            </a:r>
            <a:endParaRPr lang="en-US" altLang="zh-CN" sz="1400" dirty="0">
              <a:solidFill>
                <a:schemeClr val="bg1"/>
              </a:solidFill>
              <a:ea typeface="SimSun" panose="02010600030101010101" pitchFamily="2" charset="-122"/>
            </a:endParaRPr>
          </a:p>
          <a:p>
            <a:pPr lvl="2" eaLnBrk="1" hangingPunct="1">
              <a:lnSpc>
                <a:spcPct val="140000"/>
              </a:lnSpc>
            </a:pPr>
            <a:r>
              <a:rPr lang="en-US" altLang="zh-CN" sz="1400" dirty="0" smtClean="0">
                <a:solidFill>
                  <a:schemeClr val="bg1"/>
                </a:solidFill>
                <a:ea typeface="SimSun" panose="02010600030101010101" pitchFamily="2" charset="-122"/>
              </a:rPr>
              <a:t>Osmotic </a:t>
            </a:r>
            <a:endParaRPr lang="en-US" altLang="zh-CN" sz="1400" dirty="0">
              <a:solidFill>
                <a:schemeClr val="bg1"/>
              </a:solidFill>
              <a:ea typeface="SimSun" panose="02010600030101010101" pitchFamily="2" charset="-122"/>
            </a:endParaRPr>
          </a:p>
          <a:p>
            <a:pPr lvl="2" eaLnBrk="1" hangingPunct="1">
              <a:lnSpc>
                <a:spcPct val="140000"/>
              </a:lnSpc>
            </a:pPr>
            <a:r>
              <a:rPr lang="en-US" altLang="zh-CN" sz="1400" dirty="0" smtClean="0">
                <a:solidFill>
                  <a:schemeClr val="bg1"/>
                </a:solidFill>
                <a:ea typeface="SimSun" panose="02010600030101010101" pitchFamily="2" charset="-122"/>
              </a:rPr>
              <a:t>Cold </a:t>
            </a:r>
            <a:endParaRPr lang="en-US" altLang="zh-CN" sz="1400" dirty="0">
              <a:solidFill>
                <a:schemeClr val="bg1"/>
              </a:solidFill>
              <a:ea typeface="SimSun" panose="02010600030101010101" pitchFamily="2" charset="-122"/>
            </a:endParaRPr>
          </a:p>
          <a:p>
            <a:pPr lvl="2" eaLnBrk="1" hangingPunct="1">
              <a:lnSpc>
                <a:spcPct val="140000"/>
              </a:lnSpc>
            </a:pPr>
            <a:r>
              <a:rPr lang="en-US" altLang="zh-CN" sz="1400" dirty="0" smtClean="0">
                <a:solidFill>
                  <a:schemeClr val="bg1"/>
                </a:solidFill>
                <a:ea typeface="SimSun" panose="02010600030101010101" pitchFamily="2" charset="-122"/>
              </a:rPr>
              <a:t>Heat</a:t>
            </a:r>
            <a:endParaRPr lang="en-US" altLang="zh-CN" sz="1400" dirty="0">
              <a:solidFill>
                <a:schemeClr val="bg1"/>
              </a:solidFill>
              <a:ea typeface="SimSun" panose="02010600030101010101" pitchFamily="2" charset="-122"/>
            </a:endParaRPr>
          </a:p>
          <a:p>
            <a:pPr lvl="2" eaLnBrk="1" hangingPunct="1">
              <a:lnSpc>
                <a:spcPct val="140000"/>
              </a:lnSpc>
            </a:pPr>
            <a:r>
              <a:rPr lang="en-US" altLang="zh-CN" sz="1400" dirty="0">
                <a:solidFill>
                  <a:schemeClr val="bg1"/>
                </a:solidFill>
                <a:ea typeface="SimSun" panose="02010600030101010101" pitchFamily="2" charset="-122"/>
              </a:rPr>
              <a:t>alkaline, and</a:t>
            </a:r>
          </a:p>
          <a:p>
            <a:pPr lvl="2" eaLnBrk="1" hangingPunct="1">
              <a:lnSpc>
                <a:spcPct val="140000"/>
              </a:lnSpc>
            </a:pPr>
            <a:r>
              <a:rPr lang="en-US" altLang="zh-CN" sz="1400" dirty="0">
                <a:solidFill>
                  <a:schemeClr val="bg1"/>
                </a:solidFill>
                <a:ea typeface="SimSun" panose="02010600030101010101" pitchFamily="2" charset="-122"/>
              </a:rPr>
              <a:t>oxidative stress responses in the L. monocytogenesis bacterium.</a:t>
            </a:r>
          </a:p>
          <a:p>
            <a:pPr lvl="1" eaLnBrk="1" hangingPunct="1">
              <a:lnSpc>
                <a:spcPct val="140000"/>
              </a:lnSpc>
            </a:pPr>
            <a:r>
              <a:rPr lang="en-US" altLang="zh-CN" sz="1800" dirty="0">
                <a:solidFill>
                  <a:schemeClr val="bg1"/>
                </a:solidFill>
                <a:ea typeface="SimSun" panose="02010600030101010101" pitchFamily="2" charset="-122"/>
              </a:rPr>
              <a:t>Role of r Factors in L. monocytogenes Stress Adaptation</a:t>
            </a:r>
          </a:p>
          <a:p>
            <a:pPr lvl="1" eaLnBrk="1" hangingPunct="1">
              <a:lnSpc>
                <a:spcPct val="140000"/>
              </a:lnSpc>
            </a:pPr>
            <a:r>
              <a:rPr lang="en-US" altLang="zh-CN" sz="1800" dirty="0">
                <a:solidFill>
                  <a:schemeClr val="bg1"/>
                </a:solidFill>
                <a:ea typeface="SimSun" panose="02010600030101010101" pitchFamily="2" charset="-122"/>
              </a:rPr>
              <a:t>Conclusion.</a:t>
            </a:r>
          </a:p>
          <a:p>
            <a:pPr lvl="2" eaLnBrk="1" hangingPunct="1">
              <a:lnSpc>
                <a:spcPct val="140000"/>
              </a:lnSpc>
              <a:buNone/>
            </a:pPr>
            <a:endParaRPr lang="en-US" altLang="zh-CN" sz="1400" dirty="0">
              <a:solidFill>
                <a:schemeClr val="bg1"/>
              </a:solidFill>
              <a:ea typeface="SimSun" panose="02010600030101010101" pitchFamily="2" charset="-122"/>
            </a:endParaRPr>
          </a:p>
          <a:p>
            <a:pPr lvl="2" eaLnBrk="1" hangingPunct="1">
              <a:lnSpc>
                <a:spcPct val="140000"/>
              </a:lnSpc>
              <a:buNone/>
            </a:pPr>
            <a:endParaRPr lang="en-US" altLang="zh-CN" sz="1400" dirty="0">
              <a:solidFill>
                <a:schemeClr val="bg1"/>
              </a:solidFill>
              <a:ea typeface="SimSun"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38250"/>
          </a:xfrm>
          <a:solidFill>
            <a:schemeClr val="tx1"/>
          </a:solidFill>
        </p:spPr>
        <p:txBody>
          <a:bodyPr vert="horz" wrap="square" lIns="91440" tIns="45720" rIns="91440" bIns="45720" numCol="1" anchor="ctr" anchorCtr="0" compatLnSpc="1">
            <a:normAutofit fontScale="90000"/>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en-US" sz="4400" b="1" i="0" u="none" strike="noStrike" kern="1200" cap="none" spc="0" normalizeH="0" baseline="0" noProof="1">
                <a:ln>
                  <a:noFill/>
                </a:ln>
                <a:solidFill>
                  <a:schemeClr val="bg1"/>
                </a:solidFill>
                <a:effectLst/>
                <a:uLnTx/>
                <a:uFillTx/>
                <a:latin typeface="+mj-lt"/>
                <a:ea typeface="+mj-ea"/>
                <a:cs typeface="+mj-cs"/>
              </a:rPr>
              <a:t>Role of r Factors in L. monocytogenes</a:t>
            </a:r>
            <a:r>
              <a:rPr kumimoji="0" lang="en-US" sz="4400" b="1" i="0" u="none" strike="noStrike" kern="1200" cap="none" spc="0" normalizeH="0" baseline="0" noProof="0">
                <a:ln>
                  <a:noFill/>
                </a:ln>
                <a:solidFill>
                  <a:schemeClr val="bg1"/>
                </a:solidFill>
                <a:effectLst/>
                <a:uLnTx/>
                <a:uFillTx/>
                <a:latin typeface="+mj-lt"/>
                <a:ea typeface="+mj-ea"/>
                <a:cs typeface="+mj-cs"/>
              </a:rPr>
              <a:t/>
            </a:r>
            <a:br>
              <a:rPr kumimoji="0" lang="en-US" sz="4400" b="1" i="0" u="none" strike="noStrike" kern="1200" cap="none" spc="0" normalizeH="0" baseline="0" noProof="0">
                <a:ln>
                  <a:noFill/>
                </a:ln>
                <a:solidFill>
                  <a:schemeClr val="bg1"/>
                </a:solidFill>
                <a:effectLst/>
                <a:uLnTx/>
                <a:uFillTx/>
                <a:latin typeface="+mj-lt"/>
                <a:ea typeface="+mj-ea"/>
                <a:cs typeface="+mj-cs"/>
              </a:rPr>
            </a:br>
            <a:r>
              <a:rPr kumimoji="0" lang="en-US" sz="4400" b="1" i="0" u="none" strike="noStrike" kern="1200" cap="none" spc="0" normalizeH="0" baseline="0" noProof="1">
                <a:ln>
                  <a:noFill/>
                </a:ln>
                <a:solidFill>
                  <a:schemeClr val="bg1"/>
                </a:solidFill>
                <a:effectLst/>
                <a:uLnTx/>
                <a:uFillTx/>
                <a:latin typeface="+mj-lt"/>
                <a:ea typeface="+mj-ea"/>
                <a:cs typeface="+mj-cs"/>
              </a:rPr>
              <a:t>Stress Adaptation</a:t>
            </a:r>
          </a:p>
        </p:txBody>
      </p:sp>
      <p:sp>
        <p:nvSpPr>
          <p:cNvPr id="3" name="Content Placeholder 2"/>
          <p:cNvSpPr>
            <a:spLocks noGrp="1"/>
          </p:cNvSpPr>
          <p:nvPr>
            <p:ph sz="half" idx="1"/>
          </p:nvPr>
        </p:nvSpPr>
        <p:spPr>
          <a:xfrm>
            <a:off x="0" y="1238250"/>
            <a:ext cx="12190413" cy="5619750"/>
          </a:xfrm>
          <a:solidFill>
            <a:schemeClr val="tx1"/>
          </a:solidFill>
        </p:spPr>
        <p:txBody>
          <a:bodyPr vert="horz" wrap="square" lIns="91440" tIns="45720" rIns="91440" bIns="45720" numCol="1" anchor="t" anchorCtr="0" compatLnSpc="1">
            <a:normAutofit/>
          </a:bodyPr>
          <a:lstStyle/>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r factors encode and regulate proteins that protect L. monocytogenes cells from stress.</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“rB </a:t>
            </a:r>
            <a:r>
              <a:rPr kumimoji="0" lang="en-US" sz="2800" b="0" i="0" u="none" strike="noStrike" kern="1200" cap="none" spc="0" normalizeH="0" baseline="0" noProof="1" smtClean="0">
                <a:ln>
                  <a:noFill/>
                </a:ln>
                <a:solidFill>
                  <a:schemeClr val="bg1"/>
                </a:solidFill>
                <a:effectLst/>
                <a:uLnTx/>
                <a:uFillTx/>
                <a:latin typeface="+mn-lt"/>
                <a:ea typeface="+mn-ea"/>
                <a:cs typeface="+mn-cs"/>
              </a:rPr>
              <a:t>is a positive regulator of multiple overal as well as response to cold stress genes fri, oppA, opuCA, and </a:t>
            </a:r>
            <a:r>
              <a:rPr kumimoji="0" lang="en-US" sz="2800" b="0" i="0" u="none" strike="noStrike" kern="1200" cap="none" spc="0" normalizeH="0" baseline="0" noProof="1" smtClean="0">
                <a:ln>
                  <a:noFill/>
                </a:ln>
                <a:solidFill>
                  <a:schemeClr val="bg1"/>
                </a:solidFill>
                <a:effectLst/>
                <a:uLnTx/>
                <a:uFillTx/>
                <a:latin typeface="+mn-lt"/>
                <a:ea typeface="+mn-ea"/>
                <a:cs typeface="+mn-cs"/>
              </a:rPr>
              <a:t>ltrC”. </a:t>
            </a:r>
            <a:r>
              <a:rPr kumimoji="0" lang="en-US" sz="2800" b="0" i="0" u="none" strike="noStrike" kern="1200" cap="none" spc="0" normalizeH="0" baseline="0" noProof="1" smtClean="0">
                <a:ln>
                  <a:noFill/>
                </a:ln>
                <a:solidFill>
                  <a:schemeClr val="bg1"/>
                </a:solidFill>
                <a:effectLst/>
                <a:uLnTx/>
                <a:uFillTx/>
                <a:latin typeface="+mn-lt"/>
                <a:ea typeface="+mn-ea"/>
                <a:cs typeface="+mn-cs"/>
              </a:rPr>
              <a:t>(Chan et al., 2007).</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L. monocytogenes mutant strains missing rC, rH, and rL </a:t>
            </a:r>
            <a:r>
              <a:rPr kumimoji="0" lang="en-US" sz="2800" b="0" i="0" u="none" strike="noStrike" kern="1200" cap="none" spc="0" normalizeH="0" baseline="0" noProof="1" smtClean="0">
                <a:ln>
                  <a:noFill/>
                </a:ln>
                <a:solidFill>
                  <a:schemeClr val="bg1"/>
                </a:solidFill>
                <a:effectLst/>
                <a:uLnTx/>
                <a:uFillTx/>
                <a:latin typeface="+mn-lt"/>
                <a:ea typeface="+mn-ea"/>
                <a:cs typeface="+mn-cs"/>
              </a:rPr>
              <a:t>“(</a:t>
            </a:r>
            <a:r>
              <a:rPr kumimoji="0" lang="en-US" sz="2800" b="0" i="0" u="none" strike="noStrike" kern="1200" cap="none" spc="0" normalizeH="0" baseline="0" noProof="1" smtClean="0">
                <a:ln>
                  <a:noFill/>
                </a:ln>
                <a:solidFill>
                  <a:schemeClr val="bg1"/>
                </a:solidFill>
                <a:effectLst/>
                <a:uLnTx/>
                <a:uFillTx/>
                <a:latin typeface="+mn-lt"/>
                <a:ea typeface="+mn-ea"/>
                <a:cs typeface="+mn-cs"/>
              </a:rPr>
              <a:t>RpoN) alternative sigma factors reveal that, like rB, they regulate cold adaption pathways in this </a:t>
            </a:r>
            <a:r>
              <a:rPr kumimoji="0" lang="en-US" sz="2800" b="0" i="0" u="none" strike="noStrike" kern="1200" cap="none" spc="0" normalizeH="0" baseline="0" noProof="1" smtClean="0">
                <a:ln>
                  <a:noFill/>
                </a:ln>
                <a:solidFill>
                  <a:schemeClr val="bg1"/>
                </a:solidFill>
                <a:effectLst/>
                <a:uLnTx/>
                <a:uFillTx/>
                <a:latin typeface="+mn-lt"/>
                <a:ea typeface="+mn-ea"/>
                <a:cs typeface="+mn-cs"/>
              </a:rPr>
              <a:t>bacterium” </a:t>
            </a:r>
            <a:r>
              <a:rPr kumimoji="0" lang="en-US" sz="2800" b="0" i="0" u="none" strike="noStrike" kern="1200" cap="none" spc="0" normalizeH="0" baseline="0" noProof="1" smtClean="0">
                <a:ln>
                  <a:noFill/>
                </a:ln>
                <a:solidFill>
                  <a:schemeClr val="bg1"/>
                </a:solidFill>
                <a:effectLst/>
                <a:uLnTx/>
                <a:uFillTx/>
                <a:latin typeface="+mn-lt"/>
                <a:ea typeface="+mn-ea"/>
                <a:cs typeface="+mn-cs"/>
              </a:rPr>
              <a:t>(Chan et al., 2008; Raimann et al., 2009</a:t>
            </a:r>
            <a:r>
              <a:rPr kumimoji="0" lang="en-US" sz="2800" b="0" i="0" u="none" strike="noStrike" kern="1200" cap="none" spc="0" normalizeH="0" baseline="0" noProof="1" smtClean="0">
                <a:ln>
                  <a:noFill/>
                </a:ln>
                <a:solidFill>
                  <a:schemeClr val="bg1"/>
                </a:solidFill>
                <a:effectLst/>
                <a:uLnTx/>
                <a:uFillTx/>
                <a:latin typeface="+mn-lt"/>
                <a:ea typeface="+mn-ea"/>
                <a:cs typeface="+mn-cs"/>
              </a:rPr>
              <a:t>).</a:t>
            </a:r>
            <a:endParaRPr kumimoji="0" lang="en-US" sz="2800" b="0" i="0" u="none" strike="noStrike" kern="1200" cap="none" spc="0" normalizeH="0" baseline="0" noProof="1"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Wearing out of rc function enhances L. monocytogenes' heat senses (Zhang et al., 2005).</a:t>
            </a:r>
            <a:endParaRPr kumimoji="0" lang="en-US" sz="2800" b="0" i="0" u="none" strike="noStrike" kern="1200" cap="none" spc="0" normalizeH="0" baseline="0" noProof="1">
              <a:ln>
                <a:noFill/>
              </a:ln>
              <a:solidFill>
                <a:schemeClr val="bg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12192000" cy="1358900"/>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Role of r Factors in L. monocytogenes</a:t>
            </a:r>
            <a:br>
              <a:rPr lang="en-US" altLang="zh-CN" dirty="0">
                <a:solidFill>
                  <a:schemeClr val="bg1"/>
                </a:solidFill>
                <a:ea typeface="SimSun" panose="02010600030101010101" pitchFamily="2" charset="-122"/>
              </a:rPr>
            </a:br>
            <a:r>
              <a:rPr lang="en-US" altLang="zh-CN" dirty="0">
                <a:solidFill>
                  <a:schemeClr val="bg1"/>
                </a:solidFill>
                <a:ea typeface="SimSun" panose="02010600030101010101" pitchFamily="2" charset="-122"/>
              </a:rPr>
              <a:t>Stress Adaptation</a:t>
            </a:r>
          </a:p>
        </p:txBody>
      </p:sp>
      <p:sp>
        <p:nvSpPr>
          <p:cNvPr id="21507" name="Content Placeholder 2"/>
          <p:cNvSpPr>
            <a:spLocks noGrp="1"/>
          </p:cNvSpPr>
          <p:nvPr>
            <p:ph sz="half" idx="1"/>
          </p:nvPr>
        </p:nvSpPr>
        <p:spPr>
          <a:xfrm>
            <a:off x="0" y="1358900"/>
            <a:ext cx="12192000" cy="5499100"/>
          </a:xfrm>
          <a:solidFill>
            <a:schemeClr val="tx1">
              <a:alpha val="100000"/>
            </a:schemeClr>
          </a:solidFill>
          <a:ln/>
        </p:spPr>
        <p:txBody>
          <a:bodyPr vert="horz" wrap="square" lIns="91440" tIns="45720" rIns="91440" bIns="45720" anchor="t" anchorCtr="0"/>
          <a:lstStyle/>
          <a:p>
            <a:pPr marL="0" indent="0" eaLnBrk="1" hangingPunct="1">
              <a:buClrTx/>
              <a:buSzTx/>
              <a:buNone/>
            </a:pPr>
            <a:endParaRPr lang="" altLang="x-none" dirty="0">
              <a:solidFill>
                <a:schemeClr val="bg1"/>
              </a:solidFill>
            </a:endParaRPr>
          </a:p>
          <a:p>
            <a:pPr eaLnBrk="1" hangingPunct="1">
              <a:buClrTx/>
              <a:buSzTx/>
              <a:buFont typeface="Arial" panose="020B0604020202020204" pitchFamily="34" charset="0"/>
            </a:pPr>
            <a:r>
              <a:rPr lang="" altLang="x-none" dirty="0">
                <a:solidFill>
                  <a:schemeClr val="bg1"/>
                </a:solidFill>
              </a:rPr>
              <a:t>According to transcriptome profiling, </a:t>
            </a:r>
            <a:r>
              <a:rPr lang="" altLang="x-none" dirty="0" smtClean="0">
                <a:solidFill>
                  <a:schemeClr val="bg1"/>
                </a:solidFill>
              </a:rPr>
              <a:t>rB-controlled </a:t>
            </a:r>
            <a:r>
              <a:rPr lang="" altLang="x-none" dirty="0">
                <a:solidFill>
                  <a:schemeClr val="bg1"/>
                </a:solidFill>
              </a:rPr>
              <a:t>genes in osmotic stress adaption are involved in;</a:t>
            </a:r>
          </a:p>
          <a:p>
            <a:pPr lvl="1" eaLnBrk="1" hangingPunct="1"/>
            <a:r>
              <a:rPr lang="en-US" altLang="" dirty="0" smtClean="0">
                <a:solidFill>
                  <a:schemeClr val="bg1"/>
                </a:solidFill>
              </a:rPr>
              <a:t>overall </a:t>
            </a:r>
            <a:r>
              <a:rPr lang="en-US" altLang="x-none" dirty="0" smtClean="0">
                <a:solidFill>
                  <a:schemeClr val="bg1"/>
                </a:solidFill>
              </a:rPr>
              <a:t>response</a:t>
            </a:r>
            <a:r>
              <a:rPr lang="en-US" altLang="" dirty="0" smtClean="0">
                <a:solidFill>
                  <a:schemeClr val="bg1"/>
                </a:solidFill>
              </a:rPr>
              <a:t> </a:t>
            </a:r>
            <a:r>
              <a:rPr lang="en-US" altLang="" dirty="0">
                <a:solidFill>
                  <a:schemeClr val="bg1"/>
                </a:solidFill>
              </a:rPr>
              <a:t>to stress</a:t>
            </a:r>
            <a:r>
              <a:rPr lang="" altLang="x-none" dirty="0">
                <a:solidFill>
                  <a:schemeClr val="bg1"/>
                </a:solidFill>
              </a:rPr>
              <a:t>, </a:t>
            </a:r>
          </a:p>
          <a:p>
            <a:pPr lvl="1" eaLnBrk="1" hangingPunct="1"/>
            <a:r>
              <a:rPr lang="" altLang="x-none" dirty="0">
                <a:solidFill>
                  <a:schemeClr val="bg1"/>
                </a:solidFill>
              </a:rPr>
              <a:t>transcriptional control, </a:t>
            </a:r>
          </a:p>
          <a:p>
            <a:pPr lvl="1" eaLnBrk="1" hangingPunct="1"/>
            <a:r>
              <a:rPr lang="en-US" altLang="" dirty="0" smtClean="0">
                <a:solidFill>
                  <a:schemeClr val="bg1"/>
                </a:solidFill>
              </a:rPr>
              <a:t>Transit of </a:t>
            </a:r>
            <a:r>
              <a:rPr lang="en-US" altLang="" dirty="0">
                <a:solidFill>
                  <a:schemeClr val="bg1"/>
                </a:solidFill>
              </a:rPr>
              <a:t>cells</a:t>
            </a:r>
            <a:r>
              <a:rPr lang="" altLang="x-none" dirty="0">
                <a:solidFill>
                  <a:schemeClr val="bg1"/>
                </a:solidFill>
              </a:rPr>
              <a:t>,</a:t>
            </a:r>
          </a:p>
          <a:p>
            <a:pPr lvl="1" eaLnBrk="1" hangingPunct="1"/>
            <a:r>
              <a:rPr lang="" altLang="x-none" dirty="0">
                <a:solidFill>
                  <a:schemeClr val="bg1"/>
                </a:solidFill>
              </a:rPr>
              <a:t>surface </a:t>
            </a:r>
            <a:r>
              <a:rPr lang="en-US" altLang="" dirty="0">
                <a:solidFill>
                  <a:schemeClr val="bg1"/>
                </a:solidFill>
              </a:rPr>
              <a:t>alteration of </a:t>
            </a:r>
            <a:r>
              <a:rPr lang="" altLang="x-none" dirty="0">
                <a:solidFill>
                  <a:schemeClr val="bg1"/>
                </a:solidFill>
              </a:rPr>
              <a:t>metabolic activity,</a:t>
            </a:r>
          </a:p>
          <a:p>
            <a:pPr lvl="1" eaLnBrk="1" hangingPunct="1"/>
            <a:r>
              <a:rPr lang="" altLang="x-none" dirty="0">
                <a:solidFill>
                  <a:schemeClr val="bg1"/>
                </a:solidFill>
              </a:rPr>
              <a:t>synthesis </a:t>
            </a:r>
            <a:r>
              <a:rPr lang="en-US" altLang="" dirty="0">
                <a:solidFill>
                  <a:schemeClr val="bg1"/>
                </a:solidFill>
              </a:rPr>
              <a:t>of </a:t>
            </a:r>
            <a:r>
              <a:rPr lang="en-US" altLang="x-none" dirty="0">
                <a:solidFill>
                  <a:schemeClr val="bg1"/>
                </a:solidFill>
                <a:sym typeface="+mn-ea"/>
              </a:rPr>
              <a:t>protein </a:t>
            </a:r>
            <a:r>
              <a:rPr lang="" altLang="x-none" dirty="0">
                <a:solidFill>
                  <a:schemeClr val="bg1"/>
                </a:solidFill>
              </a:rPr>
              <a:t>and </a:t>
            </a:r>
            <a:r>
              <a:rPr lang="en-US" altLang="" dirty="0">
                <a:solidFill>
                  <a:schemeClr val="bg1"/>
                </a:solidFill>
              </a:rPr>
              <a:t>alteration</a:t>
            </a:r>
            <a:r>
              <a:rPr lang="" altLang="x-none" dirty="0">
                <a:solidFill>
                  <a:schemeClr val="bg1"/>
                </a:solidFill>
              </a:rPr>
              <a:t>,</a:t>
            </a:r>
          </a:p>
          <a:p>
            <a:pPr lvl="1" eaLnBrk="1" hangingPunct="1"/>
            <a:r>
              <a:rPr lang="" altLang="x-none" dirty="0">
                <a:solidFill>
                  <a:schemeClr val="bg1"/>
                </a:solidFill>
              </a:rPr>
              <a:t>virulence (Raengpradub et al., 2008).</a:t>
            </a:r>
          </a:p>
          <a:p>
            <a:pPr eaLnBrk="1" hangingPunct="1">
              <a:buClrTx/>
              <a:buSzTx/>
              <a:buFont typeface="Arial" panose="020B0604020202020204" pitchFamily="34" charset="0"/>
            </a:pPr>
            <a:r>
              <a:rPr lang="" altLang="x-none" dirty="0">
                <a:solidFill>
                  <a:schemeClr val="bg1"/>
                </a:solidFill>
              </a:rPr>
              <a:t>rB controls osmolyte </a:t>
            </a:r>
            <a:r>
              <a:rPr lang="en-US" altLang="" dirty="0">
                <a:solidFill>
                  <a:schemeClr val="bg1"/>
                </a:solidFill>
              </a:rPr>
              <a:t>transit </a:t>
            </a:r>
            <a:r>
              <a:rPr lang="" altLang="x-none" dirty="0">
                <a:solidFill>
                  <a:schemeClr val="bg1"/>
                </a:solidFill>
              </a:rPr>
              <a:t>genes (opuCA and gbuA).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12192000" cy="1282700"/>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Cross Protective Stress Responses</a:t>
            </a:r>
          </a:p>
        </p:txBody>
      </p:sp>
      <p:sp>
        <p:nvSpPr>
          <p:cNvPr id="3" name="Content Placeholder 2"/>
          <p:cNvSpPr>
            <a:spLocks noGrp="1"/>
          </p:cNvSpPr>
          <p:nvPr>
            <p:ph sz="half" idx="1"/>
          </p:nvPr>
        </p:nvSpPr>
        <p:spPr>
          <a:xfrm>
            <a:off x="0" y="1284288"/>
            <a:ext cx="12192000" cy="5573713"/>
          </a:xfrm>
          <a:solidFill>
            <a:schemeClr val="tx1"/>
          </a:solidFill>
        </p:spPr>
        <p:txBody>
          <a:bodyPr vert="horz" wrap="square" lIns="91440" tIns="45720" rIns="91440" bIns="45720" numCol="1" anchor="t" anchorCtr="0" compatLnSpc="1">
            <a:normAutofit fontScale="97500"/>
          </a:bodyPr>
          <a:lstStyle/>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Multiple studies suggest that chronic, low-level exposure to stress results in the evolution of L. monocytogenes that is biologically more resistant </a:t>
            </a:r>
            <a:r>
              <a:rPr kumimoji="0" lang="en-US" sz="2800" b="0" i="0" u="none" strike="noStrike" kern="1200" cap="none" spc="0" normalizeH="0" baseline="0" noProof="1" smtClean="0">
                <a:ln>
                  <a:noFill/>
                </a:ln>
                <a:solidFill>
                  <a:schemeClr val="bg1"/>
                </a:solidFill>
                <a:effectLst/>
                <a:uLnTx/>
                <a:uFillTx/>
                <a:latin typeface="+mn-lt"/>
                <a:ea typeface="+mn-ea"/>
                <a:cs typeface="+mn-cs"/>
              </a:rPr>
              <a:t>to </a:t>
            </a:r>
            <a:r>
              <a:rPr kumimoji="0" lang="en-US" sz="2800" b="0" i="0" u="none" strike="noStrike" kern="1200" cap="none" spc="0" normalizeH="0" baseline="0" noProof="1" smtClean="0">
                <a:ln>
                  <a:noFill/>
                </a:ln>
                <a:solidFill>
                  <a:schemeClr val="bg1"/>
                </a:solidFill>
                <a:effectLst/>
                <a:uLnTx/>
                <a:uFillTx/>
                <a:latin typeface="+mn-lt"/>
                <a:ea typeface="+mn-ea"/>
                <a:cs typeface="+mn-cs"/>
              </a:rPr>
              <a:t>higher doses of the </a:t>
            </a:r>
            <a:r>
              <a:rPr kumimoji="0" lang="en-US" sz="2800" b="0" i="0" u="none" strike="noStrike" kern="1200" cap="none" spc="0" normalizeH="0" baseline="0" noProof="1" smtClean="0">
                <a:ln>
                  <a:noFill/>
                </a:ln>
                <a:solidFill>
                  <a:schemeClr val="bg1"/>
                </a:solidFill>
                <a:effectLst/>
                <a:uLnTx/>
                <a:uFillTx/>
                <a:latin typeface="+mn-lt"/>
                <a:ea typeface="+mn-ea"/>
                <a:cs typeface="+mn-cs"/>
              </a:rPr>
              <a:t>similar</a:t>
            </a:r>
            <a:r>
              <a:rPr kumimoji="0" lang="en-US" sz="2800" b="0" i="0" u="none" strike="noStrike" kern="1200" cap="none" spc="0" normalizeH="0" baseline="0" noProof="1" smtClean="0">
                <a:ln>
                  <a:noFill/>
                </a:ln>
                <a:solidFill>
                  <a:schemeClr val="bg1"/>
                </a:solidFill>
                <a:effectLst/>
                <a:uLnTx/>
                <a:uFillTx/>
                <a:latin typeface="+mn-lt"/>
                <a:ea typeface="+mn-ea"/>
                <a:cs typeface="+mn-cs"/>
              </a:rPr>
              <a:t> or other stressors.</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For instance, L. monocytogenes cells that have been subjected to sublethal acid stress exhibit enhanced resilience to higher acid stress levels and develop improved tolerance to osmosis stress and heat (Gahan et al., 1996</a:t>
            </a:r>
            <a:r>
              <a:rPr kumimoji="0" lang="en-US" sz="2800" b="0" i="0" u="none" strike="noStrike" kern="1200" cap="none" spc="0" normalizeH="0" baseline="0" noProof="1" smtClean="0">
                <a:ln>
                  <a:noFill/>
                </a:ln>
                <a:solidFill>
                  <a:schemeClr val="bg1"/>
                </a:solidFill>
                <a:effectLst/>
                <a:uLnTx/>
                <a:uFillTx/>
                <a:latin typeface="+mn-lt"/>
                <a:ea typeface="+mn-ea"/>
                <a:cs typeface="+mn-cs"/>
              </a:rPr>
              <a:t>).</a:t>
            </a:r>
            <a:endParaRPr kumimoji="0" lang="en-US" sz="2800" b="0" i="0" u="none" strike="noStrike" kern="1200" cap="none" spc="0" normalizeH="0" baseline="0" noProof="1"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Preadapted L. monocytogenes cells exhibit increased resistance to osmotic and ethanol stress after being subjected to sublethal heat </a:t>
            </a:r>
            <a:r>
              <a:rPr kumimoji="0" lang="en-US" sz="2800" b="0" i="0" u="none" strike="noStrike" kern="1200" cap="none" spc="0" normalizeH="0" baseline="0" noProof="1" smtClean="0">
                <a:ln>
                  <a:noFill/>
                </a:ln>
                <a:solidFill>
                  <a:schemeClr val="bg1"/>
                </a:solidFill>
                <a:effectLst/>
                <a:uLnTx/>
                <a:uFillTx/>
                <a:latin typeface="+mn-lt"/>
                <a:ea typeface="+mn-ea"/>
                <a:cs typeface="+mn-cs"/>
              </a:rPr>
              <a:t>stress.</a:t>
            </a:r>
            <a:endParaRPr kumimoji="0" lang="en-US" sz="2800" b="0" i="0" u="none" strike="noStrike" kern="1200" cap="none" spc="0" normalizeH="0" baseline="0" noProof="1"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ct val="0"/>
              </a:spcAft>
              <a:buClrTx/>
              <a:buSzTx/>
              <a:buNone/>
              <a:defRPr/>
            </a:pPr>
            <a:endParaRPr kumimoji="0" lang="en-US" sz="2800" b="0" i="0" u="none" strike="noStrike" kern="1200" cap="none" spc="0" normalizeH="0" baseline="0" noProof="1">
              <a:ln>
                <a:noFill/>
              </a:ln>
              <a:solidFill>
                <a:schemeClr val="bg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2192000" cy="862013"/>
          </a:xfrm>
          <a:solidFill>
            <a:schemeClr val="tx1">
              <a:alpha val="100000"/>
            </a:schemeClr>
          </a:solidFill>
          <a:ln/>
        </p:spPr>
        <p:txBody>
          <a:bodyPr vert="horz" wrap="square" lIns="91440" tIns="45720" rIns="91440" bIns="45720" anchor="ctr" anchorCtr="0"/>
          <a:lstStyle/>
          <a:p>
            <a:pPr algn="ctr" eaLnBrk="1" hangingPunct="1"/>
            <a:r>
              <a:rPr lang="en-US" altLang="zh-CN" b="1" dirty="0">
                <a:solidFill>
                  <a:schemeClr val="bg1"/>
                </a:solidFill>
                <a:ea typeface="SimSun" panose="02010600030101010101" pitchFamily="2" charset="-122"/>
              </a:rPr>
              <a:t>Conclusion</a:t>
            </a:r>
          </a:p>
        </p:txBody>
      </p:sp>
      <p:sp>
        <p:nvSpPr>
          <p:cNvPr id="3" name="Content Placeholder 2"/>
          <p:cNvSpPr>
            <a:spLocks noGrp="1"/>
          </p:cNvSpPr>
          <p:nvPr>
            <p:ph sz="half" idx="1"/>
          </p:nvPr>
        </p:nvSpPr>
        <p:spPr>
          <a:xfrm>
            <a:off x="0" y="862013"/>
            <a:ext cx="12192000" cy="5995988"/>
          </a:xfrm>
          <a:solidFill>
            <a:schemeClr val="tx1"/>
          </a:solidFill>
        </p:spPr>
        <p:txBody>
          <a:bodyPr vert="horz" wrap="square" lIns="91440" tIns="45720" rIns="91440" bIns="45720" numCol="1" anchor="t" anchorCtr="0" compatLnSpc="1">
            <a:normAutofit/>
          </a:bodyPr>
          <a:lstStyle/>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A better knowhow of the vital alterations haening  at the levels of gene transcription in this bacteria's cells in response to stress conditions is essential for the creation of more successful food storage solutions.</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Despite tremendous advances in understanding the L. monocytogenes stress response.</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As a result, we believe that more research is needed to completely comprehend the molecular processes underpinning L. monocytogenes' cellular stress reaction in the context of diverse dietary components and environmental exposures.</a:t>
            </a:r>
          </a:p>
          <a:p>
            <a:pPr marL="22860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defRPr/>
            </a:pPr>
            <a:r>
              <a:rPr kumimoji="0" lang="en-US" sz="2800" b="0" i="0" u="none" strike="noStrike" kern="1200" cap="none" spc="0" normalizeH="0" baseline="0" noProof="1" smtClean="0">
                <a:ln>
                  <a:noFill/>
                </a:ln>
                <a:solidFill>
                  <a:schemeClr val="bg1"/>
                </a:solidFill>
                <a:effectLst/>
                <a:uLnTx/>
                <a:uFillTx/>
                <a:latin typeface="+mn-lt"/>
                <a:ea typeface="+mn-ea"/>
                <a:cs typeface="+mn-cs"/>
              </a:rPr>
              <a:t>The goal is for this fresh knowledge to lead to the development of more inventive approaches.</a:t>
            </a:r>
            <a:endParaRPr kumimoji="0" lang="en-US" sz="2800" b="0" i="0" u="none" strike="noStrike" kern="1200" cap="none" spc="0" normalizeH="0" baseline="0" noProof="1">
              <a:ln>
                <a:noFill/>
              </a:ln>
              <a:solidFill>
                <a:schemeClr val="bg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2192000" cy="862013"/>
          </a:xfrm>
          <a:solidFill>
            <a:schemeClr val="tx1">
              <a:alpha val="100000"/>
            </a:schemeClr>
          </a:solidFill>
          <a:ln/>
        </p:spPr>
        <p:txBody>
          <a:bodyPr vert="horz" wrap="square" lIns="91440" tIns="45720" rIns="91440" bIns="45720" anchor="ctr" anchorCtr="0"/>
          <a:lstStyle/>
          <a:p>
            <a:pPr algn="ctr" eaLnBrk="1" hangingPunct="1"/>
            <a:r>
              <a:rPr lang="en-US" altLang="zh-CN" b="1" dirty="0" smtClean="0">
                <a:solidFill>
                  <a:schemeClr val="bg1"/>
                </a:solidFill>
                <a:ea typeface="SimSun" panose="02010600030101010101" pitchFamily="2" charset="-122"/>
              </a:rPr>
              <a:t>REFERENCES</a:t>
            </a:r>
            <a:endParaRPr lang="en-US" altLang="zh-CN" b="1" dirty="0">
              <a:solidFill>
                <a:schemeClr val="bg1"/>
              </a:solidFill>
              <a:ea typeface="SimSun" panose="02010600030101010101" pitchFamily="2" charset="-122"/>
            </a:endParaRPr>
          </a:p>
        </p:txBody>
      </p:sp>
      <p:sp>
        <p:nvSpPr>
          <p:cNvPr id="3" name="Content Placeholder 2"/>
          <p:cNvSpPr>
            <a:spLocks noGrp="1"/>
          </p:cNvSpPr>
          <p:nvPr>
            <p:ph sz="half" idx="1"/>
          </p:nvPr>
        </p:nvSpPr>
        <p:spPr>
          <a:xfrm>
            <a:off x="0" y="862012"/>
            <a:ext cx="12192000" cy="5995988"/>
          </a:xfrm>
          <a:solidFill>
            <a:schemeClr val="tx1"/>
          </a:solidFill>
        </p:spPr>
        <p:txBody>
          <a:bodyPr vert="horz" wrap="square" lIns="91440" tIns="45720" rIns="91440" bIns="45720" numCol="1" anchor="t" anchorCtr="0" compatLnSpc="1">
            <a:normAutofit lnSpcReduction="10000"/>
          </a:bodyPr>
          <a:lstStyle/>
          <a:p>
            <a:pPr marL="0" lvl="0" indent="-457200" algn="just" eaLnBrk="1" fontAlgn="auto" hangingPunct="1">
              <a:buNone/>
              <a:defRPr/>
            </a:pPr>
            <a:r>
              <a:rPr lang="en-US" sz="2400" noProof="1">
                <a:solidFill>
                  <a:schemeClr val="bg1"/>
                </a:solidFill>
              </a:rPr>
              <a:t>Bowman, J. P., Lee Chang, K. J., Pinfold, T., &amp; Ross, T. (2010). Transcriptomic and phenotypic responses of Listeria monocytogenes strains possessing different growth efficiencies under acidic conditions. Applied and environmental microbiology, 76(14), </a:t>
            </a:r>
            <a:r>
              <a:rPr lang="en-US" sz="2400" noProof="1">
                <a:solidFill>
                  <a:schemeClr val="bg1"/>
                </a:solidFill>
              </a:rPr>
              <a:t>4836-4850</a:t>
            </a:r>
            <a:r>
              <a:rPr lang="en-US" sz="2400" noProof="1" smtClean="0">
                <a:solidFill>
                  <a:schemeClr val="bg1"/>
                </a:solidFill>
              </a:rPr>
              <a:t>.</a:t>
            </a:r>
          </a:p>
          <a:p>
            <a:pPr marL="0" lvl="0" indent="-457200" algn="just" eaLnBrk="1" fontAlgn="auto" hangingPunct="1">
              <a:buNone/>
              <a:defRPr/>
            </a:pPr>
            <a:endParaRPr lang="en-US" sz="2400" noProof="1" smtClean="0">
              <a:solidFill>
                <a:schemeClr val="bg1"/>
              </a:solidFill>
            </a:endParaRPr>
          </a:p>
          <a:p>
            <a:pPr marL="0" lvl="0" indent="-457200" algn="just" eaLnBrk="1" fontAlgn="auto" hangingPunct="1">
              <a:buNone/>
              <a:defRPr/>
            </a:pPr>
            <a:r>
              <a:rPr lang="en-US" sz="2400" noProof="1">
                <a:solidFill>
                  <a:schemeClr val="bg1"/>
                </a:solidFill>
              </a:rPr>
              <a:t>Gahan, C. G., O'Driscoll, B., &amp; Hill, C. (1996). Acid adaptation of Listeria monocytogenes can enhance survival in acidic foods and during milk fermentation. Applied and environmental microbiology, 62(9), </a:t>
            </a:r>
            <a:r>
              <a:rPr lang="en-US" sz="2400" noProof="1">
                <a:solidFill>
                  <a:schemeClr val="bg1"/>
                </a:solidFill>
              </a:rPr>
              <a:t>3128-3132</a:t>
            </a:r>
            <a:r>
              <a:rPr lang="en-US" sz="2400" noProof="1" smtClean="0">
                <a:solidFill>
                  <a:schemeClr val="bg1"/>
                </a:solidFill>
              </a:rPr>
              <a:t>.</a:t>
            </a:r>
          </a:p>
          <a:p>
            <a:pPr marL="0" lvl="0" indent="-457200" algn="just" eaLnBrk="1" fontAlgn="auto" hangingPunct="1">
              <a:buNone/>
              <a:defRPr/>
            </a:pPr>
            <a:endParaRPr lang="en-US" sz="2400" noProof="1" smtClean="0">
              <a:solidFill>
                <a:schemeClr val="bg1"/>
              </a:solidFill>
            </a:endParaRPr>
          </a:p>
          <a:p>
            <a:pPr marL="0" lvl="0" indent="-457200" algn="just" eaLnBrk="1" fontAlgn="auto" hangingPunct="1">
              <a:buNone/>
              <a:defRPr/>
            </a:pPr>
            <a:r>
              <a:rPr lang="en-US" sz="2400" noProof="1">
                <a:solidFill>
                  <a:schemeClr val="bg1"/>
                </a:solidFill>
              </a:rPr>
              <a:t>Raengpradub, S., Wiedmann, M., &amp; Boor, K. J. (2008). Comparative analysis of the </a:t>
            </a:r>
            <a:r>
              <a:rPr lang="el-GR" sz="2400" noProof="1">
                <a:solidFill>
                  <a:schemeClr val="bg1"/>
                </a:solidFill>
              </a:rPr>
              <a:t>σ</a:t>
            </a:r>
            <a:r>
              <a:rPr lang="en-US" sz="2400" noProof="1">
                <a:solidFill>
                  <a:schemeClr val="bg1"/>
                </a:solidFill>
              </a:rPr>
              <a:t>B-dependent stress responses in Listeria monocytogenes and Listeria innocua strains exposed to selected stress conditions. Applied and environmental microbiology, 74(1), </a:t>
            </a:r>
            <a:r>
              <a:rPr lang="en-US" sz="2400" noProof="1">
                <a:solidFill>
                  <a:schemeClr val="bg1"/>
                </a:solidFill>
              </a:rPr>
              <a:t>158-171</a:t>
            </a:r>
            <a:r>
              <a:rPr lang="en-US" sz="2400" noProof="1" smtClean="0">
                <a:solidFill>
                  <a:schemeClr val="bg1"/>
                </a:solidFill>
              </a:rPr>
              <a:t>.</a:t>
            </a:r>
          </a:p>
          <a:p>
            <a:pPr marL="0" lvl="0" indent="-457200" algn="just" eaLnBrk="1" fontAlgn="auto" hangingPunct="1">
              <a:buNone/>
              <a:defRPr/>
            </a:pPr>
            <a:endParaRPr lang="en-US" sz="2400" noProof="1" smtClean="0">
              <a:solidFill>
                <a:schemeClr val="bg1"/>
              </a:solidFill>
            </a:endParaRPr>
          </a:p>
          <a:p>
            <a:pPr marL="0" lvl="0" indent="-457200" algn="just" eaLnBrk="1" fontAlgn="auto" hangingPunct="1">
              <a:buNone/>
              <a:defRPr/>
            </a:pPr>
            <a:r>
              <a:rPr lang="en-US" sz="2400" noProof="1">
                <a:solidFill>
                  <a:schemeClr val="bg1"/>
                </a:solidFill>
              </a:rPr>
              <a:t>Yan, H., Neogi, S. B., Mo, Z., Guan, W., Shen, Z., Zhang, S., ... &amp; Zhong, N. (2010). Prevalence and characterization of antimicrobial resistance of foodborne Listeria monocytogenes isolates in Hebei province of Northern China, 2005–2007. International journal of food microbiology, 144(2), </a:t>
            </a:r>
            <a:r>
              <a:rPr lang="en-US" sz="2400" noProof="1">
                <a:solidFill>
                  <a:schemeClr val="bg1"/>
                </a:solidFill>
              </a:rPr>
              <a:t>310-316</a:t>
            </a:r>
            <a:r>
              <a:rPr lang="en-US" sz="2400" noProof="1" smtClean="0">
                <a:solidFill>
                  <a:schemeClr val="bg1"/>
                </a:solidFill>
              </a:rPr>
              <a:t>.</a:t>
            </a:r>
          </a:p>
        </p:txBody>
      </p:sp>
    </p:spTree>
    <p:extLst>
      <p:ext uri="{BB962C8B-B14F-4D97-AF65-F5344CB8AC3E}">
        <p14:creationId xmlns:p14="http://schemas.microsoft.com/office/powerpoint/2010/main" val="379252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12192000" cy="1222375"/>
          </a:xfrm>
          <a:solidFill>
            <a:schemeClr val="tx1">
              <a:alpha val="100000"/>
            </a:schemeClr>
          </a:solidFill>
          <a:ln/>
        </p:spPr>
        <p:txBody>
          <a:bodyPr vert="horz" wrap="square" lIns="91440" tIns="45720" rIns="91440" bIns="45720" anchor="ctr" anchorCtr="0"/>
          <a:lstStyle/>
          <a:p>
            <a:pPr algn="ctr" eaLnBrk="1" hangingPunct="1"/>
            <a:r>
              <a:rPr lang="en-US" altLang="zh-CN" dirty="0">
                <a:solidFill>
                  <a:schemeClr val="bg1"/>
                </a:solidFill>
                <a:ea typeface="SimSun" panose="02010600030101010101" pitchFamily="2" charset="-122"/>
              </a:rPr>
              <a:t>Methodology</a:t>
            </a:r>
          </a:p>
        </p:txBody>
      </p:sp>
      <p:sp>
        <p:nvSpPr>
          <p:cNvPr id="4099" name="Content Placeholder 2"/>
          <p:cNvSpPr>
            <a:spLocks noGrp="1"/>
          </p:cNvSpPr>
          <p:nvPr>
            <p:ph sz="half" idx="1"/>
          </p:nvPr>
        </p:nvSpPr>
        <p:spPr>
          <a:xfrm>
            <a:off x="114300" y="1222375"/>
            <a:ext cx="12077700" cy="5543550"/>
          </a:xfrm>
          <a:solidFill>
            <a:schemeClr val="tx1">
              <a:alpha val="100000"/>
            </a:schemeClr>
          </a:solidFill>
          <a:ln/>
        </p:spPr>
        <p:txBody>
          <a:bodyPr vert="horz" wrap="square" lIns="91440" tIns="45720" rIns="91440" bIns="45720" anchor="t" anchorCtr="0"/>
          <a:lstStyle/>
          <a:p>
            <a:pPr eaLnBrk="1" hangingPunct="1">
              <a:lnSpc>
                <a:spcPct val="200000"/>
              </a:lnSpc>
              <a:buClrTx/>
              <a:buSzTx/>
              <a:buFont typeface="Arial" panose="020B0604020202020204" pitchFamily="34" charset="0"/>
            </a:pPr>
            <a:r>
              <a:rPr lang="en-US" altLang="zh-CN" b="1" dirty="0">
                <a:solidFill>
                  <a:schemeClr val="bg1"/>
                </a:solidFill>
                <a:ea typeface="SimSun" panose="02010600030101010101" pitchFamily="2" charset="-122"/>
              </a:rPr>
              <a:t>Transcriptome and proteome stress analysis </a:t>
            </a:r>
            <a:r>
              <a:rPr lang="en-US" altLang="zh-CN" dirty="0">
                <a:solidFill>
                  <a:schemeClr val="bg1"/>
                </a:solidFill>
                <a:ea typeface="SimSun" panose="02010600030101010101" pitchFamily="2" charset="-122"/>
              </a:rPr>
              <a:t>– Most exeriments used this methodology to examine the reaction of Listeria Monocytogenes to stressors,</a:t>
            </a:r>
          </a:p>
          <a:p>
            <a:pPr eaLnBrk="1" hangingPunct="1">
              <a:lnSpc>
                <a:spcPct val="200000"/>
              </a:lnSpc>
              <a:buClrTx/>
              <a:buSzTx/>
              <a:buFont typeface="Arial" panose="020B0604020202020204" pitchFamily="34" charset="0"/>
            </a:pPr>
            <a:r>
              <a:rPr lang="en-US" altLang="zh-CN" b="1" dirty="0">
                <a:solidFill>
                  <a:schemeClr val="bg1"/>
                </a:solidFill>
                <a:ea typeface="SimSun" panose="02010600030101010101" pitchFamily="2" charset="-122"/>
              </a:rPr>
              <a:t>Literature Review </a:t>
            </a:r>
            <a:r>
              <a:rPr lang="en-US" altLang="zh-CN" dirty="0">
                <a:solidFill>
                  <a:schemeClr val="bg1"/>
                </a:solidFill>
                <a:ea typeface="SimSun" panose="02010600030101010101" pitchFamily="2" charset="-122"/>
              </a:rPr>
              <a:t>-  various studies have been used to study the reaction of Listeria Monocytogenes to stressors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12192000" cy="1690688"/>
          </a:xfrm>
          <a:solidFill>
            <a:schemeClr val="tx1">
              <a:alpha val="100000"/>
            </a:schemeClr>
          </a:solidFill>
          <a:ln/>
        </p:spPr>
        <p:txBody>
          <a:bodyPr vert="horz" wrap="square" lIns="91440" tIns="45720" rIns="91440" bIns="45720" anchor="ctr" anchorCtr="0"/>
          <a:lstStyle/>
          <a:p>
            <a:pPr algn="ctr" eaLnBrk="1" hangingPunct="1"/>
            <a:r>
              <a:rPr lang="en-US" altLang="zh-CN" dirty="0">
                <a:solidFill>
                  <a:schemeClr val="bg1"/>
                </a:solidFill>
                <a:ea typeface="SimSun" panose="02010600030101010101" pitchFamily="2" charset="-122"/>
              </a:rPr>
              <a:t>Introduction</a:t>
            </a:r>
          </a:p>
        </p:txBody>
      </p:sp>
      <p:sp>
        <p:nvSpPr>
          <p:cNvPr id="5123" name="Content Placeholder 2"/>
          <p:cNvSpPr>
            <a:spLocks noGrp="1"/>
          </p:cNvSpPr>
          <p:nvPr>
            <p:ph sz="half" idx="1"/>
          </p:nvPr>
        </p:nvSpPr>
        <p:spPr>
          <a:xfrm>
            <a:off x="0" y="1690688"/>
            <a:ext cx="6019800" cy="5167312"/>
          </a:xfrm>
          <a:solidFill>
            <a:schemeClr val="tx1">
              <a:alpha val="100000"/>
            </a:schemeClr>
          </a:solidFill>
          <a:ln/>
        </p:spPr>
        <p:txBody>
          <a:bodyPr vert="horz" wrap="square" lIns="91440" tIns="45720" rIns="91440" bIns="45720" anchor="t" anchorCtr="0"/>
          <a:lstStyle/>
          <a:p>
            <a:pPr eaLnBrk="1" hangingPunct="1">
              <a:buClrTx/>
              <a:buSzTx/>
              <a:buFont typeface="Arial" panose="020B0604020202020204" pitchFamily="34" charset="0"/>
            </a:pPr>
            <a:r>
              <a:rPr lang="en-US" altLang="zh-CN" dirty="0">
                <a:solidFill>
                  <a:schemeClr val="bg1"/>
                </a:solidFill>
                <a:ea typeface="SimSun" panose="02010600030101010101" pitchFamily="2" charset="-122"/>
              </a:rPr>
              <a:t>Lysteria monocytogenesis is a food safety concern.</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Targets immunosupressed individuals.</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Is one cause of high mortality rates.</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Grows on food products.</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Survives food processing and preservation procedures.</a:t>
            </a:r>
          </a:p>
          <a:p>
            <a:pPr eaLnBrk="1" hangingPunct="1">
              <a:buClrTx/>
              <a:buSzTx/>
              <a:buFont typeface="Arial" panose="020B0604020202020204" pitchFamily="34" charset="0"/>
            </a:pPr>
            <a:endParaRPr lang="en-US" altLang="zh-CN" dirty="0">
              <a:solidFill>
                <a:schemeClr val="bg1"/>
              </a:solidFill>
              <a:ea typeface="SimSun" panose="02010600030101010101" pitchFamily="2" charset="-122"/>
            </a:endParaRPr>
          </a:p>
          <a:p>
            <a:pPr eaLnBrk="1" hangingPunct="1">
              <a:buClrTx/>
              <a:buSzTx/>
              <a:buFont typeface="Arial" panose="020B0604020202020204" pitchFamily="34" charset="0"/>
            </a:pPr>
            <a:endParaRPr lang="en-US" altLang="zh-CN" dirty="0">
              <a:solidFill>
                <a:schemeClr val="bg1"/>
              </a:solidFill>
              <a:ea typeface="SimSun" panose="02010600030101010101" pitchFamily="2" charset="-122"/>
            </a:endParaRPr>
          </a:p>
          <a:p>
            <a:pPr eaLnBrk="1" hangingPunct="1">
              <a:buClrTx/>
              <a:buSzTx/>
              <a:buFont typeface="Arial" panose="020B0604020202020204" pitchFamily="34" charset="0"/>
            </a:pPr>
            <a:endParaRPr lang="en-US" altLang="zh-CN" dirty="0">
              <a:solidFill>
                <a:schemeClr val="bg1"/>
              </a:solidFill>
              <a:ea typeface="SimSun" panose="02010600030101010101" pitchFamily="2" charset="-122"/>
            </a:endParaRPr>
          </a:p>
        </p:txBody>
      </p:sp>
      <p:pic>
        <p:nvPicPr>
          <p:cNvPr id="5124" name="Content Placeholder 3"/>
          <p:cNvPicPr>
            <a:picLocks noGrp="1" noChangeAspect="1"/>
          </p:cNvPicPr>
          <p:nvPr>
            <p:ph sz="half" idx="2"/>
          </p:nvPr>
        </p:nvPicPr>
        <p:blipFill>
          <a:blip r:embed="rId2"/>
          <a:srcRect/>
          <a:stretch>
            <a:fillRect/>
          </a:stretch>
        </p:blipFill>
        <p:spPr>
          <a:xfrm>
            <a:off x="6865938" y="1589088"/>
            <a:ext cx="5326062" cy="2498725"/>
          </a:xfrm>
          <a:ln/>
        </p:spPr>
      </p:pic>
      <p:pic>
        <p:nvPicPr>
          <p:cNvPr id="5125" name="Picture 4"/>
          <p:cNvPicPr>
            <a:picLocks noChangeAspect="1"/>
          </p:cNvPicPr>
          <p:nvPr/>
        </p:nvPicPr>
        <p:blipFill>
          <a:blip r:embed="rId3"/>
          <a:stretch>
            <a:fillRect/>
          </a:stretch>
        </p:blipFill>
        <p:spPr>
          <a:xfrm>
            <a:off x="8597900" y="4087813"/>
            <a:ext cx="3594100" cy="2770187"/>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475"/>
            <a:ext cx="12191365" cy="1573530"/>
          </a:xfrm>
          <a:solidFill>
            <a:schemeClr val="tx1"/>
          </a:solidFill>
        </p:spPr>
        <p:txBody>
          <a:bodyPr/>
          <a:lstStyle/>
          <a:p>
            <a:r>
              <a:rPr lang="en-US">
                <a:solidFill>
                  <a:schemeClr val="bg1"/>
                </a:solidFill>
              </a:rPr>
              <a:t>Graph showing Listeria </a:t>
            </a:r>
            <a:r>
              <a:rPr lang="en-US" altLang="zh-CN" b="1" dirty="0">
                <a:solidFill>
                  <a:schemeClr val="bg1"/>
                </a:solidFill>
                <a:ea typeface="SimSun" panose="02010600030101010101" pitchFamily="2" charset="-122"/>
                <a:sym typeface="+mn-ea"/>
              </a:rPr>
              <a:t>Monocytogenes </a:t>
            </a:r>
            <a:r>
              <a:rPr lang="en-US">
                <a:solidFill>
                  <a:schemeClr val="bg1"/>
                </a:solidFill>
              </a:rPr>
              <a:t>Outbreak.</a:t>
            </a:r>
          </a:p>
        </p:txBody>
      </p:sp>
      <p:pic>
        <p:nvPicPr>
          <p:cNvPr id="5" name="Content Placeholder 4"/>
          <p:cNvPicPr>
            <a:picLocks noGrp="1" noChangeAspect="1"/>
          </p:cNvPicPr>
          <p:nvPr>
            <p:ph sz="half" idx="1"/>
          </p:nvPr>
        </p:nvPicPr>
        <p:blipFill>
          <a:blip r:embed="rId2"/>
          <a:stretch>
            <a:fillRect/>
          </a:stretch>
        </p:blipFill>
        <p:spPr>
          <a:xfrm>
            <a:off x="-635" y="1691005"/>
            <a:ext cx="12192000" cy="58426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12192000" cy="1050925"/>
          </a:xfrm>
          <a:solidFill>
            <a:schemeClr val="tx1">
              <a:alpha val="100000"/>
            </a:schemeClr>
          </a:solidFill>
          <a:ln/>
        </p:spPr>
        <p:txBody>
          <a:bodyPr vert="horz" wrap="square" lIns="91440" tIns="45720" rIns="91440" bIns="45720" anchor="ctr" anchorCtr="0"/>
          <a:lstStyle/>
          <a:p>
            <a:pPr algn="ctr" eaLnBrk="1" hangingPunct="1"/>
            <a:r>
              <a:rPr lang="en-US" altLang="zh-CN" dirty="0">
                <a:solidFill>
                  <a:schemeClr val="bg1"/>
                </a:solidFill>
                <a:ea typeface="SimSun" panose="02010600030101010101" pitchFamily="2" charset="-122"/>
              </a:rPr>
              <a:t>Background </a:t>
            </a:r>
          </a:p>
        </p:txBody>
      </p:sp>
      <p:sp>
        <p:nvSpPr>
          <p:cNvPr id="6147" name="Content Placeholder 2"/>
          <p:cNvSpPr>
            <a:spLocks noGrp="1"/>
          </p:cNvSpPr>
          <p:nvPr>
            <p:ph sz="half" idx="1"/>
          </p:nvPr>
        </p:nvSpPr>
        <p:spPr>
          <a:xfrm>
            <a:off x="0" y="1096963"/>
            <a:ext cx="12192000" cy="5761037"/>
          </a:xfrm>
          <a:solidFill>
            <a:schemeClr val="tx1">
              <a:alpha val="100000"/>
            </a:schemeClr>
          </a:solidFill>
          <a:ln/>
        </p:spPr>
        <p:txBody>
          <a:bodyPr vert="horz" wrap="square" lIns="91440" tIns="45720" rIns="91440" bIns="45720" anchor="t" anchorCtr="0"/>
          <a:lstStyle/>
          <a:p>
            <a:pPr eaLnBrk="1" hangingPunct="1">
              <a:lnSpc>
                <a:spcPct val="150000"/>
              </a:lnSpc>
              <a:buClrTx/>
              <a:buSzTx/>
              <a:buFont typeface="Arial" panose="020B0604020202020204" pitchFamily="34" charset="0"/>
            </a:pPr>
            <a:r>
              <a:rPr lang="" altLang="x-none" dirty="0">
                <a:solidFill>
                  <a:schemeClr val="bg1"/>
                </a:solidFill>
              </a:rPr>
              <a:t>Environmental stress challenges show monocytogenes cells that rely on diverse strain pathways.</a:t>
            </a:r>
          </a:p>
          <a:p>
            <a:pPr eaLnBrk="1" hangingPunct="1">
              <a:lnSpc>
                <a:spcPct val="150000"/>
              </a:lnSpc>
              <a:buClrTx/>
              <a:buSzTx/>
              <a:buFont typeface="Arial" panose="020B0604020202020204" pitchFamily="34" charset="0"/>
            </a:pPr>
            <a:r>
              <a:rPr lang="" altLang="x-none" dirty="0">
                <a:solidFill>
                  <a:schemeClr val="bg1"/>
                </a:solidFill>
              </a:rPr>
              <a:t>The processes identify stress-related molecular difficulties.</a:t>
            </a:r>
          </a:p>
          <a:p>
            <a:pPr eaLnBrk="1" hangingPunct="1">
              <a:lnSpc>
                <a:spcPct val="150000"/>
              </a:lnSpc>
              <a:buClrTx/>
              <a:buSzTx/>
              <a:buFont typeface="Arial" panose="020B0604020202020204" pitchFamily="34" charset="0"/>
            </a:pPr>
            <a:r>
              <a:rPr lang="" altLang="x-none" dirty="0">
                <a:solidFill>
                  <a:schemeClr val="bg1"/>
                </a:solidFill>
              </a:rPr>
              <a:t>They detect molecular stress issues by modifying expression </a:t>
            </a:r>
            <a:r>
              <a:rPr lang="en-US" altLang="" dirty="0">
                <a:solidFill>
                  <a:schemeClr val="bg1"/>
                </a:solidFill>
              </a:rPr>
              <a:t>of genes </a:t>
            </a:r>
            <a:r>
              <a:rPr lang="" altLang="x-none" dirty="0">
                <a:solidFill>
                  <a:schemeClr val="bg1"/>
                </a:solidFill>
              </a:rPr>
              <a:t>and </a:t>
            </a:r>
            <a:r>
              <a:rPr lang="en-US" altLang="" dirty="0">
                <a:solidFill>
                  <a:schemeClr val="bg1"/>
                </a:solidFill>
              </a:rPr>
              <a:t>functional activities of proteins</a:t>
            </a:r>
            <a:r>
              <a:rPr lang="" altLang="x-none" dirty="0">
                <a:solidFill>
                  <a:schemeClr val="bg1"/>
                </a:solidFill>
              </a:rPr>
              <a:t>.</a:t>
            </a:r>
          </a:p>
          <a:p>
            <a:pPr eaLnBrk="1" hangingPunct="1">
              <a:lnSpc>
                <a:spcPct val="150000"/>
              </a:lnSpc>
              <a:buClrTx/>
              <a:buSzTx/>
              <a:buFont typeface="Arial" panose="020B0604020202020204" pitchFamily="34" charset="0"/>
            </a:pPr>
            <a:r>
              <a:rPr lang="" altLang="x-none" dirty="0">
                <a:solidFill>
                  <a:schemeClr val="bg1"/>
                </a:solidFill>
              </a:rPr>
              <a:t>Understanding into the alterations in expression </a:t>
            </a:r>
            <a:r>
              <a:rPr lang="en-US" altLang="" dirty="0">
                <a:solidFill>
                  <a:schemeClr val="bg1"/>
                </a:solidFill>
              </a:rPr>
              <a:t>of genes </a:t>
            </a:r>
            <a:r>
              <a:rPr lang="" altLang="x-none" dirty="0">
                <a:solidFill>
                  <a:schemeClr val="bg1"/>
                </a:solidFill>
              </a:rPr>
              <a:t>that occur throughout stress adaption.</a:t>
            </a:r>
          </a:p>
          <a:p>
            <a:pPr eaLnBrk="1" hangingPunct="1">
              <a:lnSpc>
                <a:spcPct val="150000"/>
              </a:lnSpc>
              <a:buClrTx/>
              <a:buSzTx/>
              <a:buFont typeface="Arial" panose="020B0604020202020204" pitchFamily="34" charset="0"/>
            </a:pPr>
            <a:r>
              <a:rPr lang="" altLang="x-none" dirty="0">
                <a:solidFill>
                  <a:schemeClr val="bg1"/>
                </a:solidFill>
              </a:rPr>
              <a:t>Transcriptome analysis has lately yielded reactions.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12192000" cy="1235075"/>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Cold stress adaptation responses</a:t>
            </a:r>
          </a:p>
        </p:txBody>
      </p:sp>
      <p:sp>
        <p:nvSpPr>
          <p:cNvPr id="7171" name="Content Placeholder 2"/>
          <p:cNvSpPr>
            <a:spLocks noGrp="1"/>
          </p:cNvSpPr>
          <p:nvPr>
            <p:ph sz="half" idx="1"/>
          </p:nvPr>
        </p:nvSpPr>
        <p:spPr>
          <a:xfrm>
            <a:off x="0" y="1219200"/>
            <a:ext cx="6019800" cy="5638800"/>
          </a:xfrm>
          <a:solidFill>
            <a:schemeClr val="tx1">
              <a:alpha val="100000"/>
            </a:schemeClr>
          </a:solidFill>
          <a:ln/>
        </p:spPr>
        <p:txBody>
          <a:bodyPr vert="horz" wrap="square" lIns="91440" tIns="45720" rIns="91440" bIns="45720" anchor="t" anchorCtr="0"/>
          <a:lstStyle/>
          <a:p>
            <a:pPr eaLnBrk="1" hangingPunct="1">
              <a:buClrTx/>
              <a:buSzTx/>
              <a:buFont typeface="Arial" panose="020B0604020202020204" pitchFamily="34" charset="0"/>
            </a:pPr>
            <a:r>
              <a:rPr lang="en-US" altLang="zh-CN" dirty="0">
                <a:solidFill>
                  <a:schemeClr val="bg1"/>
                </a:solidFill>
                <a:ea typeface="SimSun" panose="02010600030101010101" pitchFamily="2" charset="-122"/>
              </a:rPr>
              <a:t>L. monocytogenesis bacterium faces a lot of molecular strain when exposed to cold.</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 Cell wall stiffness has been enhanced.</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Protein and biochemical processes are diminished.</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Processes of slow transport and nutrient absorption.</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Transcriptomic mechanisms are delayed.</a:t>
            </a:r>
          </a:p>
          <a:p>
            <a:pPr eaLnBrk="1" hangingPunct="1">
              <a:buClrTx/>
              <a:buSzTx/>
              <a:buFont typeface="Arial" panose="020B0604020202020204" pitchFamily="34" charset="0"/>
            </a:pPr>
            <a:r>
              <a:rPr lang="en-US" altLang="zh-CN" dirty="0">
                <a:solidFill>
                  <a:schemeClr val="bg1"/>
                </a:solidFill>
                <a:ea typeface="SimSun" panose="02010600030101010101" pitchFamily="2" charset="-122"/>
              </a:rPr>
              <a:t>Protein disintegration and modification</a:t>
            </a:r>
          </a:p>
        </p:txBody>
      </p:sp>
      <p:pic>
        <p:nvPicPr>
          <p:cNvPr id="7172" name="Content Placeholder 1"/>
          <p:cNvPicPr>
            <a:picLocks noGrp="1" noChangeAspect="1"/>
          </p:cNvPicPr>
          <p:nvPr>
            <p:ph sz="half" idx="2"/>
          </p:nvPr>
        </p:nvPicPr>
        <p:blipFill>
          <a:blip r:embed="rId2"/>
          <a:srcRect/>
          <a:stretch>
            <a:fillRect/>
          </a:stretch>
        </p:blipFill>
        <p:spPr>
          <a:xfrm>
            <a:off x="6318913" y="1601339"/>
            <a:ext cx="5873087" cy="4514992"/>
          </a:xfrm>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33475"/>
          </a:xfrm>
          <a:solidFill>
            <a:schemeClr val="tx1"/>
          </a:solidFill>
        </p:spPr>
        <p:txBody>
          <a:bodyPr vert="horz" wrap="square" lIns="91440" tIns="45720" rIns="91440" bIns="45720" numCol="1" anchor="ctr" anchorCtr="0" compatLnSpc="1">
            <a:normAutofit fontScale="90000"/>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en-US" sz="4400" b="0" i="0" u="none" strike="noStrike" kern="1200" cap="none" spc="0" normalizeH="0" baseline="0" noProof="1">
                <a:ln>
                  <a:noFill/>
                </a:ln>
                <a:solidFill>
                  <a:schemeClr val="bg1"/>
                </a:solidFill>
                <a:effectLst/>
                <a:uLnTx/>
                <a:uFillTx/>
                <a:latin typeface="+mj-lt"/>
                <a:ea typeface="+mj-ea"/>
                <a:cs typeface="+mj-cs"/>
                <a:sym typeface="+mn-ea"/>
              </a:rPr>
              <a:t>Cold stress adaptation responses cont’</a:t>
            </a:r>
            <a:r>
              <a:rPr kumimoji="0" lang="en-US" sz="4400" b="0" i="0" u="none" strike="noStrike" kern="1200" cap="none" spc="0" normalizeH="0" baseline="0" noProof="0">
                <a:ln>
                  <a:noFill/>
                </a:ln>
                <a:solidFill>
                  <a:schemeClr val="bg1"/>
                </a:solidFill>
                <a:effectLst/>
                <a:uLnTx/>
                <a:uFillTx/>
                <a:latin typeface="+mj-lt"/>
                <a:ea typeface="+mj-ea"/>
                <a:cs typeface="+mj-cs"/>
              </a:rPr>
              <a:t/>
            </a:r>
            <a:br>
              <a:rPr kumimoji="0" lang="en-US" sz="4400" b="0" i="0" u="none" strike="noStrike" kern="1200" cap="none" spc="0" normalizeH="0" baseline="0" noProof="0">
                <a:ln>
                  <a:noFill/>
                </a:ln>
                <a:solidFill>
                  <a:schemeClr val="bg1"/>
                </a:solidFill>
                <a:effectLst/>
                <a:uLnTx/>
                <a:uFillTx/>
                <a:latin typeface="+mj-lt"/>
                <a:ea typeface="+mj-ea"/>
                <a:cs typeface="+mj-cs"/>
              </a:rPr>
            </a:br>
            <a:endParaRPr kumimoji="0" lang="en-US" sz="4400" b="0" i="0" u="none" strike="noStrike" kern="1200" cap="none" spc="0" normalizeH="0" baseline="0" noProof="1">
              <a:ln>
                <a:noFill/>
              </a:ln>
              <a:solidFill>
                <a:schemeClr val="tx1"/>
              </a:solidFill>
              <a:effectLst/>
              <a:uLnTx/>
              <a:uFillTx/>
              <a:latin typeface="+mj-lt"/>
              <a:ea typeface="+mj-ea"/>
              <a:cs typeface="+mj-cs"/>
            </a:endParaRPr>
          </a:p>
        </p:txBody>
      </p:sp>
      <p:sp>
        <p:nvSpPr>
          <p:cNvPr id="3" name="Content Placeholder 2"/>
          <p:cNvSpPr>
            <a:spLocks noGrp="1"/>
          </p:cNvSpPr>
          <p:nvPr>
            <p:ph sz="half" idx="1"/>
          </p:nvPr>
        </p:nvSpPr>
        <p:spPr>
          <a:xfrm>
            <a:off x="0" y="1133475"/>
            <a:ext cx="6019800" cy="5724525"/>
          </a:xfrm>
          <a:solidFill>
            <a:schemeClr val="tx1"/>
          </a:solidFill>
        </p:spPr>
        <p:txBody>
          <a:bodyPr vert="horz" wrap="square" lIns="91440" tIns="45720" rIns="91440" bIns="45720" numCol="1" anchor="t" anchorCtr="0" compatLnSpc="1">
            <a:normAutofit fontScale="92500"/>
          </a:bodyPr>
          <a:lstStyle/>
          <a:p>
            <a:pPr marL="228600" marR="0" lvl="0" indent="-228600" algn="l" defTabSz="914400" rtl="0" eaLnBrk="1" fontAlgn="base" latinLnBrk="0" hangingPunct="1">
              <a:lnSpc>
                <a:spcPct val="150000"/>
              </a:lnSpc>
              <a:spcBef>
                <a:spcPts val="1000"/>
              </a:spcBef>
              <a:spcAft>
                <a:spcPct val="0"/>
              </a:spcAft>
              <a:buClrTx/>
              <a:buSzTx/>
              <a:buFont typeface="Arial" panose="020B0604020202020204" pitchFamily="34" charset="0"/>
              <a:buChar char="•"/>
              <a:defRPr/>
            </a:pP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L. </a:t>
            </a:r>
            <a:r>
              <a:rPr kumimoji="0" lang="en-US" altLang="zh-CN" sz="2500" b="0" i="0" u="none" strike="noStrike" kern="1200" cap="none" spc="0" normalizeH="0" baseline="0" noProof="0" dirty="0" err="1" smtClean="0">
                <a:ln>
                  <a:noFill/>
                </a:ln>
                <a:solidFill>
                  <a:schemeClr val="bg1"/>
                </a:solidFill>
                <a:effectLst/>
                <a:uLnTx/>
                <a:uFillTx/>
                <a:latin typeface="+mn-lt"/>
                <a:ea typeface="+mn-ea"/>
                <a:cs typeface="+mn-cs"/>
              </a:rPr>
              <a:t>monocytogenesis</a:t>
            </a: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 bacteria experiences various molecular challenges when subjected to cold.</a:t>
            </a:r>
          </a:p>
          <a:p>
            <a:pPr marL="228600" marR="0" lvl="0" indent="-228600" algn="l" defTabSz="914400" rtl="0" eaLnBrk="1" fontAlgn="base" latinLnBrk="0" hangingPunct="1">
              <a:lnSpc>
                <a:spcPct val="150000"/>
              </a:lnSpc>
              <a:spcBef>
                <a:spcPts val="1000"/>
              </a:spcBef>
              <a:spcAft>
                <a:spcPct val="0"/>
              </a:spcAft>
              <a:buClrTx/>
              <a:buSzTx/>
              <a:buFont typeface="Arial" panose="020B0604020202020204" pitchFamily="34" charset="0"/>
              <a:buChar char="•"/>
              <a:defRPr/>
            </a:pP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Increased structural stiffness</a:t>
            </a:r>
          </a:p>
          <a:p>
            <a:pPr marL="228600" marR="0" lvl="0" indent="-228600" algn="l" defTabSz="914400" rtl="0" eaLnBrk="1" fontAlgn="base" latinLnBrk="0" hangingPunct="1">
              <a:lnSpc>
                <a:spcPct val="150000"/>
              </a:lnSpc>
              <a:spcBef>
                <a:spcPts val="1000"/>
              </a:spcBef>
              <a:spcAft>
                <a:spcPct val="0"/>
              </a:spcAft>
              <a:buClrTx/>
              <a:buSzTx/>
              <a:buFont typeface="Arial" panose="020B0604020202020204" pitchFamily="34" charset="0"/>
              <a:buChar char="•"/>
              <a:defRPr/>
            </a:pP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Decreased protein and biochemical processes</a:t>
            </a:r>
          </a:p>
          <a:p>
            <a:pPr marL="228600" marR="0" lvl="0" indent="-228600" algn="l" defTabSz="914400" rtl="0" eaLnBrk="1" fontAlgn="base" latinLnBrk="0" hangingPunct="1">
              <a:lnSpc>
                <a:spcPct val="150000"/>
              </a:lnSpc>
              <a:spcBef>
                <a:spcPts val="1000"/>
              </a:spcBef>
              <a:spcAft>
                <a:spcPct val="0"/>
              </a:spcAft>
              <a:buClrTx/>
              <a:buSzTx/>
              <a:buFont typeface="Arial" panose="020B0604020202020204" pitchFamily="34" charset="0"/>
              <a:buChar char="•"/>
              <a:defRPr/>
            </a:pP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Sluggish movement </a:t>
            </a: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and nutrient availability mechanisms.</a:t>
            </a:r>
          </a:p>
          <a:p>
            <a:pPr marL="228600" marR="0" lvl="0" indent="-228600" algn="l" defTabSz="914400" rtl="0" eaLnBrk="1" fontAlgn="base" latinLnBrk="0" hangingPunct="1">
              <a:lnSpc>
                <a:spcPct val="150000"/>
              </a:lnSpc>
              <a:spcBef>
                <a:spcPts val="1000"/>
              </a:spcBef>
              <a:spcAft>
                <a:spcPct val="0"/>
              </a:spcAft>
              <a:buClrTx/>
              <a:buSzTx/>
              <a:buFont typeface="Arial" panose="020B0604020202020204" pitchFamily="34" charset="0"/>
              <a:buChar char="•"/>
              <a:defRPr/>
            </a:pP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Stagnated gene expression mechanisms</a:t>
            </a:r>
          </a:p>
          <a:p>
            <a:pPr marL="228600" marR="0" lvl="0" indent="-228600" algn="l" defTabSz="914400" rtl="0" eaLnBrk="1" fontAlgn="base" latinLnBrk="0" hangingPunct="1">
              <a:lnSpc>
                <a:spcPct val="150000"/>
              </a:lnSpc>
              <a:spcBef>
                <a:spcPts val="1000"/>
              </a:spcBef>
              <a:spcAft>
                <a:spcPct val="0"/>
              </a:spcAft>
              <a:buClrTx/>
              <a:buSzTx/>
              <a:buFont typeface="Arial" panose="020B0604020202020204" pitchFamily="34" charset="0"/>
              <a:buChar char="•"/>
              <a:defRPr/>
            </a:pPr>
            <a:r>
              <a:rPr kumimoji="0" lang="en-US" altLang="zh-CN" sz="2500" b="0" i="0" u="none" strike="noStrike" kern="1200" cap="none" spc="0" normalizeH="0" baseline="0" noProof="0" dirty="0" smtClean="0">
                <a:ln>
                  <a:noFill/>
                </a:ln>
                <a:solidFill>
                  <a:schemeClr val="bg1"/>
                </a:solidFill>
                <a:effectLst/>
                <a:uLnTx/>
                <a:uFillTx/>
                <a:latin typeface="+mn-lt"/>
                <a:ea typeface="+mn-ea"/>
                <a:cs typeface="+mn-cs"/>
              </a:rPr>
              <a:t>Protein degradation and modification.</a:t>
            </a:r>
          </a:p>
        </p:txBody>
      </p:sp>
      <p:pic>
        <p:nvPicPr>
          <p:cNvPr id="8196" name="Content Placeholder 3"/>
          <p:cNvPicPr>
            <a:picLocks noGrp="1" noChangeAspect="1"/>
          </p:cNvPicPr>
          <p:nvPr>
            <p:ph sz="half" idx="2"/>
          </p:nvPr>
        </p:nvPicPr>
        <p:blipFill>
          <a:blip r:embed="rId2"/>
          <a:srcRect/>
          <a:stretch>
            <a:fillRect/>
          </a:stretch>
        </p:blipFill>
        <p:spPr>
          <a:xfrm>
            <a:off x="6217124" y="1676090"/>
            <a:ext cx="5777552" cy="4397164"/>
          </a:xfrm>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11353800" cy="1131888"/>
          </a:xfrm>
          <a:solidFill>
            <a:schemeClr val="tx1">
              <a:alpha val="100000"/>
            </a:schemeClr>
          </a:solidFill>
          <a:ln/>
        </p:spPr>
        <p:txBody>
          <a:bodyPr vert="horz" wrap="square" lIns="91440" tIns="45720" rIns="91440" bIns="45720" anchor="ctr" anchorCtr="0"/>
          <a:lstStyle/>
          <a:p>
            <a:pPr eaLnBrk="1" hangingPunct="1"/>
            <a:r>
              <a:rPr lang="en-US" altLang="zh-CN" dirty="0">
                <a:solidFill>
                  <a:schemeClr val="bg1"/>
                </a:solidFill>
                <a:ea typeface="SimSun" panose="02010600030101010101" pitchFamily="2" charset="-122"/>
              </a:rPr>
              <a:t>Adaptation to Cold Stress responses cont’</a:t>
            </a:r>
          </a:p>
        </p:txBody>
      </p:sp>
      <p:sp>
        <p:nvSpPr>
          <p:cNvPr id="9219" name="Content Placeholder 2"/>
          <p:cNvSpPr>
            <a:spLocks noGrp="1"/>
          </p:cNvSpPr>
          <p:nvPr>
            <p:ph sz="half" idx="1"/>
          </p:nvPr>
        </p:nvSpPr>
        <p:spPr>
          <a:xfrm>
            <a:off x="0" y="1252538"/>
            <a:ext cx="6019800" cy="5605462"/>
          </a:xfrm>
          <a:solidFill>
            <a:schemeClr val="tx1">
              <a:alpha val="100000"/>
            </a:schemeClr>
          </a:solidFill>
          <a:ln/>
        </p:spPr>
        <p:txBody>
          <a:bodyPr vert="horz" wrap="square" lIns="91440" tIns="45720" rIns="91440" bIns="45720" anchor="t" anchorCtr="0"/>
          <a:lstStyle/>
          <a:p>
            <a:pPr eaLnBrk="1" hangingPunct="1">
              <a:lnSpc>
                <a:spcPct val="150000"/>
              </a:lnSpc>
              <a:buClrTx/>
              <a:buSzTx/>
              <a:buFont typeface="Arial" panose="020B0604020202020204" pitchFamily="34" charset="0"/>
            </a:pPr>
            <a:r>
              <a:rPr lang="en-US" altLang="zh-CN" dirty="0">
                <a:solidFill>
                  <a:schemeClr val="bg1"/>
                </a:solidFill>
                <a:ea typeface="SimSun" panose="02010600030101010101" pitchFamily="2" charset="-122"/>
              </a:rPr>
              <a:t> Two-component Systems (TCS) is vital in aiding cold stress adaptation.</a:t>
            </a:r>
          </a:p>
          <a:p>
            <a:pPr eaLnBrk="1" hangingPunct="1">
              <a:lnSpc>
                <a:spcPct val="150000"/>
              </a:lnSpc>
              <a:buClrTx/>
              <a:buSzTx/>
              <a:buFont typeface="Arial" panose="020B0604020202020204" pitchFamily="34" charset="0"/>
            </a:pPr>
            <a:r>
              <a:rPr lang="en-US" altLang="zh-CN" dirty="0">
                <a:solidFill>
                  <a:schemeClr val="bg1"/>
                </a:solidFill>
                <a:ea typeface="SimSun" panose="02010600030101010101" pitchFamily="2" charset="-122"/>
              </a:rPr>
              <a:t>They avail signal transmission pathways enabling cold stress sensing.</a:t>
            </a:r>
          </a:p>
          <a:p>
            <a:pPr eaLnBrk="1" hangingPunct="1">
              <a:lnSpc>
                <a:spcPct val="150000"/>
              </a:lnSpc>
              <a:buClrTx/>
              <a:buSzTx/>
              <a:buFont typeface="Arial" panose="020B0604020202020204" pitchFamily="34" charset="0"/>
            </a:pPr>
            <a:r>
              <a:rPr lang="en-US" altLang="zh-CN" dirty="0">
                <a:solidFill>
                  <a:schemeClr val="bg1"/>
                </a:solidFill>
                <a:ea typeface="SimSun" panose="02010600030101010101" pitchFamily="2" charset="-122"/>
              </a:rPr>
              <a:t>Putative TCS genes lhkA, yycJ, and yycF also transcriptionally activates in cold stimuli.</a:t>
            </a:r>
          </a:p>
          <a:p>
            <a:pPr eaLnBrk="1" hangingPunct="1">
              <a:lnSpc>
                <a:spcPct val="150000"/>
              </a:lnSpc>
              <a:buClrTx/>
              <a:buSzTx/>
              <a:buFont typeface="Arial" panose="020B0604020202020204" pitchFamily="34" charset="0"/>
            </a:pPr>
            <a:endParaRPr lang="en-US" altLang="zh-CN" dirty="0">
              <a:solidFill>
                <a:schemeClr val="bg1"/>
              </a:solidFill>
              <a:ea typeface="SimSun" panose="02010600030101010101" pitchFamily="2" charset="-122"/>
            </a:endParaRPr>
          </a:p>
        </p:txBody>
      </p:sp>
      <p:pic>
        <p:nvPicPr>
          <p:cNvPr id="9220" name="Content Placeholder 3"/>
          <p:cNvPicPr>
            <a:picLocks noGrp="1" noChangeAspect="1"/>
          </p:cNvPicPr>
          <p:nvPr>
            <p:ph sz="half" idx="2"/>
          </p:nvPr>
        </p:nvPicPr>
        <p:blipFill>
          <a:blip r:embed="rId2"/>
          <a:srcRect/>
          <a:stretch>
            <a:fillRect/>
          </a:stretch>
        </p:blipFill>
        <p:spPr>
          <a:xfrm>
            <a:off x="6019800" y="1068388"/>
            <a:ext cx="5222875" cy="5789612"/>
          </a:xfrm>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1628</Words>
  <Application>Microsoft Office PowerPoint</Application>
  <PresentationFormat>Widescreen</PresentationFormat>
  <Paragraphs>141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SimSun</vt:lpstr>
      <vt:lpstr>SimSun</vt:lpstr>
      <vt:lpstr>Arial</vt:lpstr>
      <vt:lpstr>Calibri</vt:lpstr>
      <vt:lpstr>Calibri Light</vt:lpstr>
      <vt:lpstr>Office Theme</vt:lpstr>
      <vt:lpstr>Presentation on  Elucidating Stress Adaptation Responses of Listeria Monocytogenes</vt:lpstr>
      <vt:lpstr>Purpose and Outline</vt:lpstr>
      <vt:lpstr>Methodology</vt:lpstr>
      <vt:lpstr>Introduction</vt:lpstr>
      <vt:lpstr>Graph showing Listeria Monocytogenes Outbreak.</vt:lpstr>
      <vt:lpstr>Background </vt:lpstr>
      <vt:lpstr>Cold stress adaptation responses</vt:lpstr>
      <vt:lpstr>Cold stress adaptation responses cont’ </vt:lpstr>
      <vt:lpstr>Adaptation to Cold Stress responses cont’</vt:lpstr>
      <vt:lpstr>Adaptation to Heat Stress Responses of Proteins</vt:lpstr>
      <vt:lpstr>Heat Stress Adaptation Responses of L. monocytogenes </vt:lpstr>
      <vt:lpstr> Heat Stress Adaptation Responses of L. monocytogenes cont’ </vt:lpstr>
      <vt:lpstr>Osmotic Stress Responses of L. monocytogenes</vt:lpstr>
      <vt:lpstr>Osmotic Stress Responses of L. monocytgenes cont’</vt:lpstr>
      <vt:lpstr>Osmotic Stress Responses of L. monocytogenes cont’ </vt:lpstr>
      <vt:lpstr>Acid Stress Adaptation Responses of L. monocytogenes</vt:lpstr>
      <vt:lpstr>Acid Stress Adaptation Responses of L. monocytogenes cont’</vt:lpstr>
      <vt:lpstr>L. monocytogenes Response to Alkaline Stress</vt:lpstr>
      <vt:lpstr>L. monocytogenes Response to Alkaline Stress cont’ </vt:lpstr>
      <vt:lpstr>Role of r Factors in L. monocytogenes Stress Adaptation</vt:lpstr>
      <vt:lpstr>Role of r Factors in L. monocytogenes Stress Adaptation</vt:lpstr>
      <vt:lpstr>Cross Protective Stress Responses</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contribution of Transcriptomic and Proteomic Analysis in Elucidating Stress Adaptation Responses of Listeria Monocytogenes</dc:title>
  <dc:creator>hp</dc:creator>
  <cp:lastModifiedBy>User</cp:lastModifiedBy>
  <cp:revision>16</cp:revision>
  <dcterms:created xsi:type="dcterms:W3CDTF">2022-09-26T10:25:47Z</dcterms:created>
  <dcterms:modified xsi:type="dcterms:W3CDTF">2022-09-26T18:30:09Z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5D6BF83511554AC6870AA1E927AC8CE7</vt:lpwstr>
  </property>
  <property fmtid="{D5CDD505-2E9C-101B-9397-08002B2CF9AE}" pid="3" name="KSOProductBuildVer">
    <vt:lpwstr>1033-11.2.0.11341</vt:lpwstr>
  </property>
</Properties>
</file>