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
  </p:notes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0608" autoAdjust="0"/>
  </p:normalViewPr>
  <p:slideViewPr>
    <p:cSldViewPr snapToGrid="0">
      <p:cViewPr varScale="1">
        <p:scale>
          <a:sx n="66" d="100"/>
          <a:sy n="66" d="100"/>
        </p:scale>
        <p:origin x="90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E2D7DC-3701-4645-96F8-9BECD7F4D54B}" type="datetimeFigureOut">
              <a:rPr lang="en-US" smtClean="0"/>
              <a:t>11/15/2022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F9414C-31A7-486B-BF7A-6D694C5329D1}" type="slidenum">
              <a:rPr lang="en-US" smtClean="0"/>
              <a:t>‹#›</a:t>
            </a:fld>
            <a:endParaRPr lang="en-US"/>
          </a:p>
        </p:txBody>
      </p:sp>
    </p:spTree>
    <p:extLst>
      <p:ext uri="{BB962C8B-B14F-4D97-AF65-F5344CB8AC3E}">
        <p14:creationId xmlns:p14="http://schemas.microsoft.com/office/powerpoint/2010/main" val="2269364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Women were seen as property and owned by males in the same manner as land. Some pursuits, including the creation of policy and the amassing of money, were off-limits to women under traditional norms (Hartley et al., 2019). Because women had no rights before feminism, they were often abused for that purpose alone. Right now, having sex is seen as a romantic act between two consenting adults.</a:t>
            </a:r>
          </a:p>
          <a:p>
            <a:r>
              <a:rPr lang="en-US" sz="1200" kern="1200" dirty="0">
                <a:solidFill>
                  <a:schemeClr val="tx1"/>
                </a:solidFill>
                <a:effectLst/>
                <a:latin typeface="+mn-lt"/>
                <a:ea typeface="+mn-ea"/>
                <a:cs typeface="+mn-cs"/>
              </a:rPr>
              <a:t>A woman in the contemporary world may make her own decisions about her reproductive health because of legal protections. In other words, she has complete control over whether or not she becomes pregnant and whether or not she aborts the fetus (Fuller, 2021). Feminists have made much effort to secure reproductive rights for women, and they deserve much credit for this independence (Marcus et al., 2018). Although females are minority stockholders in reproduction, it has traditionally been the men's job to make the big choices (MacNeill et al., 2018). Because of their stereotypically low status, women have been targets of physical and verbal abuse. Some individuals believe that women should defer to males for all key choices because they lack the moral authority to play an active role in shaping society (Brown, 2021).</a:t>
            </a:r>
          </a:p>
          <a:p>
            <a:r>
              <a:rPr lang="en-US" sz="1200" kern="1200" dirty="0">
                <a:solidFill>
                  <a:schemeClr val="tx1"/>
                </a:solidFill>
                <a:effectLst/>
                <a:latin typeface="+mn-lt"/>
                <a:ea typeface="+mn-ea"/>
                <a:cs typeface="+mn-cs"/>
              </a:rPr>
              <a:t>Several conferences in the United States were organized to drive negotiations over the passage of laws protecting women's rights (Stephens, 2020). Gender equity in the workplace is crucial because it ensures that all workers are respected regardless of gender (Cooper and Romeo, 2022). The problems and roadblocks women have faced while trying to climb the corporate ladder at the cost of males are revealed to the public by women-run groups.</a:t>
            </a:r>
          </a:p>
          <a:p>
            <a:r>
              <a:rPr lang="en-US" sz="1200" kern="1200" dirty="0">
                <a:solidFill>
                  <a:schemeClr val="tx1"/>
                </a:solidFill>
                <a:effectLst/>
                <a:latin typeface="+mn-lt"/>
                <a:ea typeface="+mn-ea"/>
                <a:cs typeface="+mn-cs"/>
              </a:rPr>
              <a:t>In my perspective, Feminism has had a profound effect on every facet of modern society, and its influence can be seen in the many legislative reforms that have resulted (Winter, 2018). Public perception and interpretation of topics like gender and sex have changed due to the movement, which has a diversity of positive effects beyond just increasing women's access to information and opportunities. It bolstered their self-assurance by making the politics of their everyday lives more transparent, and it inspired them to become involved in their communities. </a:t>
            </a:r>
          </a:p>
          <a:p>
            <a:endParaRPr lang="en-US" dirty="0"/>
          </a:p>
        </p:txBody>
      </p:sp>
      <p:sp>
        <p:nvSpPr>
          <p:cNvPr id="4" name="Slide Number Placeholder 3"/>
          <p:cNvSpPr>
            <a:spLocks noGrp="1"/>
          </p:cNvSpPr>
          <p:nvPr>
            <p:ph type="sldNum" sz="quarter" idx="5"/>
          </p:nvPr>
        </p:nvSpPr>
        <p:spPr/>
        <p:txBody>
          <a:bodyPr/>
          <a:lstStyle/>
          <a:p>
            <a:fld id="{99F9414C-31A7-486B-BF7A-6D694C5329D1}" type="slidenum">
              <a:rPr lang="en-US" smtClean="0"/>
              <a:t>2</a:t>
            </a:fld>
            <a:endParaRPr lang="en-US"/>
          </a:p>
        </p:txBody>
      </p:sp>
    </p:spTree>
    <p:extLst>
      <p:ext uri="{BB962C8B-B14F-4D97-AF65-F5344CB8AC3E}">
        <p14:creationId xmlns:p14="http://schemas.microsoft.com/office/powerpoint/2010/main" val="1353907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F9414C-31A7-486B-BF7A-6D694C5329D1}" type="slidenum">
              <a:rPr lang="en-US" smtClean="0"/>
              <a:t>3</a:t>
            </a:fld>
            <a:endParaRPr lang="en-US"/>
          </a:p>
        </p:txBody>
      </p:sp>
    </p:spTree>
    <p:extLst>
      <p:ext uri="{BB962C8B-B14F-4D97-AF65-F5344CB8AC3E}">
        <p14:creationId xmlns:p14="http://schemas.microsoft.com/office/powerpoint/2010/main" val="3039752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11/15/2022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54A50-6899-4DCB-BDB6-3FA38CBF851F}"/>
              </a:ext>
            </a:extLst>
          </p:cNvPr>
          <p:cNvSpPr>
            <a:spLocks noGrp="1"/>
          </p:cNvSpPr>
          <p:nvPr>
            <p:ph type="ctrTitle"/>
          </p:nvPr>
        </p:nvSpPr>
        <p:spPr>
          <a:xfrm>
            <a:off x="2589213" y="1875972"/>
            <a:ext cx="8915399" cy="2262781"/>
          </a:xfrm>
        </p:spPr>
        <p:txBody>
          <a:bodyPr/>
          <a:lstStyle/>
          <a:p>
            <a:r>
              <a:rPr lang="en-US" b="1" dirty="0"/>
              <a:t>FEMINISM LEADERSHIP</a:t>
            </a:r>
            <a:br>
              <a:rPr lang="en-US" dirty="0"/>
            </a:br>
            <a:endParaRPr lang="en-US" dirty="0"/>
          </a:p>
        </p:txBody>
      </p:sp>
      <p:sp>
        <p:nvSpPr>
          <p:cNvPr id="3" name="Subtitle 2">
            <a:extLst>
              <a:ext uri="{FF2B5EF4-FFF2-40B4-BE49-F238E27FC236}">
                <a16:creationId xmlns:a16="http://schemas.microsoft.com/office/drawing/2014/main" id="{C3BBB2F0-2873-4B1D-B965-47F271BE8C61}"/>
              </a:ext>
            </a:extLst>
          </p:cNvPr>
          <p:cNvSpPr>
            <a:spLocks noGrp="1"/>
          </p:cNvSpPr>
          <p:nvPr>
            <p:ph type="subTitle" idx="1"/>
          </p:nvPr>
        </p:nvSpPr>
        <p:spPr>
          <a:xfrm>
            <a:off x="2589213" y="4339771"/>
            <a:ext cx="8915399" cy="1563891"/>
          </a:xfrm>
        </p:spPr>
        <p:txBody>
          <a:bodyPr>
            <a:normAutofit fontScale="85000" lnSpcReduction="20000"/>
          </a:bodyPr>
          <a:lstStyle/>
          <a:p>
            <a:r>
              <a:rPr lang="en-US" dirty="0"/>
              <a:t>Author</a:t>
            </a:r>
          </a:p>
          <a:p>
            <a:r>
              <a:rPr lang="en-US" dirty="0"/>
              <a:t>Department, University</a:t>
            </a:r>
          </a:p>
          <a:p>
            <a:r>
              <a:rPr lang="en-US" dirty="0"/>
              <a:t>Course Code: Name</a:t>
            </a:r>
          </a:p>
          <a:p>
            <a:r>
              <a:rPr lang="en-US" dirty="0"/>
              <a:t>Professor</a:t>
            </a:r>
          </a:p>
          <a:p>
            <a:r>
              <a:rPr lang="en-US" dirty="0"/>
              <a:t>Date</a:t>
            </a:r>
          </a:p>
          <a:p>
            <a:endParaRPr lang="en-US" dirty="0"/>
          </a:p>
        </p:txBody>
      </p:sp>
    </p:spTree>
    <p:extLst>
      <p:ext uri="{BB962C8B-B14F-4D97-AF65-F5344CB8AC3E}">
        <p14:creationId xmlns:p14="http://schemas.microsoft.com/office/powerpoint/2010/main" val="3885837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1254F-A571-4120-957D-2BE911717A9F}"/>
              </a:ext>
            </a:extLst>
          </p:cNvPr>
          <p:cNvSpPr>
            <a:spLocks noGrp="1"/>
          </p:cNvSpPr>
          <p:nvPr>
            <p:ph type="title"/>
          </p:nvPr>
        </p:nvSpPr>
        <p:spPr/>
        <p:txBody>
          <a:bodyPr/>
          <a:lstStyle/>
          <a:p>
            <a:r>
              <a:rPr lang="en-US" b="1"/>
              <a:t>Feminism Leadership</a:t>
            </a:r>
            <a:endParaRPr lang="en-US" dirty="0"/>
          </a:p>
        </p:txBody>
      </p:sp>
      <p:sp>
        <p:nvSpPr>
          <p:cNvPr id="3" name="Content Placeholder 2">
            <a:extLst>
              <a:ext uri="{FF2B5EF4-FFF2-40B4-BE49-F238E27FC236}">
                <a16:creationId xmlns:a16="http://schemas.microsoft.com/office/drawing/2014/main" id="{2BBE85CA-8F3D-4FA0-89B2-007025A6C55E}"/>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Feminism is about giving women full agency over their lives and ending discrimination based on gender. </a:t>
            </a:r>
          </a:p>
          <a:p>
            <a:r>
              <a:rPr lang="en-US" dirty="0">
                <a:latin typeface="Arial" panose="020B0604020202020204" pitchFamily="34" charset="0"/>
                <a:cs typeface="Arial" panose="020B0604020202020204" pitchFamily="34" charset="0"/>
              </a:rPr>
              <a:t>Both femininity and masculinity are social creations rather than hardwired traits (Brown et al., 2019).  </a:t>
            </a:r>
          </a:p>
          <a:p>
            <a:r>
              <a:rPr lang="en-US" dirty="0">
                <a:latin typeface="Arial" panose="020B0604020202020204" pitchFamily="34" charset="0"/>
                <a:cs typeface="Arial" panose="020B0604020202020204" pitchFamily="34" charset="0"/>
              </a:rPr>
              <a:t>Achieving social parity was a major goal for many feminists, and they pushed for things like free love and women's clothing that covered their knees.  </a:t>
            </a:r>
          </a:p>
          <a:p>
            <a:r>
              <a:rPr lang="en-US" dirty="0">
                <a:latin typeface="Arial" panose="020B0604020202020204" pitchFamily="34" charset="0"/>
                <a:cs typeface="Arial" panose="020B0604020202020204" pitchFamily="34" charset="0"/>
              </a:rPr>
              <a:t>The feminist movement, which fought for women's rights and, particularly, reproductive health, helped illuminate the issue (Liu, 2021). </a:t>
            </a:r>
          </a:p>
          <a:p>
            <a:r>
              <a:rPr lang="en-US" dirty="0">
                <a:latin typeface="Arial" panose="020B0604020202020204" pitchFamily="34" charset="0"/>
                <a:cs typeface="Arial" panose="020B0604020202020204" pitchFamily="34" charset="0"/>
              </a:rPr>
              <a:t>Organizational leaders are more influenced by gender bias since it is a natural lens through which to evaluate potential initiatives. </a:t>
            </a:r>
          </a:p>
        </p:txBody>
      </p:sp>
    </p:spTree>
    <p:extLst>
      <p:ext uri="{BB962C8B-B14F-4D97-AF65-F5344CB8AC3E}">
        <p14:creationId xmlns:p14="http://schemas.microsoft.com/office/powerpoint/2010/main" val="3423305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74684-2733-4F2E-8BCF-ECBD7529618D}"/>
              </a:ext>
            </a:extLst>
          </p:cNvPr>
          <p:cNvSpPr>
            <a:spLocks noGrp="1"/>
          </p:cNvSpPr>
          <p:nvPr>
            <p:ph type="title"/>
          </p:nvPr>
        </p:nvSpPr>
        <p:spPr/>
        <p:txBody>
          <a:bodyPr/>
          <a:lstStyle/>
          <a:p>
            <a:r>
              <a:rPr lang="en-US" dirty="0"/>
              <a:t>References </a:t>
            </a:r>
          </a:p>
        </p:txBody>
      </p:sp>
      <p:sp>
        <p:nvSpPr>
          <p:cNvPr id="3" name="Content Placeholder 2">
            <a:extLst>
              <a:ext uri="{FF2B5EF4-FFF2-40B4-BE49-F238E27FC236}">
                <a16:creationId xmlns:a16="http://schemas.microsoft.com/office/drawing/2014/main" id="{A45B641B-AD19-475F-AA0D-16BB554BEAA2}"/>
              </a:ext>
            </a:extLst>
          </p:cNvPr>
          <p:cNvSpPr>
            <a:spLocks noGrp="1"/>
          </p:cNvSpPr>
          <p:nvPr>
            <p:ph idx="1"/>
          </p:nvPr>
        </p:nvSpPr>
        <p:spPr/>
        <p:txBody>
          <a:bodyPr>
            <a:normAutofit fontScale="62500" lnSpcReduction="20000"/>
          </a:bodyPr>
          <a:lstStyle/>
          <a:p>
            <a:r>
              <a:rPr lang="en-US" dirty="0">
                <a:latin typeface="Arial" panose="020B0604020202020204" pitchFamily="34" charset="0"/>
                <a:cs typeface="Arial" panose="020B0604020202020204" pitchFamily="34" charset="0"/>
              </a:rPr>
              <a:t>Brown, E., 2021. Women, Voice and Power: How transformative feminist leadership challenges inequalities and the root causes of extreme vulnerability. </a:t>
            </a:r>
          </a:p>
          <a:p>
            <a:r>
              <a:rPr lang="en-US" dirty="0">
                <a:latin typeface="Arial" panose="020B0604020202020204" pitchFamily="34" charset="0"/>
                <a:cs typeface="Arial" panose="020B0604020202020204" pitchFamily="34" charset="0"/>
              </a:rPr>
              <a:t>Brown, L.D. and </a:t>
            </a:r>
            <a:r>
              <a:rPr lang="en-US" dirty="0" err="1">
                <a:latin typeface="Arial" panose="020B0604020202020204" pitchFamily="34" charset="0"/>
                <a:cs typeface="Arial" panose="020B0604020202020204" pitchFamily="34" charset="0"/>
              </a:rPr>
              <a:t>Dahlquist</a:t>
            </a:r>
            <a:r>
              <a:rPr lang="en-US" dirty="0">
                <a:latin typeface="Arial" panose="020B0604020202020204" pitchFamily="34" charset="0"/>
                <a:cs typeface="Arial" panose="020B0604020202020204" pitchFamily="34" charset="0"/>
              </a:rPr>
              <a:t>, O., 2019. Feminist Leadership and the 4W Initiative: reflections and implications for transformative praxis in higher education. In </a:t>
            </a:r>
            <a:r>
              <a:rPr lang="en-US" i="1" dirty="0">
                <a:latin typeface="Arial" panose="020B0604020202020204" pitchFamily="34" charset="0"/>
                <a:cs typeface="Arial" panose="020B0604020202020204" pitchFamily="34" charset="0"/>
              </a:rPr>
              <a:t>The Time is Now. Feminist Leadership for a New Era [</a:t>
            </a:r>
            <a:r>
              <a:rPr lang="en-US" i="1" dirty="0" err="1">
                <a:latin typeface="Arial" panose="020B0604020202020204" pitchFamily="34" charset="0"/>
                <a:cs typeface="Arial" panose="020B0604020202020204" pitchFamily="34" charset="0"/>
              </a:rPr>
              <a:t>Recurso</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electrónico</a:t>
            </a:r>
            <a:r>
              <a:rPr lang="en-US" i="1"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(pp. 230-239). Red Global </a:t>
            </a:r>
            <a:r>
              <a:rPr lang="en-US" dirty="0" err="1">
                <a:latin typeface="Arial" panose="020B0604020202020204" pitchFamily="34" charset="0"/>
                <a:cs typeface="Arial" panose="020B0604020202020204" pitchFamily="34" charset="0"/>
              </a:rPr>
              <a:t>Cátedras</a:t>
            </a:r>
            <a:r>
              <a:rPr lang="en-US" dirty="0">
                <a:latin typeface="Arial" panose="020B0604020202020204" pitchFamily="34" charset="0"/>
                <a:cs typeface="Arial" panose="020B0604020202020204" pitchFamily="34" charset="0"/>
              </a:rPr>
              <a:t> UNESCO </a:t>
            </a:r>
            <a:r>
              <a:rPr lang="en-US" dirty="0" err="1">
                <a:latin typeface="Arial" panose="020B0604020202020204" pitchFamily="34" charset="0"/>
                <a:cs typeface="Arial" panose="020B0604020202020204" pitchFamily="34" charset="0"/>
              </a:rPr>
              <a:t>en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Género</a:t>
            </a:r>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Cooper, A. and Romeo, L., 2022. Feminist Perspectives on Social Work Leadership. In </a:t>
            </a:r>
            <a:r>
              <a:rPr lang="en-US" i="1" dirty="0">
                <a:latin typeface="Arial" panose="020B0604020202020204" pitchFamily="34" charset="0"/>
                <a:cs typeface="Arial" panose="020B0604020202020204" pitchFamily="34" charset="0"/>
              </a:rPr>
              <a:t>Rethinking Feminist Theories for Social Work Practice</a:t>
            </a:r>
            <a:r>
              <a:rPr lang="en-US" dirty="0">
                <a:latin typeface="Arial" panose="020B0604020202020204" pitchFamily="34" charset="0"/>
                <a:cs typeface="Arial" panose="020B0604020202020204" pitchFamily="34" charset="0"/>
              </a:rPr>
              <a:t> (pp. 339-356). Palgrave Macmillan, Cham. </a:t>
            </a:r>
          </a:p>
          <a:p>
            <a:r>
              <a:rPr lang="en-US" dirty="0">
                <a:latin typeface="Arial" panose="020B0604020202020204" pitchFamily="34" charset="0"/>
                <a:cs typeface="Arial" panose="020B0604020202020204" pitchFamily="34" charset="0"/>
              </a:rPr>
              <a:t>Fuller, K., 2021. </a:t>
            </a:r>
            <a:r>
              <a:rPr lang="en-US" i="1" dirty="0">
                <a:latin typeface="Arial" panose="020B0604020202020204" pitchFamily="34" charset="0"/>
                <a:cs typeface="Arial" panose="020B0604020202020204" pitchFamily="34" charset="0"/>
              </a:rPr>
              <a:t>Feminist perspectives on contemporary educational leadership</a:t>
            </a:r>
            <a:r>
              <a:rPr lang="en-US" dirty="0">
                <a:latin typeface="Arial" panose="020B0604020202020204" pitchFamily="34" charset="0"/>
                <a:cs typeface="Arial" panose="020B0604020202020204" pitchFamily="34" charset="0"/>
              </a:rPr>
              <a:t>. Routledge. </a:t>
            </a:r>
          </a:p>
          <a:p>
            <a:r>
              <a:rPr lang="en-US" dirty="0">
                <a:latin typeface="Arial" panose="020B0604020202020204" pitchFamily="34" charset="0"/>
                <a:cs typeface="Arial" panose="020B0604020202020204" pitchFamily="34" charset="0"/>
              </a:rPr>
              <a:t>Hartley, A., </a:t>
            </a:r>
            <a:r>
              <a:rPr lang="en-US" dirty="0" err="1">
                <a:latin typeface="Arial" panose="020B0604020202020204" pitchFamily="34" charset="0"/>
                <a:cs typeface="Arial" panose="020B0604020202020204" pitchFamily="34" charset="0"/>
              </a:rPr>
              <a:t>Figot</a:t>
            </a:r>
            <a:r>
              <a:rPr lang="en-US" dirty="0">
                <a:latin typeface="Arial" panose="020B0604020202020204" pitchFamily="34" charset="0"/>
                <a:cs typeface="Arial" panose="020B0604020202020204" pitchFamily="34" charset="0"/>
              </a:rPr>
              <a:t>, N., </a:t>
            </a:r>
            <a:r>
              <a:rPr lang="en-US" dirty="0" err="1">
                <a:latin typeface="Arial" panose="020B0604020202020204" pitchFamily="34" charset="0"/>
                <a:cs typeface="Arial" panose="020B0604020202020204" pitchFamily="34" charset="0"/>
              </a:rPr>
              <a:t>Goldmann</a:t>
            </a:r>
            <a:r>
              <a:rPr lang="en-US" dirty="0">
                <a:latin typeface="Arial" panose="020B0604020202020204" pitchFamily="34" charset="0"/>
                <a:cs typeface="Arial" panose="020B0604020202020204" pitchFamily="34" charset="0"/>
              </a:rPr>
              <a:t>, L., Gordon, C., Kelly, K. and </a:t>
            </a:r>
            <a:r>
              <a:rPr lang="en-US" dirty="0" err="1">
                <a:latin typeface="Arial" panose="020B0604020202020204" pitchFamily="34" charset="0"/>
                <a:cs typeface="Arial" panose="020B0604020202020204" pitchFamily="34" charset="0"/>
              </a:rPr>
              <a:t>Nimley</a:t>
            </a:r>
            <a:r>
              <a:rPr lang="en-US" dirty="0">
                <a:latin typeface="Arial" panose="020B0604020202020204" pitchFamily="34" charset="0"/>
                <a:cs typeface="Arial" panose="020B0604020202020204" pitchFamily="34" charset="0"/>
              </a:rPr>
              <a:t>, K.B., 2019. Creating a Global Feminist Organization: Applying Theory to Practice. In </a:t>
            </a:r>
            <a:r>
              <a:rPr lang="en-US" i="1" dirty="0">
                <a:latin typeface="Arial" panose="020B0604020202020204" pitchFamily="34" charset="0"/>
                <a:cs typeface="Arial" panose="020B0604020202020204" pitchFamily="34" charset="0"/>
              </a:rPr>
              <a:t>Gender and Practice: Knowledge, Policy, Organizations</a:t>
            </a:r>
            <a:r>
              <a:rPr lang="en-US" dirty="0">
                <a:latin typeface="Arial" panose="020B0604020202020204" pitchFamily="34" charset="0"/>
                <a:cs typeface="Arial" panose="020B0604020202020204" pitchFamily="34" charset="0"/>
              </a:rPr>
              <a:t>. Emerald Publishing Limited. </a:t>
            </a:r>
          </a:p>
          <a:p>
            <a:r>
              <a:rPr lang="en-US" dirty="0">
                <a:latin typeface="Arial" panose="020B0604020202020204" pitchFamily="34" charset="0"/>
                <a:cs typeface="Arial" panose="020B0604020202020204" pitchFamily="34" charset="0"/>
              </a:rPr>
              <a:t>Liu, H., 2021. Redeeming leadership: An anti-racist feminist intervention. </a:t>
            </a:r>
          </a:p>
          <a:p>
            <a:r>
              <a:rPr lang="en-US" dirty="0">
                <a:latin typeface="Arial" panose="020B0604020202020204" pitchFamily="34" charset="0"/>
                <a:cs typeface="Arial" panose="020B0604020202020204" pitchFamily="34" charset="0"/>
              </a:rPr>
              <a:t>MacNeill, N., </a:t>
            </a:r>
            <a:r>
              <a:rPr lang="en-US" dirty="0" err="1">
                <a:latin typeface="Arial" panose="020B0604020202020204" pitchFamily="34" charset="0"/>
                <a:cs typeface="Arial" panose="020B0604020202020204" pitchFamily="34" charset="0"/>
              </a:rPr>
              <a:t>Silcox</a:t>
            </a:r>
            <a:r>
              <a:rPr lang="en-US" dirty="0">
                <a:latin typeface="Arial" panose="020B0604020202020204" pitchFamily="34" charset="0"/>
                <a:cs typeface="Arial" panose="020B0604020202020204" pitchFamily="34" charset="0"/>
              </a:rPr>
              <a:t>, S. and Boyd, R., 2018. Transformational and Transactional Leadership: a false dichotomy of leadership in schools. </a:t>
            </a:r>
            <a:r>
              <a:rPr lang="en-US" i="1" dirty="0">
                <a:latin typeface="Arial" panose="020B0604020202020204" pitchFamily="34" charset="0"/>
                <a:cs typeface="Arial" panose="020B0604020202020204" pitchFamily="34" charset="0"/>
              </a:rPr>
              <a:t>Education today</a:t>
            </a: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pp.10-12.</a:t>
            </a:r>
          </a:p>
          <a:p>
            <a:r>
              <a:rPr lang="en-US" dirty="0">
                <a:latin typeface="Arial" panose="020B0604020202020204" pitchFamily="34" charset="0"/>
                <a:cs typeface="Arial" panose="020B0604020202020204" pitchFamily="34" charset="0"/>
              </a:rPr>
              <a:t>Marcus, A., Anderson, K., Kranz-Howe, P., </a:t>
            </a:r>
            <a:r>
              <a:rPr lang="en-US" dirty="0" err="1">
                <a:latin typeface="Arial" panose="020B0604020202020204" pitchFamily="34" charset="0"/>
                <a:cs typeface="Arial" panose="020B0604020202020204" pitchFamily="34" charset="0"/>
              </a:rPr>
              <a:t>Séïde</a:t>
            </a:r>
            <a:r>
              <a:rPr lang="en-US" dirty="0">
                <a:latin typeface="Arial" panose="020B0604020202020204" pitchFamily="34" charset="0"/>
                <a:cs typeface="Arial" panose="020B0604020202020204" pitchFamily="34" charset="0"/>
              </a:rPr>
              <a:t>, A. and Aviles, L.D., 2018. The Girlhood Project 2.0: Bridging Intersectional Identities, Feminist Leadership, and Social Change. </a:t>
            </a:r>
          </a:p>
          <a:p>
            <a:r>
              <a:rPr lang="en-US" dirty="0">
                <a:latin typeface="Arial" panose="020B0604020202020204" pitchFamily="34" charset="0"/>
                <a:cs typeface="Arial" panose="020B0604020202020204" pitchFamily="34" charset="0"/>
              </a:rPr>
              <a:t>Stephens, J.C., 2020. </a:t>
            </a:r>
            <a:r>
              <a:rPr lang="en-US" i="1" dirty="0">
                <a:latin typeface="Arial" panose="020B0604020202020204" pitchFamily="34" charset="0"/>
                <a:cs typeface="Arial" panose="020B0604020202020204" pitchFamily="34" charset="0"/>
              </a:rPr>
              <a:t>Diversifying power: why we need antiracist, feminist leadership on climate and energy</a:t>
            </a:r>
            <a:r>
              <a:rPr lang="en-US" dirty="0">
                <a:latin typeface="Arial" panose="020B0604020202020204" pitchFamily="34" charset="0"/>
                <a:cs typeface="Arial" panose="020B0604020202020204" pitchFamily="34" charset="0"/>
              </a:rPr>
              <a:t>. Island Press. </a:t>
            </a:r>
          </a:p>
          <a:p>
            <a:r>
              <a:rPr lang="en-US" dirty="0">
                <a:latin typeface="Arial" panose="020B0604020202020204" pitchFamily="34" charset="0"/>
                <a:cs typeface="Arial" panose="020B0604020202020204" pitchFamily="34" charset="0"/>
              </a:rPr>
              <a:t>Winter, C., 2018. LEADERSHIP, THE FEMINIST ETHIC, AND LEADING FROM A FEMINIST SOUL. </a:t>
            </a:r>
            <a:r>
              <a:rPr lang="en-US" i="1" dirty="0">
                <a:latin typeface="Arial" panose="020B0604020202020204" pitchFamily="34" charset="0"/>
                <a:cs typeface="Arial" panose="020B0604020202020204" pitchFamily="34" charset="0"/>
              </a:rPr>
              <a:t>Leading from a Feminist Soul</a:t>
            </a:r>
            <a:r>
              <a:rPr lang="en-US" dirty="0">
                <a:latin typeface="Arial" panose="020B0604020202020204" pitchFamily="34" charset="0"/>
                <a:cs typeface="Arial" panose="020B0604020202020204" pitchFamily="34" charset="0"/>
              </a:rPr>
              <a:t>, p.13. </a:t>
            </a:r>
          </a:p>
        </p:txBody>
      </p:sp>
    </p:spTree>
    <p:extLst>
      <p:ext uri="{BB962C8B-B14F-4D97-AF65-F5344CB8AC3E}">
        <p14:creationId xmlns:p14="http://schemas.microsoft.com/office/powerpoint/2010/main" val="301476591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TotalTime>
  <Words>874</Words>
  <Application>Microsoft Office PowerPoint</Application>
  <PresentationFormat>Widescreen</PresentationFormat>
  <Paragraphs>29</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Century Gothic</vt:lpstr>
      <vt:lpstr>Wingdings 3</vt:lpstr>
      <vt:lpstr>Wisp</vt:lpstr>
      <vt:lpstr>FEMINISM LEADERSHIP </vt:lpstr>
      <vt:lpstr>Feminism Leadership</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FEMINISM LEADERSHIP </dc:title>
  <dc:creator>Daniel Mwaniki</dc:creator>
  <cp:lastModifiedBy>Daniel Mwaniki</cp:lastModifiedBy>
  <cp:revision>3</cp:revision>
  <dcterms:created xsi:type="dcterms:W3CDTF">2022-11-14T22:22:06Z</dcterms:created>
  <dcterms:modified xsi:type="dcterms:W3CDTF">2022-11-14T22:28:41Z</dcterms:modified>
</cp:coreProperties>
</file>