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6" d="100"/>
          <a:sy n="86" d="100"/>
        </p:scale>
        <p:origin x="42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73D88-58F7-46FC-B43D-3AE20386A3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BB25BE-1824-41FA-A148-A65531BB0C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2B9ADD-087F-42B1-8FC8-C191BE4C898D}"/>
              </a:ext>
            </a:extLst>
          </p:cNvPr>
          <p:cNvSpPr>
            <a:spLocks noGrp="1"/>
          </p:cNvSpPr>
          <p:nvPr>
            <p:ph type="dt" sz="half" idx="10"/>
          </p:nvPr>
        </p:nvSpPr>
        <p:spPr/>
        <p:txBody>
          <a:bodyPr/>
          <a:lstStyle/>
          <a:p>
            <a:fld id="{21F01CF6-3791-415D-A175-8920E8A4AA55}" type="datetimeFigureOut">
              <a:rPr lang="en-US" smtClean="0"/>
              <a:t>27-Feb-23</a:t>
            </a:fld>
            <a:endParaRPr lang="en-US"/>
          </a:p>
        </p:txBody>
      </p:sp>
      <p:sp>
        <p:nvSpPr>
          <p:cNvPr id="5" name="Footer Placeholder 4">
            <a:extLst>
              <a:ext uri="{FF2B5EF4-FFF2-40B4-BE49-F238E27FC236}">
                <a16:creationId xmlns:a16="http://schemas.microsoft.com/office/drawing/2014/main" id="{EF92244E-387E-48F1-9078-D9789746ED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9033B3-DCFE-4D61-B450-70C33A9F8A2E}"/>
              </a:ext>
            </a:extLst>
          </p:cNvPr>
          <p:cNvSpPr>
            <a:spLocks noGrp="1"/>
          </p:cNvSpPr>
          <p:nvPr>
            <p:ph type="sldNum" sz="quarter" idx="12"/>
          </p:nvPr>
        </p:nvSpPr>
        <p:spPr/>
        <p:txBody>
          <a:bodyPr/>
          <a:lstStyle/>
          <a:p>
            <a:fld id="{06957BEB-7D90-49F5-B9DA-E04935AD71B6}" type="slidenum">
              <a:rPr lang="en-US" smtClean="0"/>
              <a:t>‹#›</a:t>
            </a:fld>
            <a:endParaRPr lang="en-US"/>
          </a:p>
        </p:txBody>
      </p:sp>
    </p:spTree>
    <p:extLst>
      <p:ext uri="{BB962C8B-B14F-4D97-AF65-F5344CB8AC3E}">
        <p14:creationId xmlns:p14="http://schemas.microsoft.com/office/powerpoint/2010/main" val="1352880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081DB-7600-4787-8C39-263A65969D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C82AC9-5869-4AA3-ADE7-465F4F97F6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B65138-84F7-4FAA-A1F1-892D2AA77624}"/>
              </a:ext>
            </a:extLst>
          </p:cNvPr>
          <p:cNvSpPr>
            <a:spLocks noGrp="1"/>
          </p:cNvSpPr>
          <p:nvPr>
            <p:ph type="dt" sz="half" idx="10"/>
          </p:nvPr>
        </p:nvSpPr>
        <p:spPr/>
        <p:txBody>
          <a:bodyPr/>
          <a:lstStyle/>
          <a:p>
            <a:fld id="{21F01CF6-3791-415D-A175-8920E8A4AA55}" type="datetimeFigureOut">
              <a:rPr lang="en-US" smtClean="0"/>
              <a:t>27-Feb-23</a:t>
            </a:fld>
            <a:endParaRPr lang="en-US"/>
          </a:p>
        </p:txBody>
      </p:sp>
      <p:sp>
        <p:nvSpPr>
          <p:cNvPr id="5" name="Footer Placeholder 4">
            <a:extLst>
              <a:ext uri="{FF2B5EF4-FFF2-40B4-BE49-F238E27FC236}">
                <a16:creationId xmlns:a16="http://schemas.microsoft.com/office/drawing/2014/main" id="{5C6F9B6F-AF8C-4092-BBF6-09CA893A28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110B48-49DC-4366-B6D9-9888D44579D5}"/>
              </a:ext>
            </a:extLst>
          </p:cNvPr>
          <p:cNvSpPr>
            <a:spLocks noGrp="1"/>
          </p:cNvSpPr>
          <p:nvPr>
            <p:ph type="sldNum" sz="quarter" idx="12"/>
          </p:nvPr>
        </p:nvSpPr>
        <p:spPr/>
        <p:txBody>
          <a:bodyPr/>
          <a:lstStyle/>
          <a:p>
            <a:fld id="{06957BEB-7D90-49F5-B9DA-E04935AD71B6}" type="slidenum">
              <a:rPr lang="en-US" smtClean="0"/>
              <a:t>‹#›</a:t>
            </a:fld>
            <a:endParaRPr lang="en-US"/>
          </a:p>
        </p:txBody>
      </p:sp>
    </p:spTree>
    <p:extLst>
      <p:ext uri="{BB962C8B-B14F-4D97-AF65-F5344CB8AC3E}">
        <p14:creationId xmlns:p14="http://schemas.microsoft.com/office/powerpoint/2010/main" val="2380562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03D9FA-0427-4555-B69D-8002C9ACC9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5FA59-9D30-43B0-9728-DB920E1A1C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1951D2-FF75-4E89-9154-1C1D7073CFF8}"/>
              </a:ext>
            </a:extLst>
          </p:cNvPr>
          <p:cNvSpPr>
            <a:spLocks noGrp="1"/>
          </p:cNvSpPr>
          <p:nvPr>
            <p:ph type="dt" sz="half" idx="10"/>
          </p:nvPr>
        </p:nvSpPr>
        <p:spPr/>
        <p:txBody>
          <a:bodyPr/>
          <a:lstStyle/>
          <a:p>
            <a:fld id="{21F01CF6-3791-415D-A175-8920E8A4AA55}" type="datetimeFigureOut">
              <a:rPr lang="en-US" smtClean="0"/>
              <a:t>27-Feb-23</a:t>
            </a:fld>
            <a:endParaRPr lang="en-US"/>
          </a:p>
        </p:txBody>
      </p:sp>
      <p:sp>
        <p:nvSpPr>
          <p:cNvPr id="5" name="Footer Placeholder 4">
            <a:extLst>
              <a:ext uri="{FF2B5EF4-FFF2-40B4-BE49-F238E27FC236}">
                <a16:creationId xmlns:a16="http://schemas.microsoft.com/office/drawing/2014/main" id="{14DB7E29-C4CE-4264-ADB4-C96CCE80E9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9A3027-A7BC-44B1-AB7B-9437AF268B43}"/>
              </a:ext>
            </a:extLst>
          </p:cNvPr>
          <p:cNvSpPr>
            <a:spLocks noGrp="1"/>
          </p:cNvSpPr>
          <p:nvPr>
            <p:ph type="sldNum" sz="quarter" idx="12"/>
          </p:nvPr>
        </p:nvSpPr>
        <p:spPr/>
        <p:txBody>
          <a:bodyPr/>
          <a:lstStyle/>
          <a:p>
            <a:fld id="{06957BEB-7D90-49F5-B9DA-E04935AD71B6}" type="slidenum">
              <a:rPr lang="en-US" smtClean="0"/>
              <a:t>‹#›</a:t>
            </a:fld>
            <a:endParaRPr lang="en-US"/>
          </a:p>
        </p:txBody>
      </p:sp>
    </p:spTree>
    <p:extLst>
      <p:ext uri="{BB962C8B-B14F-4D97-AF65-F5344CB8AC3E}">
        <p14:creationId xmlns:p14="http://schemas.microsoft.com/office/powerpoint/2010/main" val="4228640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C58E5-C334-4E85-BA06-049473AE81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829262-4A6F-4312-967D-3DEE232E6D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FC2F93-8635-44AC-8B03-3054BF7A9C73}"/>
              </a:ext>
            </a:extLst>
          </p:cNvPr>
          <p:cNvSpPr>
            <a:spLocks noGrp="1"/>
          </p:cNvSpPr>
          <p:nvPr>
            <p:ph type="dt" sz="half" idx="10"/>
          </p:nvPr>
        </p:nvSpPr>
        <p:spPr/>
        <p:txBody>
          <a:bodyPr/>
          <a:lstStyle/>
          <a:p>
            <a:fld id="{21F01CF6-3791-415D-A175-8920E8A4AA55}" type="datetimeFigureOut">
              <a:rPr lang="en-US" smtClean="0"/>
              <a:t>27-Feb-23</a:t>
            </a:fld>
            <a:endParaRPr lang="en-US"/>
          </a:p>
        </p:txBody>
      </p:sp>
      <p:sp>
        <p:nvSpPr>
          <p:cNvPr id="5" name="Footer Placeholder 4">
            <a:extLst>
              <a:ext uri="{FF2B5EF4-FFF2-40B4-BE49-F238E27FC236}">
                <a16:creationId xmlns:a16="http://schemas.microsoft.com/office/drawing/2014/main" id="{7B7D0235-78F1-469B-B107-2DEAA79061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E0789D-DFC2-473F-8B12-D7D2DFB5BD81}"/>
              </a:ext>
            </a:extLst>
          </p:cNvPr>
          <p:cNvSpPr>
            <a:spLocks noGrp="1"/>
          </p:cNvSpPr>
          <p:nvPr>
            <p:ph type="sldNum" sz="quarter" idx="12"/>
          </p:nvPr>
        </p:nvSpPr>
        <p:spPr/>
        <p:txBody>
          <a:bodyPr/>
          <a:lstStyle/>
          <a:p>
            <a:fld id="{06957BEB-7D90-49F5-B9DA-E04935AD71B6}" type="slidenum">
              <a:rPr lang="en-US" smtClean="0"/>
              <a:t>‹#›</a:t>
            </a:fld>
            <a:endParaRPr lang="en-US"/>
          </a:p>
        </p:txBody>
      </p:sp>
    </p:spTree>
    <p:extLst>
      <p:ext uri="{BB962C8B-B14F-4D97-AF65-F5344CB8AC3E}">
        <p14:creationId xmlns:p14="http://schemas.microsoft.com/office/powerpoint/2010/main" val="8634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F5E07-7AAC-4924-8C3F-F83F8A63B3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4F05E4-D34D-4681-AD60-074FC93F73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B45727-F7B5-43E1-9A39-488D9FB6075E}"/>
              </a:ext>
            </a:extLst>
          </p:cNvPr>
          <p:cNvSpPr>
            <a:spLocks noGrp="1"/>
          </p:cNvSpPr>
          <p:nvPr>
            <p:ph type="dt" sz="half" idx="10"/>
          </p:nvPr>
        </p:nvSpPr>
        <p:spPr/>
        <p:txBody>
          <a:bodyPr/>
          <a:lstStyle/>
          <a:p>
            <a:fld id="{21F01CF6-3791-415D-A175-8920E8A4AA55}" type="datetimeFigureOut">
              <a:rPr lang="en-US" smtClean="0"/>
              <a:t>27-Feb-23</a:t>
            </a:fld>
            <a:endParaRPr lang="en-US"/>
          </a:p>
        </p:txBody>
      </p:sp>
      <p:sp>
        <p:nvSpPr>
          <p:cNvPr id="5" name="Footer Placeholder 4">
            <a:extLst>
              <a:ext uri="{FF2B5EF4-FFF2-40B4-BE49-F238E27FC236}">
                <a16:creationId xmlns:a16="http://schemas.microsoft.com/office/drawing/2014/main" id="{24264683-AE48-41A8-9407-697AAB6DA1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750387-E39B-4E5E-8D45-584497DBA15B}"/>
              </a:ext>
            </a:extLst>
          </p:cNvPr>
          <p:cNvSpPr>
            <a:spLocks noGrp="1"/>
          </p:cNvSpPr>
          <p:nvPr>
            <p:ph type="sldNum" sz="quarter" idx="12"/>
          </p:nvPr>
        </p:nvSpPr>
        <p:spPr/>
        <p:txBody>
          <a:bodyPr/>
          <a:lstStyle/>
          <a:p>
            <a:fld id="{06957BEB-7D90-49F5-B9DA-E04935AD71B6}" type="slidenum">
              <a:rPr lang="en-US" smtClean="0"/>
              <a:t>‹#›</a:t>
            </a:fld>
            <a:endParaRPr lang="en-US"/>
          </a:p>
        </p:txBody>
      </p:sp>
    </p:spTree>
    <p:extLst>
      <p:ext uri="{BB962C8B-B14F-4D97-AF65-F5344CB8AC3E}">
        <p14:creationId xmlns:p14="http://schemas.microsoft.com/office/powerpoint/2010/main" val="2158716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E65A8-9DB3-419B-8C1E-B7366ED9F2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62EEA8-A55A-49E4-8066-3EFBAE7FFD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7D0260-C3E3-462C-ACD5-42AE24820F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7B99A3-EAF4-4A18-9964-43595EF6797D}"/>
              </a:ext>
            </a:extLst>
          </p:cNvPr>
          <p:cNvSpPr>
            <a:spLocks noGrp="1"/>
          </p:cNvSpPr>
          <p:nvPr>
            <p:ph type="dt" sz="half" idx="10"/>
          </p:nvPr>
        </p:nvSpPr>
        <p:spPr/>
        <p:txBody>
          <a:bodyPr/>
          <a:lstStyle/>
          <a:p>
            <a:fld id="{21F01CF6-3791-415D-A175-8920E8A4AA55}" type="datetimeFigureOut">
              <a:rPr lang="en-US" smtClean="0"/>
              <a:t>27-Feb-23</a:t>
            </a:fld>
            <a:endParaRPr lang="en-US"/>
          </a:p>
        </p:txBody>
      </p:sp>
      <p:sp>
        <p:nvSpPr>
          <p:cNvPr id="6" name="Footer Placeholder 5">
            <a:extLst>
              <a:ext uri="{FF2B5EF4-FFF2-40B4-BE49-F238E27FC236}">
                <a16:creationId xmlns:a16="http://schemas.microsoft.com/office/drawing/2014/main" id="{4FD70ECB-1036-4206-A91C-5C05F7EAD5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375B8C-6A24-4791-AE90-F2E7D0ECB605}"/>
              </a:ext>
            </a:extLst>
          </p:cNvPr>
          <p:cNvSpPr>
            <a:spLocks noGrp="1"/>
          </p:cNvSpPr>
          <p:nvPr>
            <p:ph type="sldNum" sz="quarter" idx="12"/>
          </p:nvPr>
        </p:nvSpPr>
        <p:spPr/>
        <p:txBody>
          <a:bodyPr/>
          <a:lstStyle/>
          <a:p>
            <a:fld id="{06957BEB-7D90-49F5-B9DA-E04935AD71B6}" type="slidenum">
              <a:rPr lang="en-US" smtClean="0"/>
              <a:t>‹#›</a:t>
            </a:fld>
            <a:endParaRPr lang="en-US"/>
          </a:p>
        </p:txBody>
      </p:sp>
    </p:spTree>
    <p:extLst>
      <p:ext uri="{BB962C8B-B14F-4D97-AF65-F5344CB8AC3E}">
        <p14:creationId xmlns:p14="http://schemas.microsoft.com/office/powerpoint/2010/main" val="339531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1A615-54C2-4F43-982E-76962AD9EF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85657B-F4B4-4D5A-BFFB-96853311A5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D1318E-D1F0-4CA3-8F3C-F9F67B2D7C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78EB07-2AD2-43DB-A32C-68AA656AF0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634297-1F6E-42CD-B092-168882803C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CAF516-8FB7-49BE-9C0E-ED643813CA53}"/>
              </a:ext>
            </a:extLst>
          </p:cNvPr>
          <p:cNvSpPr>
            <a:spLocks noGrp="1"/>
          </p:cNvSpPr>
          <p:nvPr>
            <p:ph type="dt" sz="half" idx="10"/>
          </p:nvPr>
        </p:nvSpPr>
        <p:spPr/>
        <p:txBody>
          <a:bodyPr/>
          <a:lstStyle/>
          <a:p>
            <a:fld id="{21F01CF6-3791-415D-A175-8920E8A4AA55}" type="datetimeFigureOut">
              <a:rPr lang="en-US" smtClean="0"/>
              <a:t>27-Feb-23</a:t>
            </a:fld>
            <a:endParaRPr lang="en-US"/>
          </a:p>
        </p:txBody>
      </p:sp>
      <p:sp>
        <p:nvSpPr>
          <p:cNvPr id="8" name="Footer Placeholder 7">
            <a:extLst>
              <a:ext uri="{FF2B5EF4-FFF2-40B4-BE49-F238E27FC236}">
                <a16:creationId xmlns:a16="http://schemas.microsoft.com/office/drawing/2014/main" id="{A56E4DD7-C360-448E-A350-A6BF96ADC0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93A4E2-08FF-4327-8B3A-C7691D34DA52}"/>
              </a:ext>
            </a:extLst>
          </p:cNvPr>
          <p:cNvSpPr>
            <a:spLocks noGrp="1"/>
          </p:cNvSpPr>
          <p:nvPr>
            <p:ph type="sldNum" sz="quarter" idx="12"/>
          </p:nvPr>
        </p:nvSpPr>
        <p:spPr/>
        <p:txBody>
          <a:bodyPr/>
          <a:lstStyle/>
          <a:p>
            <a:fld id="{06957BEB-7D90-49F5-B9DA-E04935AD71B6}" type="slidenum">
              <a:rPr lang="en-US" smtClean="0"/>
              <a:t>‹#›</a:t>
            </a:fld>
            <a:endParaRPr lang="en-US"/>
          </a:p>
        </p:txBody>
      </p:sp>
    </p:spTree>
    <p:extLst>
      <p:ext uri="{BB962C8B-B14F-4D97-AF65-F5344CB8AC3E}">
        <p14:creationId xmlns:p14="http://schemas.microsoft.com/office/powerpoint/2010/main" val="291028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17177-09EF-4E4F-87EA-D3D4EFD16F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9A6974-D4C6-411F-A51F-0F13DBAB05FC}"/>
              </a:ext>
            </a:extLst>
          </p:cNvPr>
          <p:cNvSpPr>
            <a:spLocks noGrp="1"/>
          </p:cNvSpPr>
          <p:nvPr>
            <p:ph type="dt" sz="half" idx="10"/>
          </p:nvPr>
        </p:nvSpPr>
        <p:spPr/>
        <p:txBody>
          <a:bodyPr/>
          <a:lstStyle/>
          <a:p>
            <a:fld id="{21F01CF6-3791-415D-A175-8920E8A4AA55}" type="datetimeFigureOut">
              <a:rPr lang="en-US" smtClean="0"/>
              <a:t>27-Feb-23</a:t>
            </a:fld>
            <a:endParaRPr lang="en-US"/>
          </a:p>
        </p:txBody>
      </p:sp>
      <p:sp>
        <p:nvSpPr>
          <p:cNvPr id="4" name="Footer Placeholder 3">
            <a:extLst>
              <a:ext uri="{FF2B5EF4-FFF2-40B4-BE49-F238E27FC236}">
                <a16:creationId xmlns:a16="http://schemas.microsoft.com/office/drawing/2014/main" id="{48B59BE7-84D8-4497-85B4-1CDF00100F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0261CF-6AD3-4FBC-97E1-0206AFB6550C}"/>
              </a:ext>
            </a:extLst>
          </p:cNvPr>
          <p:cNvSpPr>
            <a:spLocks noGrp="1"/>
          </p:cNvSpPr>
          <p:nvPr>
            <p:ph type="sldNum" sz="quarter" idx="12"/>
          </p:nvPr>
        </p:nvSpPr>
        <p:spPr/>
        <p:txBody>
          <a:bodyPr/>
          <a:lstStyle/>
          <a:p>
            <a:fld id="{06957BEB-7D90-49F5-B9DA-E04935AD71B6}" type="slidenum">
              <a:rPr lang="en-US" smtClean="0"/>
              <a:t>‹#›</a:t>
            </a:fld>
            <a:endParaRPr lang="en-US"/>
          </a:p>
        </p:txBody>
      </p:sp>
    </p:spTree>
    <p:extLst>
      <p:ext uri="{BB962C8B-B14F-4D97-AF65-F5344CB8AC3E}">
        <p14:creationId xmlns:p14="http://schemas.microsoft.com/office/powerpoint/2010/main" val="1270846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842ADC-3ADB-4B80-81C1-A9863A3D7F82}"/>
              </a:ext>
            </a:extLst>
          </p:cNvPr>
          <p:cNvSpPr>
            <a:spLocks noGrp="1"/>
          </p:cNvSpPr>
          <p:nvPr>
            <p:ph type="dt" sz="half" idx="10"/>
          </p:nvPr>
        </p:nvSpPr>
        <p:spPr/>
        <p:txBody>
          <a:bodyPr/>
          <a:lstStyle/>
          <a:p>
            <a:fld id="{21F01CF6-3791-415D-A175-8920E8A4AA55}" type="datetimeFigureOut">
              <a:rPr lang="en-US" smtClean="0"/>
              <a:t>27-Feb-23</a:t>
            </a:fld>
            <a:endParaRPr lang="en-US"/>
          </a:p>
        </p:txBody>
      </p:sp>
      <p:sp>
        <p:nvSpPr>
          <p:cNvPr id="3" name="Footer Placeholder 2">
            <a:extLst>
              <a:ext uri="{FF2B5EF4-FFF2-40B4-BE49-F238E27FC236}">
                <a16:creationId xmlns:a16="http://schemas.microsoft.com/office/drawing/2014/main" id="{A0F57EA3-5006-4421-992E-7555F7EEAE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D32F3A-05D5-4D65-A485-E74B26DAEB77}"/>
              </a:ext>
            </a:extLst>
          </p:cNvPr>
          <p:cNvSpPr>
            <a:spLocks noGrp="1"/>
          </p:cNvSpPr>
          <p:nvPr>
            <p:ph type="sldNum" sz="quarter" idx="12"/>
          </p:nvPr>
        </p:nvSpPr>
        <p:spPr/>
        <p:txBody>
          <a:bodyPr/>
          <a:lstStyle/>
          <a:p>
            <a:fld id="{06957BEB-7D90-49F5-B9DA-E04935AD71B6}" type="slidenum">
              <a:rPr lang="en-US" smtClean="0"/>
              <a:t>‹#›</a:t>
            </a:fld>
            <a:endParaRPr lang="en-US"/>
          </a:p>
        </p:txBody>
      </p:sp>
    </p:spTree>
    <p:extLst>
      <p:ext uri="{BB962C8B-B14F-4D97-AF65-F5344CB8AC3E}">
        <p14:creationId xmlns:p14="http://schemas.microsoft.com/office/powerpoint/2010/main" val="1094720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323EB-AA6F-431D-9A0B-C7D70D8DD4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D0A8F6-BA95-4E02-9A9E-A454F43908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95DB23-294F-4E92-AFB0-8647F3B1B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C4FA28-DFC6-438E-B11E-58BEFFCB3FCF}"/>
              </a:ext>
            </a:extLst>
          </p:cNvPr>
          <p:cNvSpPr>
            <a:spLocks noGrp="1"/>
          </p:cNvSpPr>
          <p:nvPr>
            <p:ph type="dt" sz="half" idx="10"/>
          </p:nvPr>
        </p:nvSpPr>
        <p:spPr/>
        <p:txBody>
          <a:bodyPr/>
          <a:lstStyle/>
          <a:p>
            <a:fld id="{21F01CF6-3791-415D-A175-8920E8A4AA55}" type="datetimeFigureOut">
              <a:rPr lang="en-US" smtClean="0"/>
              <a:t>27-Feb-23</a:t>
            </a:fld>
            <a:endParaRPr lang="en-US"/>
          </a:p>
        </p:txBody>
      </p:sp>
      <p:sp>
        <p:nvSpPr>
          <p:cNvPr id="6" name="Footer Placeholder 5">
            <a:extLst>
              <a:ext uri="{FF2B5EF4-FFF2-40B4-BE49-F238E27FC236}">
                <a16:creationId xmlns:a16="http://schemas.microsoft.com/office/drawing/2014/main" id="{3BAA9696-6C96-4748-AD60-1E5347A810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3C042A-571C-45A1-9E8D-91A4344BA306}"/>
              </a:ext>
            </a:extLst>
          </p:cNvPr>
          <p:cNvSpPr>
            <a:spLocks noGrp="1"/>
          </p:cNvSpPr>
          <p:nvPr>
            <p:ph type="sldNum" sz="quarter" idx="12"/>
          </p:nvPr>
        </p:nvSpPr>
        <p:spPr/>
        <p:txBody>
          <a:bodyPr/>
          <a:lstStyle/>
          <a:p>
            <a:fld id="{06957BEB-7D90-49F5-B9DA-E04935AD71B6}" type="slidenum">
              <a:rPr lang="en-US" smtClean="0"/>
              <a:t>‹#›</a:t>
            </a:fld>
            <a:endParaRPr lang="en-US"/>
          </a:p>
        </p:txBody>
      </p:sp>
    </p:spTree>
    <p:extLst>
      <p:ext uri="{BB962C8B-B14F-4D97-AF65-F5344CB8AC3E}">
        <p14:creationId xmlns:p14="http://schemas.microsoft.com/office/powerpoint/2010/main" val="2140911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7FE6B-ED8E-40C6-A192-EF59FD8D04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67F307-5B2E-43DC-BDD5-F804B9FF95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F2ADAE-58C2-45DA-92E8-CB30913B8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C0A647-A1B7-4CE4-8191-58E6B9580C42}"/>
              </a:ext>
            </a:extLst>
          </p:cNvPr>
          <p:cNvSpPr>
            <a:spLocks noGrp="1"/>
          </p:cNvSpPr>
          <p:nvPr>
            <p:ph type="dt" sz="half" idx="10"/>
          </p:nvPr>
        </p:nvSpPr>
        <p:spPr/>
        <p:txBody>
          <a:bodyPr/>
          <a:lstStyle/>
          <a:p>
            <a:fld id="{21F01CF6-3791-415D-A175-8920E8A4AA55}" type="datetimeFigureOut">
              <a:rPr lang="en-US" smtClean="0"/>
              <a:t>27-Feb-23</a:t>
            </a:fld>
            <a:endParaRPr lang="en-US"/>
          </a:p>
        </p:txBody>
      </p:sp>
      <p:sp>
        <p:nvSpPr>
          <p:cNvPr id="6" name="Footer Placeholder 5">
            <a:extLst>
              <a:ext uri="{FF2B5EF4-FFF2-40B4-BE49-F238E27FC236}">
                <a16:creationId xmlns:a16="http://schemas.microsoft.com/office/drawing/2014/main" id="{65CFFAE8-C443-4AAA-A004-68B81131E4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22A829-A82C-4BA2-A826-FE71DE23C109}"/>
              </a:ext>
            </a:extLst>
          </p:cNvPr>
          <p:cNvSpPr>
            <a:spLocks noGrp="1"/>
          </p:cNvSpPr>
          <p:nvPr>
            <p:ph type="sldNum" sz="quarter" idx="12"/>
          </p:nvPr>
        </p:nvSpPr>
        <p:spPr/>
        <p:txBody>
          <a:bodyPr/>
          <a:lstStyle/>
          <a:p>
            <a:fld id="{06957BEB-7D90-49F5-B9DA-E04935AD71B6}" type="slidenum">
              <a:rPr lang="en-US" smtClean="0"/>
              <a:t>‹#›</a:t>
            </a:fld>
            <a:endParaRPr lang="en-US"/>
          </a:p>
        </p:txBody>
      </p:sp>
    </p:spTree>
    <p:extLst>
      <p:ext uri="{BB962C8B-B14F-4D97-AF65-F5344CB8AC3E}">
        <p14:creationId xmlns:p14="http://schemas.microsoft.com/office/powerpoint/2010/main" val="3933286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3F2FB2-7B65-407B-8728-3876DCDEB1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CB31F5-7C6C-4CCA-9566-4B96279BF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8131BE-829C-4A61-AEAC-DE81DC55DE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01CF6-3791-415D-A175-8920E8A4AA55}" type="datetimeFigureOut">
              <a:rPr lang="en-US" smtClean="0"/>
              <a:t>27-Feb-23</a:t>
            </a:fld>
            <a:endParaRPr lang="en-US"/>
          </a:p>
        </p:txBody>
      </p:sp>
      <p:sp>
        <p:nvSpPr>
          <p:cNvPr id="5" name="Footer Placeholder 4">
            <a:extLst>
              <a:ext uri="{FF2B5EF4-FFF2-40B4-BE49-F238E27FC236}">
                <a16:creationId xmlns:a16="http://schemas.microsoft.com/office/drawing/2014/main" id="{77C5F52A-F617-4A44-8454-3C584A0F8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0DB33-8A05-494B-8E0E-C304DE1D47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957BEB-7D90-49F5-B9DA-E04935AD71B6}" type="slidenum">
              <a:rPr lang="en-US" smtClean="0"/>
              <a:t>‹#›</a:t>
            </a:fld>
            <a:endParaRPr lang="en-US"/>
          </a:p>
        </p:txBody>
      </p:sp>
    </p:spTree>
    <p:extLst>
      <p:ext uri="{BB962C8B-B14F-4D97-AF65-F5344CB8AC3E}">
        <p14:creationId xmlns:p14="http://schemas.microsoft.com/office/powerpoint/2010/main" val="926332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journal.unnes.ac.id/nju/index.php/LI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F53779-34C8-4DC3-893B-1989E49464FB}"/>
              </a:ext>
            </a:extLst>
          </p:cNvPr>
          <p:cNvSpPr>
            <a:spLocks noGrp="1"/>
          </p:cNvSpPr>
          <p:nvPr>
            <p:ph type="subTitle" idx="1"/>
          </p:nvPr>
        </p:nvSpPr>
        <p:spPr>
          <a:xfrm>
            <a:off x="1524000" y="1116289"/>
            <a:ext cx="9144000" cy="3686529"/>
          </a:xfrm>
        </p:spPr>
        <p:txBody>
          <a:bodyPr>
            <a:normAutofit/>
          </a:bodyPr>
          <a:lstStyle/>
          <a:p>
            <a:r>
              <a:rPr lang="en-US" sz="2800" dirty="0">
                <a:latin typeface="Times New Roman" panose="02020603050405020304" pitchFamily="18" charset="0"/>
                <a:cs typeface="Times New Roman" panose="02020603050405020304" pitchFamily="18" charset="0"/>
              </a:rPr>
              <a:t>Virtual Reality in Business Education: Systematic Literature Review</a:t>
            </a:r>
          </a:p>
          <a:p>
            <a:r>
              <a:rPr lang="en-US" sz="2800" dirty="0">
                <a:latin typeface="Times New Roman" panose="02020603050405020304" pitchFamily="18" charset="0"/>
                <a:cs typeface="Times New Roman" panose="02020603050405020304" pitchFamily="18" charset="0"/>
              </a:rPr>
              <a:t>Juliana, Ari, </a:t>
            </a:r>
            <a:r>
              <a:rPr lang="en-US" sz="2800" dirty="0" err="1">
                <a:latin typeface="Times New Roman" panose="02020603050405020304" pitchFamily="18" charset="0"/>
                <a:cs typeface="Times New Roman" panose="02020603050405020304" pitchFamily="18" charset="0"/>
              </a:rPr>
              <a:t>Adisthy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Shabrina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Nurqamarani</a:t>
            </a:r>
            <a:r>
              <a:rPr lang="en-US" sz="2800" dirty="0">
                <a:latin typeface="Times New Roman" panose="02020603050405020304" pitchFamily="18" charset="0"/>
                <a:cs typeface="Times New Roman" panose="02020603050405020304" pitchFamily="18" charset="0"/>
              </a:rPr>
              <a:t>, Sarah </a:t>
            </a:r>
            <a:r>
              <a:rPr lang="en-US" sz="2800" dirty="0" err="1">
                <a:latin typeface="Times New Roman" panose="02020603050405020304" pitchFamily="18" charset="0"/>
                <a:cs typeface="Times New Roman" panose="02020603050405020304" pitchFamily="18" charset="0"/>
              </a:rPr>
              <a:t>Fadila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Rullinawati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Rullinawati</a:t>
            </a:r>
            <a:r>
              <a:rPr lang="en-US" sz="2800" dirty="0">
                <a:latin typeface="Times New Roman" panose="02020603050405020304" pitchFamily="18" charset="0"/>
                <a:cs typeface="Times New Roman" panose="02020603050405020304" pitchFamily="18" charset="0"/>
              </a:rPr>
              <a:t>, and </a:t>
            </a:r>
            <a:r>
              <a:rPr lang="en-US" sz="2800" dirty="0" err="1">
                <a:latin typeface="Times New Roman" panose="02020603050405020304" pitchFamily="18" charset="0"/>
                <a:cs typeface="Times New Roman" panose="02020603050405020304" pitchFamily="18" charset="0"/>
              </a:rPr>
              <a:t>Sofjan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Aripin</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hlinkClick r:id="rId2"/>
              </a:rPr>
              <a:t>http://journal.unnes.ac.id/nju/index.php/LIK</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Your Name</a:t>
            </a:r>
          </a:p>
        </p:txBody>
      </p:sp>
    </p:spTree>
    <p:extLst>
      <p:ext uri="{BB962C8B-B14F-4D97-AF65-F5344CB8AC3E}">
        <p14:creationId xmlns:p14="http://schemas.microsoft.com/office/powerpoint/2010/main" val="1418609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F759F-843C-4EFE-A57F-73383503EF2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Paraphrase 3</a:t>
            </a:r>
          </a:p>
        </p:txBody>
      </p:sp>
      <p:sp>
        <p:nvSpPr>
          <p:cNvPr id="3" name="Content Placeholder 2">
            <a:extLst>
              <a:ext uri="{FF2B5EF4-FFF2-40B4-BE49-F238E27FC236}">
                <a16:creationId xmlns:a16="http://schemas.microsoft.com/office/drawing/2014/main" id="{6058ED0E-FAE7-423A-BDEF-6E97AD5A615E}"/>
              </a:ext>
            </a:extLst>
          </p:cNvPr>
          <p:cNvSpPr>
            <a:spLocks noGrp="1"/>
          </p:cNvSpPr>
          <p:nvPr>
            <p:ph idx="1"/>
          </p:nvPr>
        </p:nvSpPr>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The adoption of technologies in business process needs business education to focus on inculcating tech-related studies in business curriculums. The future of business is fully immersed in technology where VR is leading in process improvement. VR education is part of computer assisted training to ensure that graduates match industry-level needs for effective operation. </a:t>
            </a:r>
          </a:p>
        </p:txBody>
      </p:sp>
    </p:spTree>
    <p:extLst>
      <p:ext uri="{BB962C8B-B14F-4D97-AF65-F5344CB8AC3E}">
        <p14:creationId xmlns:p14="http://schemas.microsoft.com/office/powerpoint/2010/main" val="385032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F759F-843C-4EFE-A57F-73383503EF2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Work Cited</a:t>
            </a:r>
          </a:p>
        </p:txBody>
      </p:sp>
      <p:sp>
        <p:nvSpPr>
          <p:cNvPr id="3" name="Content Placeholder 2">
            <a:extLst>
              <a:ext uri="{FF2B5EF4-FFF2-40B4-BE49-F238E27FC236}">
                <a16:creationId xmlns:a16="http://schemas.microsoft.com/office/drawing/2014/main" id="{6058ED0E-FAE7-423A-BDEF-6E97AD5A615E}"/>
              </a:ext>
            </a:extLst>
          </p:cNvPr>
          <p:cNvSpPr>
            <a:spLocks noGrp="1"/>
          </p:cNvSpPr>
          <p:nvPr>
            <p:ph idx="1"/>
          </p:nvPr>
        </p:nvSpPr>
        <p:spPr/>
        <p:txBody>
          <a:bodyPr>
            <a:normAutofit/>
          </a:bodyPr>
          <a:lstStyle/>
          <a:p>
            <a:pPr marL="0" indent="0">
              <a:buNone/>
            </a:pPr>
            <a:r>
              <a:rPr lang="en-US" sz="2400" b="0" i="0" dirty="0">
                <a:solidFill>
                  <a:srgbClr val="222222"/>
                </a:solidFill>
                <a:effectLst/>
                <a:latin typeface="Times New Roman" panose="02020603050405020304" pitchFamily="18" charset="0"/>
                <a:cs typeface="Times New Roman" panose="02020603050405020304" pitchFamily="18" charset="0"/>
              </a:rPr>
              <a:t>Juliana, Ari, </a:t>
            </a:r>
            <a:r>
              <a:rPr lang="en-US" sz="2400" b="0" i="0" dirty="0" err="1">
                <a:solidFill>
                  <a:srgbClr val="222222"/>
                </a:solidFill>
                <a:effectLst/>
                <a:latin typeface="Times New Roman" panose="02020603050405020304" pitchFamily="18" charset="0"/>
                <a:cs typeface="Times New Roman" panose="02020603050405020304" pitchFamily="18" charset="0"/>
              </a:rPr>
              <a:t>Adisthy</a:t>
            </a:r>
            <a:r>
              <a:rPr lang="en-US" sz="2400" b="0" i="0" dirty="0">
                <a:solidFill>
                  <a:srgbClr val="222222"/>
                </a:solidFill>
                <a:effectLst/>
                <a:latin typeface="Times New Roman" panose="02020603050405020304" pitchFamily="18" charset="0"/>
                <a:cs typeface="Times New Roman" panose="02020603050405020304" pitchFamily="18" charset="0"/>
              </a:rPr>
              <a:t> </a:t>
            </a:r>
            <a:r>
              <a:rPr lang="en-US" sz="2400" b="0" i="0" dirty="0" err="1">
                <a:solidFill>
                  <a:srgbClr val="222222"/>
                </a:solidFill>
                <a:effectLst/>
                <a:latin typeface="Times New Roman" panose="02020603050405020304" pitchFamily="18" charset="0"/>
                <a:cs typeface="Times New Roman" panose="02020603050405020304" pitchFamily="18" charset="0"/>
              </a:rPr>
              <a:t>Shabrina</a:t>
            </a:r>
            <a:r>
              <a:rPr lang="en-US" sz="2400" b="0" i="0" dirty="0">
                <a:solidFill>
                  <a:srgbClr val="222222"/>
                </a:solidFill>
                <a:effectLst/>
                <a:latin typeface="Times New Roman" panose="02020603050405020304" pitchFamily="18" charset="0"/>
                <a:cs typeface="Times New Roman" panose="02020603050405020304" pitchFamily="18" charset="0"/>
              </a:rPr>
              <a:t> </a:t>
            </a:r>
            <a:r>
              <a:rPr lang="en-US" sz="2400" b="0" i="0" dirty="0" err="1">
                <a:solidFill>
                  <a:srgbClr val="222222"/>
                </a:solidFill>
                <a:effectLst/>
                <a:latin typeface="Times New Roman" panose="02020603050405020304" pitchFamily="18" charset="0"/>
                <a:cs typeface="Times New Roman" panose="02020603050405020304" pitchFamily="18" charset="0"/>
              </a:rPr>
              <a:t>Nurqamarani</a:t>
            </a:r>
            <a:r>
              <a:rPr lang="en-US" sz="2400" b="0" i="0" dirty="0">
                <a:solidFill>
                  <a:srgbClr val="222222"/>
                </a:solidFill>
                <a:effectLst/>
                <a:latin typeface="Times New Roman" panose="02020603050405020304" pitchFamily="18" charset="0"/>
                <a:cs typeface="Times New Roman" panose="02020603050405020304" pitchFamily="18" charset="0"/>
              </a:rPr>
              <a:t>, Sarah </a:t>
            </a:r>
            <a:r>
              <a:rPr lang="en-US" sz="2400" b="0" i="0" dirty="0" err="1">
                <a:solidFill>
                  <a:srgbClr val="222222"/>
                </a:solidFill>
                <a:effectLst/>
                <a:latin typeface="Times New Roman" panose="02020603050405020304" pitchFamily="18" charset="0"/>
                <a:cs typeface="Times New Roman" panose="02020603050405020304" pitchFamily="18" charset="0"/>
              </a:rPr>
              <a:t>Fadila</a:t>
            </a:r>
            <a:r>
              <a:rPr lang="en-US" sz="2400" b="0" i="0" dirty="0">
                <a:solidFill>
                  <a:srgbClr val="222222"/>
                </a:solidFill>
                <a:effectLst/>
                <a:latin typeface="Times New Roman" panose="02020603050405020304" pitchFamily="18" charset="0"/>
                <a:cs typeface="Times New Roman" panose="02020603050405020304" pitchFamily="18" charset="0"/>
              </a:rPr>
              <a:t>, </a:t>
            </a:r>
            <a:r>
              <a:rPr lang="en-US" sz="2400" b="0" i="0" dirty="0" err="1">
                <a:solidFill>
                  <a:srgbClr val="222222"/>
                </a:solidFill>
                <a:effectLst/>
                <a:latin typeface="Times New Roman" panose="02020603050405020304" pitchFamily="18" charset="0"/>
                <a:cs typeface="Times New Roman" panose="02020603050405020304" pitchFamily="18" charset="0"/>
              </a:rPr>
              <a:t>Rullinawati</a:t>
            </a:r>
            <a:r>
              <a:rPr lang="en-US" sz="2400" b="0" i="0" dirty="0">
                <a:solidFill>
                  <a:srgbClr val="222222"/>
                </a:solidFill>
                <a:effectLst/>
                <a:latin typeface="Times New Roman" panose="02020603050405020304" pitchFamily="18" charset="0"/>
                <a:cs typeface="Times New Roman" panose="02020603050405020304" pitchFamily="18" charset="0"/>
              </a:rPr>
              <a:t> </a:t>
            </a:r>
            <a:r>
              <a:rPr lang="en-US" sz="2400" b="0" i="0" dirty="0" err="1">
                <a:solidFill>
                  <a:srgbClr val="222222"/>
                </a:solidFill>
                <a:effectLst/>
                <a:latin typeface="Times New Roman" panose="02020603050405020304" pitchFamily="18" charset="0"/>
                <a:cs typeface="Times New Roman" panose="02020603050405020304" pitchFamily="18" charset="0"/>
              </a:rPr>
              <a:t>Rullinawati</a:t>
            </a:r>
            <a:r>
              <a:rPr lang="en-US" sz="2400" b="0" i="0" dirty="0">
                <a:solidFill>
                  <a:srgbClr val="222222"/>
                </a:solidFill>
                <a:effectLst/>
                <a:latin typeface="Times New Roman" panose="02020603050405020304" pitchFamily="18" charset="0"/>
                <a:cs typeface="Times New Roman" panose="02020603050405020304" pitchFamily="18" charset="0"/>
              </a:rPr>
              <a:t>, and </a:t>
            </a:r>
            <a:r>
              <a:rPr lang="en-US" sz="2400" b="0" i="0" dirty="0" err="1">
                <a:solidFill>
                  <a:srgbClr val="222222"/>
                </a:solidFill>
                <a:effectLst/>
                <a:latin typeface="Times New Roman" panose="02020603050405020304" pitchFamily="18" charset="0"/>
                <a:cs typeface="Times New Roman" panose="02020603050405020304" pitchFamily="18" charset="0"/>
              </a:rPr>
              <a:t>Sofjan</a:t>
            </a:r>
            <a:r>
              <a:rPr lang="en-US" sz="2400" b="0" i="0" dirty="0">
                <a:solidFill>
                  <a:srgbClr val="222222"/>
                </a:solidFill>
                <a:effectLst/>
                <a:latin typeface="Times New Roman" panose="02020603050405020304" pitchFamily="18" charset="0"/>
                <a:cs typeface="Times New Roman" panose="02020603050405020304" pitchFamily="18" charset="0"/>
              </a:rPr>
              <a:t> </a:t>
            </a:r>
            <a:r>
              <a:rPr lang="en-US" sz="2400" b="0" i="0" dirty="0" err="1">
                <a:solidFill>
                  <a:srgbClr val="222222"/>
                </a:solidFill>
                <a:effectLst/>
                <a:latin typeface="Times New Roman" panose="02020603050405020304" pitchFamily="18" charset="0"/>
                <a:cs typeface="Times New Roman" panose="02020603050405020304" pitchFamily="18" charset="0"/>
              </a:rPr>
              <a:t>Aripin</a:t>
            </a:r>
            <a:r>
              <a:rPr lang="en-US" sz="2400" b="0" i="0" dirty="0">
                <a:solidFill>
                  <a:srgbClr val="222222"/>
                </a:solidFill>
                <a:effectLst/>
                <a:latin typeface="Times New Roman" panose="02020603050405020304" pitchFamily="18" charset="0"/>
                <a:cs typeface="Times New Roman" panose="02020603050405020304" pitchFamily="18" charset="0"/>
              </a:rPr>
              <a:t>. "Virtual Reality in Business Education: Systematic Literature Review." </a:t>
            </a:r>
            <a:r>
              <a:rPr lang="en-US" sz="2400" b="0" i="1" dirty="0" err="1">
                <a:solidFill>
                  <a:srgbClr val="222222"/>
                </a:solidFill>
                <a:effectLst/>
                <a:latin typeface="Times New Roman" panose="02020603050405020304" pitchFamily="18" charset="0"/>
                <a:cs typeface="Times New Roman" panose="02020603050405020304" pitchFamily="18" charset="0"/>
              </a:rPr>
              <a:t>Lembaran</a:t>
            </a:r>
            <a:r>
              <a:rPr lang="en-US" sz="2400" b="0" i="1" dirty="0">
                <a:solidFill>
                  <a:srgbClr val="222222"/>
                </a:solidFill>
                <a:effectLst/>
                <a:latin typeface="Times New Roman" panose="02020603050405020304" pitchFamily="18" charset="0"/>
                <a:cs typeface="Times New Roman" panose="02020603050405020304" pitchFamily="18" charset="0"/>
              </a:rPr>
              <a:t> </a:t>
            </a:r>
            <a:r>
              <a:rPr lang="en-US" sz="2400" b="0" i="1" dirty="0" err="1">
                <a:solidFill>
                  <a:srgbClr val="222222"/>
                </a:solidFill>
                <a:effectLst/>
                <a:latin typeface="Times New Roman" panose="02020603050405020304" pitchFamily="18" charset="0"/>
                <a:cs typeface="Times New Roman" panose="02020603050405020304" pitchFamily="18" charset="0"/>
              </a:rPr>
              <a:t>Ilmu</a:t>
            </a:r>
            <a:r>
              <a:rPr lang="en-US" sz="2400" b="0" i="1" dirty="0">
                <a:solidFill>
                  <a:srgbClr val="222222"/>
                </a:solidFill>
                <a:effectLst/>
                <a:latin typeface="Times New Roman" panose="02020603050405020304" pitchFamily="18" charset="0"/>
                <a:cs typeface="Times New Roman" panose="02020603050405020304" pitchFamily="18" charset="0"/>
              </a:rPr>
              <a:t> </a:t>
            </a:r>
            <a:r>
              <a:rPr lang="en-US" sz="2400" b="0" i="1" dirty="0" err="1">
                <a:solidFill>
                  <a:srgbClr val="222222"/>
                </a:solidFill>
                <a:effectLst/>
                <a:latin typeface="Times New Roman" panose="02020603050405020304" pitchFamily="18" charset="0"/>
                <a:cs typeface="Times New Roman" panose="02020603050405020304" pitchFamily="18" charset="0"/>
              </a:rPr>
              <a:t>Kependidikan</a:t>
            </a:r>
            <a:r>
              <a:rPr lang="en-US" sz="2400" b="0" i="0" dirty="0">
                <a:solidFill>
                  <a:srgbClr val="222222"/>
                </a:solidFill>
                <a:effectLst/>
                <a:latin typeface="Times New Roman" panose="02020603050405020304" pitchFamily="18" charset="0"/>
                <a:cs typeface="Times New Roman" panose="02020603050405020304" pitchFamily="18" charset="0"/>
              </a:rPr>
              <a:t> 51. 1 (2022): 21-32.</a:t>
            </a:r>
            <a:endParaRPr lang="en-US" sz="2400" dirty="0">
              <a:latin typeface="Times New Roman" panose="02020603050405020304" pitchFamily="18" charset="0"/>
              <a:cs typeface="Times New Roman" panose="02020603050405020304" pitchFamily="18" charset="0"/>
            </a:endParaRPr>
          </a:p>
          <a:p>
            <a:pPr marL="0" indent="0">
              <a:buNone/>
            </a:pPr>
            <a:endParaRPr lang="en-US" sz="1600" dirty="0"/>
          </a:p>
        </p:txBody>
      </p:sp>
    </p:spTree>
    <p:extLst>
      <p:ext uri="{BB962C8B-B14F-4D97-AF65-F5344CB8AC3E}">
        <p14:creationId xmlns:p14="http://schemas.microsoft.com/office/powerpoint/2010/main" val="4259580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F759F-843C-4EFE-A57F-73383503EF2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Summary </a:t>
            </a:r>
          </a:p>
        </p:txBody>
      </p:sp>
      <p:sp>
        <p:nvSpPr>
          <p:cNvPr id="3" name="Content Placeholder 2">
            <a:extLst>
              <a:ext uri="{FF2B5EF4-FFF2-40B4-BE49-F238E27FC236}">
                <a16:creationId xmlns:a16="http://schemas.microsoft.com/office/drawing/2014/main" id="{6058ED0E-FAE7-423A-BDEF-6E97AD5A615E}"/>
              </a:ext>
            </a:extLst>
          </p:cNvPr>
          <p:cNvSpPr>
            <a:spLocks noGrp="1"/>
          </p:cNvSpPr>
          <p:nvPr>
            <p:ph idx="1"/>
          </p:nvPr>
        </p:nvSpPr>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While virtual reality  (VR) has been adopted in different sectors and industries across the globe, the has been low adoption of the technology in business education settings. There is need to adopt VR training for business students to ensure that they are well equipped to work in the current world where VR is inculcated in business. The current gap in training and use is wanting as student enter the professional world with little to no training concerning VR tools for business. There is a need to use full-immersive VR technologies in business and education for improved performance and adoption.  </a:t>
            </a:r>
          </a:p>
        </p:txBody>
      </p:sp>
    </p:spTree>
    <p:extLst>
      <p:ext uri="{BB962C8B-B14F-4D97-AF65-F5344CB8AC3E}">
        <p14:creationId xmlns:p14="http://schemas.microsoft.com/office/powerpoint/2010/main" val="670263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F759F-843C-4EFE-A57F-73383503EF2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Article Validation</a:t>
            </a:r>
          </a:p>
        </p:txBody>
      </p:sp>
      <p:sp>
        <p:nvSpPr>
          <p:cNvPr id="3" name="Content Placeholder 2">
            <a:extLst>
              <a:ext uri="{FF2B5EF4-FFF2-40B4-BE49-F238E27FC236}">
                <a16:creationId xmlns:a16="http://schemas.microsoft.com/office/drawing/2014/main" id="{6058ED0E-FAE7-423A-BDEF-6E97AD5A615E}"/>
              </a:ext>
            </a:extLst>
          </p:cNvPr>
          <p:cNvSpPr>
            <a:spLocks noGrp="1"/>
          </p:cNvSpPr>
          <p:nvPr>
            <p:ph idx="1"/>
          </p:nvPr>
        </p:nvSpPr>
        <p:spPr/>
        <p:txBody>
          <a:bodyPr>
            <a:normAutofit/>
          </a:bodyPr>
          <a:lstStyle/>
          <a:p>
            <a:pPr marL="0" indent="0">
              <a:buNone/>
            </a:pPr>
            <a:r>
              <a:rPr lang="en-US" sz="1800" dirty="0">
                <a:latin typeface="Times New Roman" panose="02020603050405020304" pitchFamily="18" charset="0"/>
                <a:cs typeface="Times New Roman" panose="02020603050405020304" pitchFamily="18" charset="0"/>
              </a:rPr>
              <a:t>The article was chosen for the current inquiry because it present challenges facing the adoption of VR in businesses. While most think that VR is extensively used in business because of the high adoption of tech tools, VR adoption has been left behind because of poor training of business student to use VR tools. The issue raised by the article is relevant because the world of business is increasingly adopting technology in its processes. Therefore it is important to close the gap between education and professional placement of student to fully exploit the power of VR in enhancing business process. </a:t>
            </a:r>
          </a:p>
        </p:txBody>
      </p:sp>
    </p:spTree>
    <p:extLst>
      <p:ext uri="{BB962C8B-B14F-4D97-AF65-F5344CB8AC3E}">
        <p14:creationId xmlns:p14="http://schemas.microsoft.com/office/powerpoint/2010/main" val="500049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F759F-843C-4EFE-A57F-73383503EF2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Implications</a:t>
            </a:r>
          </a:p>
        </p:txBody>
      </p:sp>
      <p:sp>
        <p:nvSpPr>
          <p:cNvPr id="3" name="Content Placeholder 2">
            <a:extLst>
              <a:ext uri="{FF2B5EF4-FFF2-40B4-BE49-F238E27FC236}">
                <a16:creationId xmlns:a16="http://schemas.microsoft.com/office/drawing/2014/main" id="{6058ED0E-FAE7-423A-BDEF-6E97AD5A615E}"/>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VR is expected to revolutionize how business is conducted across the globe. The technology offers a great deal of convenience for organizations, especially in the context of communication. inculcating VR training into business education is expected to improve adoption and use of these system to enhance business processes. Understanding the gap between training and implementation is key to improving adoption and use of VR to improve business processes and outcomes.  </a:t>
            </a:r>
          </a:p>
        </p:txBody>
      </p:sp>
    </p:spTree>
    <p:extLst>
      <p:ext uri="{BB962C8B-B14F-4D97-AF65-F5344CB8AC3E}">
        <p14:creationId xmlns:p14="http://schemas.microsoft.com/office/powerpoint/2010/main" val="2089039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F759F-843C-4EFE-A57F-73383503EF2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Quote 1</a:t>
            </a:r>
          </a:p>
        </p:txBody>
      </p:sp>
      <p:sp>
        <p:nvSpPr>
          <p:cNvPr id="3" name="Content Placeholder 2">
            <a:extLst>
              <a:ext uri="{FF2B5EF4-FFF2-40B4-BE49-F238E27FC236}">
                <a16:creationId xmlns:a16="http://schemas.microsoft.com/office/drawing/2014/main" id="{6058ED0E-FAE7-423A-BDEF-6E97AD5A615E}"/>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“There has been limited business education literature despite the increasing use of virtual reality in real-world business practices” (Juliana et al., 21). </a:t>
            </a:r>
          </a:p>
        </p:txBody>
      </p:sp>
    </p:spTree>
    <p:extLst>
      <p:ext uri="{BB962C8B-B14F-4D97-AF65-F5344CB8AC3E}">
        <p14:creationId xmlns:p14="http://schemas.microsoft.com/office/powerpoint/2010/main" val="3486823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F759F-843C-4EFE-A57F-73383503EF2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Quote 2</a:t>
            </a:r>
          </a:p>
        </p:txBody>
      </p:sp>
      <p:sp>
        <p:nvSpPr>
          <p:cNvPr id="3" name="Content Placeholder 2">
            <a:extLst>
              <a:ext uri="{FF2B5EF4-FFF2-40B4-BE49-F238E27FC236}">
                <a16:creationId xmlns:a16="http://schemas.microsoft.com/office/drawing/2014/main" id="{6058ED0E-FAE7-423A-BDEF-6E97AD5A615E}"/>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“Students need to keep pace with this technology to better prepare them as future graduates and/or entrepreneurs, and educators need to prepare and evaluate the use of virtual reality in improving students’ business skills” (Juliana et al., 21). </a:t>
            </a:r>
          </a:p>
        </p:txBody>
      </p:sp>
    </p:spTree>
    <p:extLst>
      <p:ext uri="{BB962C8B-B14F-4D97-AF65-F5344CB8AC3E}">
        <p14:creationId xmlns:p14="http://schemas.microsoft.com/office/powerpoint/2010/main" val="1754021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F759F-843C-4EFE-A57F-73383503EF2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Quote 3</a:t>
            </a:r>
          </a:p>
        </p:txBody>
      </p:sp>
      <p:sp>
        <p:nvSpPr>
          <p:cNvPr id="3" name="Content Placeholder 2">
            <a:extLst>
              <a:ext uri="{FF2B5EF4-FFF2-40B4-BE49-F238E27FC236}">
                <a16:creationId xmlns:a16="http://schemas.microsoft.com/office/drawing/2014/main" id="{6058ED0E-FAE7-423A-BDEF-6E97AD5A615E}"/>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“Individuals can retain more information and can effectively use learned skills and obtained knowledge after participating in virtual reality simulation” (Juliana et al., 21). </a:t>
            </a:r>
          </a:p>
        </p:txBody>
      </p:sp>
    </p:spTree>
    <p:extLst>
      <p:ext uri="{BB962C8B-B14F-4D97-AF65-F5344CB8AC3E}">
        <p14:creationId xmlns:p14="http://schemas.microsoft.com/office/powerpoint/2010/main" val="3405034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F759F-843C-4EFE-A57F-73383503EF2B}"/>
              </a:ext>
            </a:extLst>
          </p:cNvPr>
          <p:cNvSpPr>
            <a:spLocks noGrp="1"/>
          </p:cNvSpPr>
          <p:nvPr>
            <p:ph type="title"/>
          </p:nvPr>
        </p:nvSpPr>
        <p:spPr/>
        <p:txBody>
          <a:bodyPr/>
          <a:lstStyle/>
          <a:p>
            <a:r>
              <a:rPr lang="en-US" dirty="0"/>
              <a:t>Paraphrase 1</a:t>
            </a:r>
          </a:p>
        </p:txBody>
      </p:sp>
      <p:sp>
        <p:nvSpPr>
          <p:cNvPr id="3" name="Content Placeholder 2">
            <a:extLst>
              <a:ext uri="{FF2B5EF4-FFF2-40B4-BE49-F238E27FC236}">
                <a16:creationId xmlns:a16="http://schemas.microsoft.com/office/drawing/2014/main" id="{6058ED0E-FAE7-423A-BDEF-6E97AD5A615E}"/>
              </a:ext>
            </a:extLst>
          </p:cNvPr>
          <p:cNvSpPr>
            <a:spLocks noGrp="1"/>
          </p:cNvSpPr>
          <p:nvPr>
            <p:ph idx="1"/>
          </p:nvPr>
        </p:nvSpPr>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The covid-19 brought a shift in the way businesses operate as more organizations adopt online platforms to run their operations (Juliana et al. 21). The pandemic forced organization to adopt online means of operation opening new avenues for interaction with individuals and other organizations. There is need to ensure that organizations are fully equipped to work in the current digitized business environment. </a:t>
            </a:r>
          </a:p>
        </p:txBody>
      </p:sp>
    </p:spTree>
    <p:extLst>
      <p:ext uri="{BB962C8B-B14F-4D97-AF65-F5344CB8AC3E}">
        <p14:creationId xmlns:p14="http://schemas.microsoft.com/office/powerpoint/2010/main" val="3383113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F759F-843C-4EFE-A57F-73383503EF2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Paraphrase 2</a:t>
            </a:r>
          </a:p>
        </p:txBody>
      </p:sp>
      <p:sp>
        <p:nvSpPr>
          <p:cNvPr id="3" name="Content Placeholder 2">
            <a:extLst>
              <a:ext uri="{FF2B5EF4-FFF2-40B4-BE49-F238E27FC236}">
                <a16:creationId xmlns:a16="http://schemas.microsoft.com/office/drawing/2014/main" id="{6058ED0E-FAE7-423A-BDEF-6E97AD5A615E}"/>
              </a:ext>
            </a:extLst>
          </p:cNvPr>
          <p:cNvSpPr>
            <a:spLocks noGrp="1"/>
          </p:cNvSpPr>
          <p:nvPr>
            <p:ph idx="1"/>
          </p:nvPr>
        </p:nvSpPr>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The adoption of VR technologies occur at three levels including non-immersive, semi-immersive, and fully-immersive systems. The level of adoption is dependent on the work needed and the ability of the organization to finance implementation and use. </a:t>
            </a:r>
          </a:p>
        </p:txBody>
      </p:sp>
    </p:spTree>
    <p:extLst>
      <p:ext uri="{BB962C8B-B14F-4D97-AF65-F5344CB8AC3E}">
        <p14:creationId xmlns:p14="http://schemas.microsoft.com/office/powerpoint/2010/main" val="2911313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656</Words>
  <Application>Microsoft Office PowerPoint</Application>
  <PresentationFormat>Widescreen</PresentationFormat>
  <Paragraphs>24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Summary </vt:lpstr>
      <vt:lpstr>Article Validation</vt:lpstr>
      <vt:lpstr>Implications</vt:lpstr>
      <vt:lpstr>Quote 1</vt:lpstr>
      <vt:lpstr>Quote 2</vt:lpstr>
      <vt:lpstr>Quote 3</vt:lpstr>
      <vt:lpstr>Paraphrase 1</vt:lpstr>
      <vt:lpstr>Paraphrase 2</vt:lpstr>
      <vt:lpstr>Paraphrase 3</vt:lpstr>
      <vt:lpstr>Work Cited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Name</dc:title>
  <dc:subject/>
  <dc:creator>PC</dc:creator>
  <cp:keywords/>
  <dc:description/>
  <cp:lastModifiedBy>workstationmoja@outlook.com</cp:lastModifiedBy>
  <cp:revision>8</cp:revision>
  <dcterms:created xsi:type="dcterms:W3CDTF">2021-12-19T19:53:51Z</dcterms:created>
  <dcterms:modified xsi:type="dcterms:W3CDTF">2023-02-27T11:46:13Z</dcterms:modified>
  <cp:category/>
</cp:coreProperties>
</file>